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88" r:id="rId1"/>
    <p:sldMasterId id="2147484201" r:id="rId2"/>
  </p:sldMasterIdLst>
  <p:notesMasterIdLst>
    <p:notesMasterId r:id="rId28"/>
  </p:notesMasterIdLst>
  <p:handoutMasterIdLst>
    <p:handoutMasterId r:id="rId29"/>
  </p:handoutMasterIdLst>
  <p:sldIdLst>
    <p:sldId id="2103" r:id="rId3"/>
    <p:sldId id="2109" r:id="rId4"/>
    <p:sldId id="2110" r:id="rId5"/>
    <p:sldId id="2111" r:id="rId6"/>
    <p:sldId id="2112" r:id="rId7"/>
    <p:sldId id="2079" r:id="rId8"/>
    <p:sldId id="2080" r:id="rId9"/>
    <p:sldId id="2113" r:id="rId10"/>
    <p:sldId id="2114" r:id="rId11"/>
    <p:sldId id="2115" r:id="rId12"/>
    <p:sldId id="2097" r:id="rId13"/>
    <p:sldId id="2100" r:id="rId14"/>
    <p:sldId id="2108" r:id="rId15"/>
    <p:sldId id="2117" r:id="rId16"/>
    <p:sldId id="2106" r:id="rId17"/>
    <p:sldId id="2107" r:id="rId18"/>
    <p:sldId id="2105" r:id="rId19"/>
    <p:sldId id="2085" r:id="rId20"/>
    <p:sldId id="2116" r:id="rId21"/>
    <p:sldId id="2102" r:id="rId22"/>
    <p:sldId id="2086" r:id="rId23"/>
    <p:sldId id="2118" r:id="rId24"/>
    <p:sldId id="2087" r:id="rId25"/>
    <p:sldId id="2119" r:id="rId26"/>
    <p:sldId id="1275" r:id="rId2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5FF62A"/>
    <a:srgbClr val="CC6600"/>
    <a:srgbClr val="FF9933"/>
    <a:srgbClr val="FF2121"/>
    <a:srgbClr val="38393B"/>
    <a:srgbClr val="002060"/>
    <a:srgbClr val="E6AF00"/>
    <a:srgbClr val="00458A"/>
    <a:srgbClr val="0071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32" autoAdjust="0"/>
    <p:restoredTop sz="92171" autoAdjust="0"/>
  </p:normalViewPr>
  <p:slideViewPr>
    <p:cSldViewPr>
      <p:cViewPr varScale="1">
        <p:scale>
          <a:sx n="76" d="100"/>
          <a:sy n="76" d="100"/>
        </p:scale>
        <p:origin x="821" y="6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85" d="100"/>
          <a:sy n="85" d="100"/>
        </p:scale>
        <p:origin x="2088" y="53"/>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2"/>
          <p:cNvSpPr>
            <a:spLocks noGrp="1" noChangeArrowheads="1"/>
          </p:cNvSpPr>
          <p:nvPr>
            <p:ph type="hdr" sz="quarter"/>
          </p:nvPr>
        </p:nvSpPr>
        <p:spPr bwMode="auto">
          <a:xfrm>
            <a:off x="2" y="0"/>
            <a:ext cx="7102475" cy="741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478" tIns="49240" rIns="98478" bIns="49240" numCol="1" anchor="t" anchorCtr="0" compatLnSpc="1">
            <a:prstTxWarp prst="textNoShape">
              <a:avLst/>
            </a:prstTxWarp>
          </a:bodyPr>
          <a:lstStyle>
            <a:lvl1pPr algn="ctr">
              <a:defRPr sz="1300"/>
            </a:lvl1pPr>
          </a:lstStyle>
          <a:p>
            <a:r>
              <a:rPr lang="en-US" dirty="0"/>
              <a:t>Class# - Class Title</a:t>
            </a:r>
          </a:p>
          <a:p>
            <a:r>
              <a:rPr lang="en-US" dirty="0"/>
              <a:t>Presenter(s)</a:t>
            </a:r>
            <a:endParaRPr lang="en-US" sz="1100" dirty="0"/>
          </a:p>
        </p:txBody>
      </p:sp>
      <p:sp>
        <p:nvSpPr>
          <p:cNvPr id="7" name="Rectangle 4"/>
          <p:cNvSpPr>
            <a:spLocks noGrp="1" noChangeArrowheads="1"/>
          </p:cNvSpPr>
          <p:nvPr>
            <p:ph type="ftr" sz="quarter" idx="2"/>
          </p:nvPr>
        </p:nvSpPr>
        <p:spPr bwMode="auto">
          <a:xfrm>
            <a:off x="2" y="8893532"/>
            <a:ext cx="6398819" cy="49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478" tIns="49240" rIns="98478" bIns="49240" numCol="1" anchor="b" anchorCtr="0" compatLnSpc="1">
            <a:prstTxWarp prst="textNoShape">
              <a:avLst/>
            </a:prstTxWarp>
          </a:bodyPr>
          <a:lstStyle>
            <a:lvl1pPr algn="ctr">
              <a:defRPr sz="1100"/>
            </a:lvl1pPr>
          </a:lstStyle>
          <a:p>
            <a:r>
              <a:rPr lang="en-US" dirty="0"/>
              <a:t>                              2018 BetterInvesting National Convention – Orlando, FL</a:t>
            </a:r>
          </a:p>
        </p:txBody>
      </p:sp>
      <p:sp>
        <p:nvSpPr>
          <p:cNvPr id="8" name="Rectangle 5"/>
          <p:cNvSpPr>
            <a:spLocks noGrp="1" noChangeArrowheads="1"/>
          </p:cNvSpPr>
          <p:nvPr>
            <p:ph type="sldNum" sz="quarter" idx="3"/>
          </p:nvPr>
        </p:nvSpPr>
        <p:spPr bwMode="auto">
          <a:xfrm>
            <a:off x="6118042" y="8894390"/>
            <a:ext cx="984434" cy="49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478" tIns="49240" rIns="98478" bIns="49240" numCol="1" anchor="b" anchorCtr="0" compatLnSpc="1">
            <a:prstTxWarp prst="textNoShape">
              <a:avLst/>
            </a:prstTxWarp>
          </a:bodyPr>
          <a:lstStyle>
            <a:lvl1pPr algn="r">
              <a:defRPr sz="1100"/>
            </a:lvl1pPr>
          </a:lstStyle>
          <a:p>
            <a:fld id="{1F26158E-86DB-44E2-B37B-5B5EE9106911}" type="slidenum">
              <a:rPr lang="en-US"/>
              <a:pPr/>
              <a:t>‹#›</a:t>
            </a:fld>
            <a:endParaRPr lang="en-US" dirty="0"/>
          </a:p>
        </p:txBody>
      </p:sp>
    </p:spTree>
    <p:extLst>
      <p:ext uri="{BB962C8B-B14F-4D97-AF65-F5344CB8AC3E}">
        <p14:creationId xmlns:p14="http://schemas.microsoft.com/office/powerpoint/2010/main" val="369658843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7739" cy="469424"/>
          </a:xfrm>
          <a:prstGeom prst="rect">
            <a:avLst/>
          </a:prstGeom>
        </p:spPr>
        <p:txBody>
          <a:bodyPr vert="horz" lIns="94224" tIns="47112" rIns="94224" bIns="47112" rtlCol="0"/>
          <a:lstStyle>
            <a:lvl1pPr algn="l">
              <a:defRPr sz="1200"/>
            </a:lvl1pPr>
          </a:lstStyle>
          <a:p>
            <a:endParaRPr lang="en-US" dirty="0"/>
          </a:p>
        </p:txBody>
      </p:sp>
      <p:sp>
        <p:nvSpPr>
          <p:cNvPr id="3" name="Date Placeholder 2"/>
          <p:cNvSpPr>
            <a:spLocks noGrp="1"/>
          </p:cNvSpPr>
          <p:nvPr>
            <p:ph type="dt" idx="1"/>
          </p:nvPr>
        </p:nvSpPr>
        <p:spPr>
          <a:xfrm>
            <a:off x="4023093" y="0"/>
            <a:ext cx="3077739" cy="469424"/>
          </a:xfrm>
          <a:prstGeom prst="rect">
            <a:avLst/>
          </a:prstGeom>
        </p:spPr>
        <p:txBody>
          <a:bodyPr vert="horz" lIns="94224" tIns="47112" rIns="94224" bIns="47112" rtlCol="0"/>
          <a:lstStyle>
            <a:lvl1pPr algn="r">
              <a:defRPr sz="1200"/>
            </a:lvl1pPr>
          </a:lstStyle>
          <a:p>
            <a:fld id="{21C8C88F-BC3E-40FD-A779-E1AAD95495A7}" type="datetime1">
              <a:rPr lang="en-US" smtClean="0"/>
              <a:t>10/8/2024</a:t>
            </a:fld>
            <a:endParaRPr lang="en-US" dirty="0"/>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4224" tIns="47112" rIns="94224" bIns="47112"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4" tIns="47112" rIns="94224" bIns="471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917422"/>
            <a:ext cx="3077739" cy="469424"/>
          </a:xfrm>
          <a:prstGeom prst="rect">
            <a:avLst/>
          </a:prstGeom>
        </p:spPr>
        <p:txBody>
          <a:bodyPr vert="horz" lIns="94224" tIns="47112" rIns="94224" bIns="47112"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4" tIns="47112" rIns="94224" bIns="47112" rtlCol="0" anchor="b"/>
          <a:lstStyle>
            <a:lvl1pPr algn="r">
              <a:defRPr sz="1200"/>
            </a:lvl1pPr>
          </a:lstStyle>
          <a:p>
            <a:fld id="{4D607DF2-17BE-4C2C-AFE5-F620D71543FC}" type="slidenum">
              <a:rPr lang="en-US" smtClean="0"/>
              <a:t>‹#›</a:t>
            </a:fld>
            <a:endParaRPr lang="en-US" dirty="0"/>
          </a:p>
        </p:txBody>
      </p:sp>
    </p:spTree>
    <p:extLst>
      <p:ext uri="{BB962C8B-B14F-4D97-AF65-F5344CB8AC3E}">
        <p14:creationId xmlns:p14="http://schemas.microsoft.com/office/powerpoint/2010/main" val="179066807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t>
            </a:r>
            <a:r>
              <a:rPr lang="en-US" dirty="0"/>
              <a:t>found </a:t>
            </a:r>
            <a:r>
              <a:rPr lang="en-US" dirty="0" smtClean="0"/>
              <a:t>NOVA Ltd, </a:t>
            </a:r>
            <a:r>
              <a:rPr lang="en-US" sz="1200" b="0" i="0" kern="1200" dirty="0" smtClean="0">
                <a:solidFill>
                  <a:schemeClr val="tx1"/>
                </a:solidFill>
                <a:effectLst/>
                <a:latin typeface="+mn-lt"/>
                <a:ea typeface="+mn-ea"/>
                <a:cs typeface="+mn-cs"/>
              </a:rPr>
              <a:t>formerly known as Nova Measuring Instruments, </a:t>
            </a:r>
            <a:r>
              <a:rPr lang="en-US" dirty="0" smtClean="0"/>
              <a:t>in </a:t>
            </a:r>
            <a:r>
              <a:rPr lang="en-US" dirty="0"/>
              <a:t>the </a:t>
            </a:r>
            <a:r>
              <a:rPr lang="en-US" dirty="0" smtClean="0"/>
              <a:t>BetterInvesting Quality Predefined Screen and the Small Cap Informer. </a:t>
            </a:r>
            <a:r>
              <a:rPr lang="en-US" dirty="0" smtClean="0"/>
              <a:t>Nova is a leading innovator and a key provider of solutions for advanced used in semiconductor manufacturing</a:t>
            </a:r>
            <a:endParaRPr lang="en-US" dirty="0"/>
          </a:p>
        </p:txBody>
      </p:sp>
      <p:sp>
        <p:nvSpPr>
          <p:cNvPr id="4" name="Slide Number Placeholder 3"/>
          <p:cNvSpPr>
            <a:spLocks noGrp="1"/>
          </p:cNvSpPr>
          <p:nvPr>
            <p:ph type="sldNum" sz="quarter" idx="10"/>
          </p:nvPr>
        </p:nvSpPr>
        <p:spPr/>
        <p:txBody>
          <a:bodyPr/>
          <a:lstStyle/>
          <a:p>
            <a:fld id="{4D607DF2-17BE-4C2C-AFE5-F620D71543FC}" type="slidenum">
              <a:rPr lang="en-US" smtClean="0"/>
              <a:t>1</a:t>
            </a:fld>
            <a:endParaRPr lang="en-US" dirty="0"/>
          </a:p>
        </p:txBody>
      </p:sp>
      <p:sp>
        <p:nvSpPr>
          <p:cNvPr id="5" name="Date Placeholder 4">
            <a:extLst>
              <a:ext uri="{FF2B5EF4-FFF2-40B4-BE49-F238E27FC236}">
                <a16:creationId xmlns="" xmlns:a16="http://schemas.microsoft.com/office/drawing/2014/main" id="{1FFBC76D-8E77-AEE7-8852-CFACA061F6C5}"/>
              </a:ext>
            </a:extLst>
          </p:cNvPr>
          <p:cNvSpPr>
            <a:spLocks noGrp="1"/>
          </p:cNvSpPr>
          <p:nvPr>
            <p:ph type="dt" idx="1"/>
          </p:nvPr>
        </p:nvSpPr>
        <p:spPr/>
        <p:txBody>
          <a:bodyPr/>
          <a:lstStyle/>
          <a:p>
            <a:fld id="{4BBC1CA2-9BBF-4A1A-AEFE-F547B6C6EBF3}" type="datetime1">
              <a:rPr lang="en-US" smtClean="0"/>
              <a:t>10/8/2024</a:t>
            </a:fld>
            <a:endParaRPr lang="en-US" dirty="0"/>
          </a:p>
        </p:txBody>
      </p:sp>
    </p:spTree>
    <p:extLst>
      <p:ext uri="{BB962C8B-B14F-4D97-AF65-F5344CB8AC3E}">
        <p14:creationId xmlns:p14="http://schemas.microsoft.com/office/powerpoint/2010/main" val="1148705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looking at the % change from a year ago this</a:t>
            </a:r>
            <a:r>
              <a:rPr lang="en-US" baseline="0" dirty="0" smtClean="0"/>
              <a:t> quarter, all but ACM research is a negative.  I believe this is caused by the availability of materials declined due to COVID, then gets ramped up when materials return to availability and then it gets normalized in the following year.</a:t>
            </a:r>
            <a:endParaRPr lang="en-US" dirty="0"/>
          </a:p>
        </p:txBody>
      </p:sp>
      <p:sp>
        <p:nvSpPr>
          <p:cNvPr id="4" name="Slide Number Placeholder 3"/>
          <p:cNvSpPr>
            <a:spLocks noGrp="1"/>
          </p:cNvSpPr>
          <p:nvPr>
            <p:ph type="sldNum" sz="quarter" idx="10"/>
          </p:nvPr>
        </p:nvSpPr>
        <p:spPr/>
        <p:txBody>
          <a:bodyPr/>
          <a:lstStyle/>
          <a:p>
            <a:fld id="{4D607DF2-17BE-4C2C-AFE5-F620D71543FC}" type="slidenum">
              <a:rPr lang="en-US" smtClean="0"/>
              <a:t>20</a:t>
            </a:fld>
            <a:endParaRPr lang="en-US" dirty="0"/>
          </a:p>
        </p:txBody>
      </p:sp>
      <p:sp>
        <p:nvSpPr>
          <p:cNvPr id="5" name="Date Placeholder 4">
            <a:extLst>
              <a:ext uri="{FF2B5EF4-FFF2-40B4-BE49-F238E27FC236}">
                <a16:creationId xmlns="" xmlns:a16="http://schemas.microsoft.com/office/drawing/2014/main" id="{CC640F69-060A-64CB-02CA-2AFBBA46EBA3}"/>
              </a:ext>
            </a:extLst>
          </p:cNvPr>
          <p:cNvSpPr>
            <a:spLocks noGrp="1"/>
          </p:cNvSpPr>
          <p:nvPr>
            <p:ph type="dt" idx="1"/>
          </p:nvPr>
        </p:nvSpPr>
        <p:spPr/>
        <p:txBody>
          <a:bodyPr/>
          <a:lstStyle/>
          <a:p>
            <a:fld id="{A257CCB8-91DD-4132-B9A2-1104DB746B33}" type="datetime1">
              <a:rPr lang="en-US" smtClean="0"/>
              <a:t>10/8/2024</a:t>
            </a:fld>
            <a:endParaRPr lang="en-US" dirty="0"/>
          </a:p>
        </p:txBody>
      </p:sp>
    </p:spTree>
    <p:extLst>
      <p:ext uri="{BB962C8B-B14F-4D97-AF65-F5344CB8AC3E}">
        <p14:creationId xmlns:p14="http://schemas.microsoft.com/office/powerpoint/2010/main" val="2123088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SSG Forecasted 5 year average high P/E is 24.2.  I </a:t>
            </a:r>
            <a:r>
              <a:rPr lang="en-US" dirty="0"/>
              <a:t>used </a:t>
            </a:r>
            <a:r>
              <a:rPr lang="en-US" dirty="0" smtClean="0"/>
              <a:t>the 5 </a:t>
            </a:r>
            <a:r>
              <a:rPr lang="en-US" dirty="0"/>
              <a:t>year </a:t>
            </a:r>
            <a:r>
              <a:rPr lang="en-US" dirty="0" smtClean="0"/>
              <a:t>average P/E </a:t>
            </a:r>
            <a:r>
              <a:rPr lang="en-US" dirty="0"/>
              <a:t>of 18.8 to forecast a high price of </a:t>
            </a:r>
            <a:r>
              <a:rPr lang="en-US" dirty="0" smtClean="0"/>
              <a:t>$103.8</a:t>
            </a:r>
            <a:r>
              <a:rPr lang="en-US" dirty="0"/>
              <a:t>.</a:t>
            </a:r>
          </a:p>
          <a:p>
            <a:endParaRPr lang="en-US" dirty="0"/>
          </a:p>
        </p:txBody>
      </p:sp>
      <p:sp>
        <p:nvSpPr>
          <p:cNvPr id="4" name="Slide Number Placeholder 3"/>
          <p:cNvSpPr>
            <a:spLocks noGrp="1"/>
          </p:cNvSpPr>
          <p:nvPr>
            <p:ph type="sldNum" sz="quarter" idx="5"/>
          </p:nvPr>
        </p:nvSpPr>
        <p:spPr/>
        <p:txBody>
          <a:bodyPr/>
          <a:lstStyle/>
          <a:p>
            <a:fld id="{4D607DF2-17BE-4C2C-AFE5-F620D71543FC}" type="slidenum">
              <a:rPr lang="en-US" smtClean="0"/>
              <a:t>21</a:t>
            </a:fld>
            <a:endParaRPr lang="en-US" dirty="0"/>
          </a:p>
        </p:txBody>
      </p:sp>
      <p:sp>
        <p:nvSpPr>
          <p:cNvPr id="5" name="Date Placeholder 4">
            <a:extLst>
              <a:ext uri="{FF2B5EF4-FFF2-40B4-BE49-F238E27FC236}">
                <a16:creationId xmlns="" xmlns:a16="http://schemas.microsoft.com/office/drawing/2014/main" id="{9C00BCD4-2C69-CDBD-2F08-70A5E0183DA0}"/>
              </a:ext>
            </a:extLst>
          </p:cNvPr>
          <p:cNvSpPr>
            <a:spLocks noGrp="1"/>
          </p:cNvSpPr>
          <p:nvPr>
            <p:ph type="dt" idx="1"/>
          </p:nvPr>
        </p:nvSpPr>
        <p:spPr/>
        <p:txBody>
          <a:bodyPr/>
          <a:lstStyle/>
          <a:p>
            <a:fld id="{E83C87E2-2E58-4868-B8AE-67EB22E84042}" type="datetime1">
              <a:rPr lang="en-US" smtClean="0"/>
              <a:t>10/8/2024</a:t>
            </a:fld>
            <a:endParaRPr lang="en-US" dirty="0"/>
          </a:p>
        </p:txBody>
      </p:sp>
    </p:spTree>
    <p:extLst>
      <p:ext uri="{BB962C8B-B14F-4D97-AF65-F5344CB8AC3E}">
        <p14:creationId xmlns:p14="http://schemas.microsoft.com/office/powerpoint/2010/main" val="3058948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Used 80% of low avg low per forecast of 12.0% of current price for low stock price forecast: $244.0</a:t>
            </a:r>
          </a:p>
        </p:txBody>
      </p:sp>
      <p:sp>
        <p:nvSpPr>
          <p:cNvPr id="4" name="Slide Number Placeholder 3"/>
          <p:cNvSpPr>
            <a:spLocks noGrp="1"/>
          </p:cNvSpPr>
          <p:nvPr>
            <p:ph type="sldNum" sz="quarter" idx="5"/>
          </p:nvPr>
        </p:nvSpPr>
        <p:spPr/>
        <p:txBody>
          <a:bodyPr/>
          <a:lstStyle/>
          <a:p>
            <a:fld id="{4D607DF2-17BE-4C2C-AFE5-F620D71543FC}" type="slidenum">
              <a:rPr lang="en-US" smtClean="0"/>
              <a:t>23</a:t>
            </a:fld>
            <a:endParaRPr lang="en-US" dirty="0"/>
          </a:p>
        </p:txBody>
      </p:sp>
      <p:sp>
        <p:nvSpPr>
          <p:cNvPr id="5" name="Date Placeholder 4">
            <a:extLst>
              <a:ext uri="{FF2B5EF4-FFF2-40B4-BE49-F238E27FC236}">
                <a16:creationId xmlns="" xmlns:a16="http://schemas.microsoft.com/office/drawing/2014/main" id="{D7A6F5F0-E52A-DC04-85F6-4B34C334741A}"/>
              </a:ext>
            </a:extLst>
          </p:cNvPr>
          <p:cNvSpPr>
            <a:spLocks noGrp="1"/>
          </p:cNvSpPr>
          <p:nvPr>
            <p:ph type="dt" idx="1"/>
          </p:nvPr>
        </p:nvSpPr>
        <p:spPr/>
        <p:txBody>
          <a:bodyPr/>
          <a:lstStyle/>
          <a:p>
            <a:fld id="{B51E1081-8539-415F-8929-772C925123EC}" type="datetime1">
              <a:rPr lang="en-US" smtClean="0"/>
              <a:t>10/8/2024</a:t>
            </a:fld>
            <a:endParaRPr lang="en-US" dirty="0"/>
          </a:p>
        </p:txBody>
      </p:sp>
    </p:spTree>
    <p:extLst>
      <p:ext uri="{BB962C8B-B14F-4D97-AF65-F5344CB8AC3E}">
        <p14:creationId xmlns:p14="http://schemas.microsoft.com/office/powerpoint/2010/main" val="787639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rial" panose="020B0604020202020204" pitchFamily="34" charset="0"/>
                <a:cs typeface="Arial" panose="020B0604020202020204" pitchFamily="34" charset="0"/>
              </a:rPr>
              <a:t>NVMI is in the BUY range with an upside-downside ratio of 4.2 to 1. </a:t>
            </a:r>
            <a:endParaRPr lang="en-US" dirty="0"/>
          </a:p>
        </p:txBody>
      </p:sp>
      <p:sp>
        <p:nvSpPr>
          <p:cNvPr id="4" name="Date Placeholder 3"/>
          <p:cNvSpPr>
            <a:spLocks noGrp="1"/>
          </p:cNvSpPr>
          <p:nvPr>
            <p:ph type="dt" idx="10"/>
          </p:nvPr>
        </p:nvSpPr>
        <p:spPr/>
        <p:txBody>
          <a:bodyPr/>
          <a:lstStyle/>
          <a:p>
            <a:fld id="{21C8C88F-BC3E-40FD-A779-E1AAD95495A7}" type="datetime1">
              <a:rPr lang="en-US" smtClean="0"/>
              <a:t>10/8/2024</a:t>
            </a:fld>
            <a:endParaRPr lang="en-US" dirty="0"/>
          </a:p>
        </p:txBody>
      </p:sp>
      <p:sp>
        <p:nvSpPr>
          <p:cNvPr id="5" name="Slide Number Placeholder 4"/>
          <p:cNvSpPr>
            <a:spLocks noGrp="1"/>
          </p:cNvSpPr>
          <p:nvPr>
            <p:ph type="sldNum" sz="quarter" idx="11"/>
          </p:nvPr>
        </p:nvSpPr>
        <p:spPr/>
        <p:txBody>
          <a:bodyPr/>
          <a:lstStyle/>
          <a:p>
            <a:fld id="{4D607DF2-17BE-4C2C-AFE5-F620D71543FC}" type="slidenum">
              <a:rPr lang="en-US" smtClean="0"/>
              <a:t>24</a:t>
            </a:fld>
            <a:endParaRPr lang="en-US" dirty="0"/>
          </a:p>
        </p:txBody>
      </p:sp>
    </p:spTree>
    <p:extLst>
      <p:ext uri="{BB962C8B-B14F-4D97-AF65-F5344CB8AC3E}">
        <p14:creationId xmlns:p14="http://schemas.microsoft.com/office/powerpoint/2010/main" val="846342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9613"/>
            <a:ext cx="6305550" cy="3548062"/>
          </a:xfrm>
        </p:spPr>
      </p:sp>
      <p:sp>
        <p:nvSpPr>
          <p:cNvPr id="3" name="Notes Placeholder 2"/>
          <p:cNvSpPr>
            <a:spLocks noGrp="1"/>
          </p:cNvSpPr>
          <p:nvPr>
            <p:ph type="body" idx="1"/>
          </p:nvPr>
        </p:nvSpPr>
        <p:spPr/>
        <p:txBody>
          <a:bodyPr/>
          <a:lstStyle/>
          <a:p>
            <a:r>
              <a:rPr lang="en-US" dirty="0" smtClean="0"/>
              <a:t>Read the slide</a:t>
            </a:r>
            <a:endParaRPr lang="en-US" dirty="0"/>
          </a:p>
        </p:txBody>
      </p:sp>
      <p:sp>
        <p:nvSpPr>
          <p:cNvPr id="4" name="Slide Number Placeholder 3"/>
          <p:cNvSpPr>
            <a:spLocks noGrp="1"/>
          </p:cNvSpPr>
          <p:nvPr>
            <p:ph type="sldNum" sz="quarter" idx="10"/>
          </p:nvPr>
        </p:nvSpPr>
        <p:spPr/>
        <p:txBody>
          <a:bodyPr/>
          <a:lstStyle/>
          <a:p>
            <a:fld id="{4D607DF2-17BE-4C2C-AFE5-F620D71543FC}" type="slidenum">
              <a:rPr lang="en-US" smtClean="0"/>
              <a:t>25</a:t>
            </a:fld>
            <a:endParaRPr lang="en-US" dirty="0"/>
          </a:p>
        </p:txBody>
      </p:sp>
      <p:sp>
        <p:nvSpPr>
          <p:cNvPr id="5" name="Date Placeholder 4">
            <a:extLst>
              <a:ext uri="{FF2B5EF4-FFF2-40B4-BE49-F238E27FC236}">
                <a16:creationId xmlns="" xmlns:a16="http://schemas.microsoft.com/office/drawing/2014/main" id="{AD716BF3-1D2A-BD1A-DD8E-AF72490BEC36}"/>
              </a:ext>
            </a:extLst>
          </p:cNvPr>
          <p:cNvSpPr>
            <a:spLocks noGrp="1"/>
          </p:cNvSpPr>
          <p:nvPr>
            <p:ph type="dt" idx="1"/>
          </p:nvPr>
        </p:nvSpPr>
        <p:spPr/>
        <p:txBody>
          <a:bodyPr/>
          <a:lstStyle/>
          <a:p>
            <a:fld id="{616A723B-82EC-45BE-A451-19B5543E7A0A}" type="datetime1">
              <a:rPr lang="en-US" smtClean="0"/>
              <a:t>10/8/2024</a:t>
            </a:fld>
            <a:endParaRPr lang="en-US" dirty="0"/>
          </a:p>
        </p:txBody>
      </p:sp>
    </p:spTree>
    <p:extLst>
      <p:ext uri="{BB962C8B-B14F-4D97-AF65-F5344CB8AC3E}">
        <p14:creationId xmlns:p14="http://schemas.microsoft.com/office/powerpoint/2010/main" val="2527824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AMPH has growth strategies from 2018 to </a:t>
            </a:r>
            <a:r>
              <a:rPr lang="en-US" dirty="0" smtClean="0"/>
              <a:t>2023.  </a:t>
            </a:r>
            <a:r>
              <a:rPr lang="en-US" dirty="0"/>
              <a:t>Primary organic growth </a:t>
            </a:r>
            <a:r>
              <a:rPr lang="en-US" dirty="0" smtClean="0"/>
              <a:t>in Pipeline Development includes Primatene </a:t>
            </a:r>
            <a:r>
              <a:rPr lang="en-US" dirty="0"/>
              <a:t>mist, </a:t>
            </a:r>
            <a:r>
              <a:rPr lang="en-US" dirty="0" err="1"/>
              <a:t>Glucogen</a:t>
            </a:r>
            <a:r>
              <a:rPr lang="en-US" dirty="0"/>
              <a:t> injection, </a:t>
            </a:r>
            <a:r>
              <a:rPr lang="en-US" dirty="0" err="1"/>
              <a:t>Rextovy</a:t>
            </a:r>
            <a:r>
              <a:rPr lang="en-US" dirty="0"/>
              <a:t> TM and  insulin analog.  Secondary inorganic growth resulted from the strategic acquisitions of  Armstrong, AFP and BAGSIMI from 2003 to 2023.</a:t>
            </a:r>
          </a:p>
        </p:txBody>
      </p:sp>
      <p:sp>
        <p:nvSpPr>
          <p:cNvPr id="4" name="Slide Number Placeholder 3"/>
          <p:cNvSpPr>
            <a:spLocks noGrp="1"/>
          </p:cNvSpPr>
          <p:nvPr>
            <p:ph type="sldNum" sz="quarter" idx="10"/>
          </p:nvPr>
        </p:nvSpPr>
        <p:spPr/>
        <p:txBody>
          <a:bodyPr/>
          <a:lstStyle/>
          <a:p>
            <a:fld id="{4D607DF2-17BE-4C2C-AFE5-F620D71543FC}" type="slidenum">
              <a:rPr lang="en-US" smtClean="0"/>
              <a:t>6</a:t>
            </a:fld>
            <a:endParaRPr lang="en-US" dirty="0"/>
          </a:p>
        </p:txBody>
      </p:sp>
      <p:sp>
        <p:nvSpPr>
          <p:cNvPr id="5" name="Date Placeholder 4">
            <a:extLst>
              <a:ext uri="{FF2B5EF4-FFF2-40B4-BE49-F238E27FC236}">
                <a16:creationId xmlns="" xmlns:a16="http://schemas.microsoft.com/office/drawing/2014/main" id="{3F187951-0933-93C4-4B59-400CF74EDAB1}"/>
              </a:ext>
            </a:extLst>
          </p:cNvPr>
          <p:cNvSpPr>
            <a:spLocks noGrp="1"/>
          </p:cNvSpPr>
          <p:nvPr>
            <p:ph type="dt" idx="1"/>
          </p:nvPr>
        </p:nvSpPr>
        <p:spPr/>
        <p:txBody>
          <a:bodyPr/>
          <a:lstStyle/>
          <a:p>
            <a:fld id="{19E22D56-090F-493E-9415-446ADBC8A510}" type="datetime1">
              <a:rPr lang="en-US" smtClean="0"/>
              <a:t>10/8/2024</a:t>
            </a:fld>
            <a:endParaRPr lang="en-US" dirty="0"/>
          </a:p>
        </p:txBody>
      </p:sp>
    </p:spTree>
    <p:extLst>
      <p:ext uri="{BB962C8B-B14F-4D97-AF65-F5344CB8AC3E}">
        <p14:creationId xmlns:p14="http://schemas.microsoft.com/office/powerpoint/2010/main" val="1538650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Management insists on high quality, efficiency and technology. This focus results in high net profit margins. Revenues have tripled from $295M in 2018 to $644M in 2023.  Net income margins have increased from 3.5% in 2018 to 27.3% in 2023 almost 9 times during those years.</a:t>
            </a:r>
          </a:p>
          <a:p>
            <a:endParaRPr lang="en-US" dirty="0"/>
          </a:p>
        </p:txBody>
      </p:sp>
      <p:sp>
        <p:nvSpPr>
          <p:cNvPr id="4" name="Slide Number Placeholder 3"/>
          <p:cNvSpPr>
            <a:spLocks noGrp="1"/>
          </p:cNvSpPr>
          <p:nvPr>
            <p:ph type="sldNum" sz="quarter" idx="5"/>
          </p:nvPr>
        </p:nvSpPr>
        <p:spPr/>
        <p:txBody>
          <a:bodyPr/>
          <a:lstStyle/>
          <a:p>
            <a:fld id="{4D607DF2-17BE-4C2C-AFE5-F620D71543FC}" type="slidenum">
              <a:rPr lang="en-US" smtClean="0"/>
              <a:t>7</a:t>
            </a:fld>
            <a:endParaRPr lang="en-US" dirty="0"/>
          </a:p>
        </p:txBody>
      </p:sp>
      <p:sp>
        <p:nvSpPr>
          <p:cNvPr id="5" name="Date Placeholder 4">
            <a:extLst>
              <a:ext uri="{FF2B5EF4-FFF2-40B4-BE49-F238E27FC236}">
                <a16:creationId xmlns="" xmlns:a16="http://schemas.microsoft.com/office/drawing/2014/main" id="{D2ADB4E2-2DD4-ABB1-838B-6E6886FBAF9D}"/>
              </a:ext>
            </a:extLst>
          </p:cNvPr>
          <p:cNvSpPr>
            <a:spLocks noGrp="1"/>
          </p:cNvSpPr>
          <p:nvPr>
            <p:ph type="dt" idx="1"/>
          </p:nvPr>
        </p:nvSpPr>
        <p:spPr/>
        <p:txBody>
          <a:bodyPr/>
          <a:lstStyle/>
          <a:p>
            <a:fld id="{280559D9-A91B-4B7C-8D4C-ACA584B1EC20}" type="datetime1">
              <a:rPr lang="en-US" smtClean="0"/>
              <a:t>10/8/2024</a:t>
            </a:fld>
            <a:endParaRPr lang="en-US" dirty="0"/>
          </a:p>
        </p:txBody>
      </p:sp>
    </p:spTree>
    <p:extLst>
      <p:ext uri="{BB962C8B-B14F-4D97-AF65-F5344CB8AC3E}">
        <p14:creationId xmlns:p14="http://schemas.microsoft.com/office/powerpoint/2010/main" val="1105157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1">
              <a:defRPr/>
            </a:pPr>
            <a:r>
              <a:rPr lang="en-US" dirty="0" smtClean="0"/>
              <a:t>The increase</a:t>
            </a:r>
            <a:r>
              <a:rPr lang="en-US" baseline="0" dirty="0" smtClean="0"/>
              <a:t> of </a:t>
            </a:r>
            <a:r>
              <a:rPr lang="en-US" dirty="0" smtClean="0"/>
              <a:t>existing </a:t>
            </a:r>
            <a:r>
              <a:rPr lang="en-US" dirty="0"/>
              <a:t>products </a:t>
            </a:r>
            <a:r>
              <a:rPr lang="en-US" dirty="0" smtClean="0"/>
              <a:t>provides a </a:t>
            </a:r>
            <a:r>
              <a:rPr lang="en-US" dirty="0"/>
              <a:t>very strong base when you compare the Percent growth and increased product diversification from 2014 to 2023.</a:t>
            </a:r>
          </a:p>
          <a:p>
            <a:endParaRPr lang="en-US" dirty="0"/>
          </a:p>
        </p:txBody>
      </p:sp>
      <p:sp>
        <p:nvSpPr>
          <p:cNvPr id="4" name="Slide Number Placeholder 3"/>
          <p:cNvSpPr>
            <a:spLocks noGrp="1"/>
          </p:cNvSpPr>
          <p:nvPr>
            <p:ph type="sldNum" sz="quarter" idx="10"/>
          </p:nvPr>
        </p:nvSpPr>
        <p:spPr/>
        <p:txBody>
          <a:bodyPr/>
          <a:lstStyle/>
          <a:p>
            <a:fld id="{4D607DF2-17BE-4C2C-AFE5-F620D71543FC}" type="slidenum">
              <a:rPr lang="en-US" smtClean="0"/>
              <a:t>11</a:t>
            </a:fld>
            <a:endParaRPr lang="en-US" dirty="0"/>
          </a:p>
        </p:txBody>
      </p:sp>
      <p:sp>
        <p:nvSpPr>
          <p:cNvPr id="5" name="Date Placeholder 4">
            <a:extLst>
              <a:ext uri="{FF2B5EF4-FFF2-40B4-BE49-F238E27FC236}">
                <a16:creationId xmlns="" xmlns:a16="http://schemas.microsoft.com/office/drawing/2014/main" id="{BC546175-C10A-6372-3131-3DF45578F39F}"/>
              </a:ext>
            </a:extLst>
          </p:cNvPr>
          <p:cNvSpPr>
            <a:spLocks noGrp="1"/>
          </p:cNvSpPr>
          <p:nvPr>
            <p:ph type="dt" idx="1"/>
          </p:nvPr>
        </p:nvSpPr>
        <p:spPr/>
        <p:txBody>
          <a:bodyPr/>
          <a:lstStyle/>
          <a:p>
            <a:fld id="{E6837480-5D96-49AD-B148-736B978995DE}" type="datetime1">
              <a:rPr lang="en-US" smtClean="0"/>
              <a:t>10/8/2024</a:t>
            </a:fld>
            <a:endParaRPr lang="en-US" dirty="0"/>
          </a:p>
        </p:txBody>
      </p:sp>
    </p:spTree>
    <p:extLst>
      <p:ext uri="{BB962C8B-B14F-4D97-AF65-F5344CB8AC3E}">
        <p14:creationId xmlns:p14="http://schemas.microsoft.com/office/powerpoint/2010/main" val="861645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BAQSIMI which is one of the prime revenue drivers has annual sales that have more than doubled in the last 3 to 4 years.  Annual Sales are projected to reach $250 to $275M in 2023, while  EPS are projected to grow from 0.18cents to $2.50 in 2023, as Amphastar takes over the distribution of </a:t>
            </a:r>
            <a:r>
              <a:rPr lang="en-US" dirty="0" err="1"/>
              <a:t>Baqsimi</a:t>
            </a:r>
            <a:r>
              <a:rPr lang="en-US" dirty="0"/>
              <a:t> from Lily on a country by country basis through 2024 thus giving Amphastar a global reach.</a:t>
            </a:r>
          </a:p>
          <a:p>
            <a:endParaRPr lang="en-US" dirty="0"/>
          </a:p>
        </p:txBody>
      </p:sp>
      <p:sp>
        <p:nvSpPr>
          <p:cNvPr id="4" name="Slide Number Placeholder 3"/>
          <p:cNvSpPr>
            <a:spLocks noGrp="1"/>
          </p:cNvSpPr>
          <p:nvPr>
            <p:ph type="sldNum" sz="quarter" idx="10"/>
          </p:nvPr>
        </p:nvSpPr>
        <p:spPr/>
        <p:txBody>
          <a:bodyPr/>
          <a:lstStyle/>
          <a:p>
            <a:fld id="{4D607DF2-17BE-4C2C-AFE5-F620D71543FC}" type="slidenum">
              <a:rPr lang="en-US" smtClean="0"/>
              <a:t>12</a:t>
            </a:fld>
            <a:endParaRPr lang="en-US" dirty="0"/>
          </a:p>
        </p:txBody>
      </p:sp>
      <p:sp>
        <p:nvSpPr>
          <p:cNvPr id="5" name="Date Placeholder 4">
            <a:extLst>
              <a:ext uri="{FF2B5EF4-FFF2-40B4-BE49-F238E27FC236}">
                <a16:creationId xmlns="" xmlns:a16="http://schemas.microsoft.com/office/drawing/2014/main" id="{57BA16E4-8A4A-D888-D1F7-A37C82D64241}"/>
              </a:ext>
            </a:extLst>
          </p:cNvPr>
          <p:cNvSpPr>
            <a:spLocks noGrp="1"/>
          </p:cNvSpPr>
          <p:nvPr>
            <p:ph type="dt" idx="1"/>
          </p:nvPr>
        </p:nvSpPr>
        <p:spPr/>
        <p:txBody>
          <a:bodyPr/>
          <a:lstStyle/>
          <a:p>
            <a:fld id="{9939D00E-4C88-42CD-BC02-59671E7AC1AD}" type="datetime1">
              <a:rPr lang="en-US" smtClean="0"/>
              <a:t>10/8/2024</a:t>
            </a:fld>
            <a:endParaRPr lang="en-US" dirty="0"/>
          </a:p>
        </p:txBody>
      </p:sp>
    </p:spTree>
    <p:extLst>
      <p:ext uri="{BB962C8B-B14F-4D97-AF65-F5344CB8AC3E}">
        <p14:creationId xmlns:p14="http://schemas.microsoft.com/office/powerpoint/2010/main" val="131692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607DF2-17BE-4C2C-AFE5-F620D71543FC}" type="slidenum">
              <a:rPr lang="en-US" smtClean="0"/>
              <a:t>15</a:t>
            </a:fld>
            <a:endParaRPr lang="en-US" dirty="0"/>
          </a:p>
        </p:txBody>
      </p:sp>
      <p:sp>
        <p:nvSpPr>
          <p:cNvPr id="5" name="Date Placeholder 4">
            <a:extLst>
              <a:ext uri="{FF2B5EF4-FFF2-40B4-BE49-F238E27FC236}">
                <a16:creationId xmlns="" xmlns:a16="http://schemas.microsoft.com/office/drawing/2014/main" id="{FEFD22A9-AB19-3168-C151-353E0B22F607}"/>
              </a:ext>
            </a:extLst>
          </p:cNvPr>
          <p:cNvSpPr>
            <a:spLocks noGrp="1"/>
          </p:cNvSpPr>
          <p:nvPr>
            <p:ph type="dt" idx="1"/>
          </p:nvPr>
        </p:nvSpPr>
        <p:spPr/>
        <p:txBody>
          <a:bodyPr/>
          <a:lstStyle/>
          <a:p>
            <a:fld id="{6FDCAA1A-BA72-4290-9272-110B1BC7C4DE}" type="datetime1">
              <a:rPr lang="en-US" smtClean="0"/>
              <a:t>10/8/2024</a:t>
            </a:fld>
            <a:endParaRPr lang="en-US" dirty="0"/>
          </a:p>
        </p:txBody>
      </p:sp>
    </p:spTree>
    <p:extLst>
      <p:ext uri="{BB962C8B-B14F-4D97-AF65-F5344CB8AC3E}">
        <p14:creationId xmlns:p14="http://schemas.microsoft.com/office/powerpoint/2010/main" val="3686301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AMPH EPS graph for the last five years is </a:t>
            </a:r>
            <a:r>
              <a:rPr lang="en-US" dirty="0" smtClean="0"/>
              <a:t>also </a:t>
            </a:r>
            <a:r>
              <a:rPr lang="en-US" dirty="0"/>
              <a:t>up straight </a:t>
            </a:r>
            <a:r>
              <a:rPr lang="en-US" dirty="0" smtClean="0"/>
              <a:t>as compared </a:t>
            </a:r>
            <a:r>
              <a:rPr lang="en-US" dirty="0"/>
              <a:t>to its peers</a:t>
            </a:r>
            <a:r>
              <a:rPr lang="en-US" dirty="0" smtClean="0"/>
              <a:t>.  The </a:t>
            </a:r>
            <a:r>
              <a:rPr lang="en-US" dirty="0"/>
              <a:t>recent quarterly results for AMPH </a:t>
            </a:r>
            <a:r>
              <a:rPr lang="en-US" dirty="0" smtClean="0"/>
              <a:t>is up </a:t>
            </a:r>
            <a:r>
              <a:rPr lang="en-US" dirty="0"/>
              <a:t>49.6% while the peers are all on the negative side.</a:t>
            </a:r>
          </a:p>
        </p:txBody>
      </p:sp>
      <p:sp>
        <p:nvSpPr>
          <p:cNvPr id="4" name="Slide Number Placeholder 3"/>
          <p:cNvSpPr>
            <a:spLocks noGrp="1"/>
          </p:cNvSpPr>
          <p:nvPr>
            <p:ph type="sldNum" sz="quarter" idx="5"/>
          </p:nvPr>
        </p:nvSpPr>
        <p:spPr/>
        <p:txBody>
          <a:bodyPr/>
          <a:lstStyle/>
          <a:p>
            <a:fld id="{4D607DF2-17BE-4C2C-AFE5-F620D71543FC}" type="slidenum">
              <a:rPr lang="en-US" smtClean="0"/>
              <a:t>16</a:t>
            </a:fld>
            <a:endParaRPr lang="en-US" dirty="0"/>
          </a:p>
        </p:txBody>
      </p:sp>
      <p:sp>
        <p:nvSpPr>
          <p:cNvPr id="5" name="Date Placeholder 4">
            <a:extLst>
              <a:ext uri="{FF2B5EF4-FFF2-40B4-BE49-F238E27FC236}">
                <a16:creationId xmlns="" xmlns:a16="http://schemas.microsoft.com/office/drawing/2014/main" id="{39CB52E3-4595-69AD-F584-7F3AF1A4AB66}"/>
              </a:ext>
            </a:extLst>
          </p:cNvPr>
          <p:cNvSpPr>
            <a:spLocks noGrp="1"/>
          </p:cNvSpPr>
          <p:nvPr>
            <p:ph type="dt" idx="1"/>
          </p:nvPr>
        </p:nvSpPr>
        <p:spPr/>
        <p:txBody>
          <a:bodyPr/>
          <a:lstStyle/>
          <a:p>
            <a:fld id="{BFDFEB5B-1C6A-47CE-9159-52EF252DFC61}" type="datetime1">
              <a:rPr lang="en-US" smtClean="0"/>
              <a:t>10/8/2024</a:t>
            </a:fld>
            <a:endParaRPr lang="en-US" dirty="0"/>
          </a:p>
        </p:txBody>
      </p:sp>
    </p:spTree>
    <p:extLst>
      <p:ext uri="{BB962C8B-B14F-4D97-AF65-F5344CB8AC3E}">
        <p14:creationId xmlns:p14="http://schemas.microsoft.com/office/powerpoint/2010/main" val="3459539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607DF2-17BE-4C2C-AFE5-F620D71543FC}" type="slidenum">
              <a:rPr lang="en-US" smtClean="0"/>
              <a:t>17</a:t>
            </a:fld>
            <a:endParaRPr lang="en-US" dirty="0"/>
          </a:p>
        </p:txBody>
      </p:sp>
      <p:sp>
        <p:nvSpPr>
          <p:cNvPr id="5" name="Date Placeholder 4">
            <a:extLst>
              <a:ext uri="{FF2B5EF4-FFF2-40B4-BE49-F238E27FC236}">
                <a16:creationId xmlns="" xmlns:a16="http://schemas.microsoft.com/office/drawing/2014/main" id="{A9900613-A0FE-6E4E-160D-A6446FDA74C8}"/>
              </a:ext>
            </a:extLst>
          </p:cNvPr>
          <p:cNvSpPr>
            <a:spLocks noGrp="1"/>
          </p:cNvSpPr>
          <p:nvPr>
            <p:ph type="dt" idx="1"/>
          </p:nvPr>
        </p:nvSpPr>
        <p:spPr/>
        <p:txBody>
          <a:bodyPr/>
          <a:lstStyle/>
          <a:p>
            <a:fld id="{216981CD-531C-4F63-BA62-E96E75E5BFC3}" type="datetime1">
              <a:rPr lang="en-US" smtClean="0"/>
              <a:t>10/8/2024</a:t>
            </a:fld>
            <a:endParaRPr lang="en-US" dirty="0"/>
          </a:p>
        </p:txBody>
      </p:sp>
    </p:spTree>
    <p:extLst>
      <p:ext uri="{BB962C8B-B14F-4D97-AF65-F5344CB8AC3E}">
        <p14:creationId xmlns:p14="http://schemas.microsoft.com/office/powerpoint/2010/main" val="2863060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EPS I have used 12% </a:t>
            </a:r>
            <a:r>
              <a:rPr lang="en-US" dirty="0" smtClean="0"/>
              <a:t>which results in a 5 year projected EPS of 5.52</a:t>
            </a:r>
            <a:r>
              <a:rPr lang="en-US" dirty="0"/>
              <a:t>. The growth rate predicted </a:t>
            </a:r>
            <a:r>
              <a:rPr lang="en-US" dirty="0" smtClean="0"/>
              <a:t>by VL is 18%</a:t>
            </a:r>
            <a:endParaRPr lang="en-US" dirty="0"/>
          </a:p>
        </p:txBody>
      </p:sp>
      <p:sp>
        <p:nvSpPr>
          <p:cNvPr id="4" name="Slide Number Placeholder 3"/>
          <p:cNvSpPr>
            <a:spLocks noGrp="1"/>
          </p:cNvSpPr>
          <p:nvPr>
            <p:ph type="sldNum" sz="quarter" idx="5"/>
          </p:nvPr>
        </p:nvSpPr>
        <p:spPr/>
        <p:txBody>
          <a:bodyPr/>
          <a:lstStyle/>
          <a:p>
            <a:fld id="{4D607DF2-17BE-4C2C-AFE5-F620D71543FC}" type="slidenum">
              <a:rPr lang="en-US" smtClean="0"/>
              <a:t>18</a:t>
            </a:fld>
            <a:endParaRPr lang="en-US" dirty="0"/>
          </a:p>
        </p:txBody>
      </p:sp>
      <p:sp>
        <p:nvSpPr>
          <p:cNvPr id="5" name="Date Placeholder 4">
            <a:extLst>
              <a:ext uri="{FF2B5EF4-FFF2-40B4-BE49-F238E27FC236}">
                <a16:creationId xmlns="" xmlns:a16="http://schemas.microsoft.com/office/drawing/2014/main" id="{5FB750E3-5FFB-68F6-DC30-B889D16FFDE4}"/>
              </a:ext>
            </a:extLst>
          </p:cNvPr>
          <p:cNvSpPr>
            <a:spLocks noGrp="1"/>
          </p:cNvSpPr>
          <p:nvPr>
            <p:ph type="dt" idx="1"/>
          </p:nvPr>
        </p:nvSpPr>
        <p:spPr/>
        <p:txBody>
          <a:bodyPr/>
          <a:lstStyle/>
          <a:p>
            <a:fld id="{26AE0E92-C5C3-40A4-B1A4-863CEC2C6CC6}" type="datetime1">
              <a:rPr lang="en-US" smtClean="0"/>
              <a:t>10/8/2024</a:t>
            </a:fld>
            <a:endParaRPr lang="en-US" dirty="0"/>
          </a:p>
        </p:txBody>
      </p:sp>
    </p:spTree>
    <p:extLst>
      <p:ext uri="{BB962C8B-B14F-4D97-AF65-F5344CB8AC3E}">
        <p14:creationId xmlns:p14="http://schemas.microsoft.com/office/powerpoint/2010/main" val="756618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2"/>
            <a:ext cx="10464800" cy="1927225"/>
          </a:xfrm>
        </p:spPr>
        <p:txBody>
          <a:bodyPr anchor="b">
            <a:noAutofit/>
          </a:bodyPr>
          <a:lstStyle>
            <a:lvl1pPr>
              <a:defRPr sz="5400" cap="all" baseline="0"/>
            </a:lvl1pPr>
          </a:lstStyle>
          <a:p>
            <a:r>
              <a:rPr lang="en-US" dirty="0"/>
              <a:t>Click to edit Master title style</a:t>
            </a:r>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798D6C3F-0BE6-4103-9D9F-CF3A98F41C1D}" type="datetime1">
              <a:rPr lang="en-US" smtClean="0"/>
              <a:t>10/8/2024</a:t>
            </a:fld>
            <a:endParaRPr lang="en-US" dirty="0"/>
          </a:p>
        </p:txBody>
      </p:sp>
      <p:sp>
        <p:nvSpPr>
          <p:cNvPr id="5" name="Footer Placeholder 4"/>
          <p:cNvSpPr>
            <a:spLocks noGrp="1"/>
          </p:cNvSpPr>
          <p:nvPr>
            <p:ph type="ftr" sz="quarter" idx="11"/>
          </p:nvPr>
        </p:nvSpPr>
        <p:spPr/>
        <p:txBody>
          <a:bodyPr/>
          <a:lstStyle/>
          <a:p>
            <a:r>
              <a:rPr lang="fr-FR"/>
              <a:t>WWW.BETTERINVESTING.ORG</a:t>
            </a:r>
            <a:endParaRPr lang="en-US" dirty="0"/>
          </a:p>
        </p:txBody>
      </p:sp>
      <p:sp>
        <p:nvSpPr>
          <p:cNvPr id="6" name="Slide Number Placeholder 5"/>
          <p:cNvSpPr>
            <a:spLocks noGrp="1"/>
          </p:cNvSpPr>
          <p:nvPr>
            <p:ph type="sldNum" sz="quarter" idx="12"/>
          </p:nvPr>
        </p:nvSpPr>
        <p:spPr/>
        <p:txBody>
          <a:bodyPr/>
          <a:lstStyle/>
          <a:p>
            <a:fld id="{B7C7DEAE-B1FF-4F0D-9790-23B38FF51CAA}" type="slidenum">
              <a:rPr lang="en-US" smtClean="0"/>
              <a:t>‹#›</a:t>
            </a:fld>
            <a:endParaRPr lang="en-US" dirty="0"/>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524000" y="1431608"/>
            <a:ext cx="10668000" cy="5426393"/>
          </a:xfrm>
        </p:spPr>
        <p:txBody>
          <a:bodyPr/>
          <a:lstStyle>
            <a:lvl1pPr>
              <a:defRPr b="0" i="0" baseline="0">
                <a:solidFill>
                  <a:schemeClr val="tx1"/>
                </a:solidFill>
                <a:latin typeface="+mn-lt"/>
              </a:defRPr>
            </a:lvl1pPr>
            <a:lvl4pPr>
              <a:defRPr/>
            </a:lvl4pPr>
          </a:lstStyle>
          <a:p>
            <a:pPr lvl="0"/>
            <a:r>
              <a:rPr lang="en-US" dirty="0"/>
              <a:t>Click to edit Master text styles</a:t>
            </a:r>
          </a:p>
          <a:p>
            <a:pPr lvl="1"/>
            <a:r>
              <a:rPr lang="en-US" dirty="0"/>
              <a:t>Second level</a:t>
            </a:r>
          </a:p>
          <a:p>
            <a:pPr lvl="2"/>
            <a:r>
              <a:rPr lang="en-US" dirty="0"/>
              <a:t>Third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203201" y="1431608"/>
            <a:ext cx="1057911" cy="3902393"/>
          </a:xfrm>
          <a:prstGeom prst="rect">
            <a:avLst/>
          </a:prstGeom>
        </p:spPr>
      </p:pic>
      <p:sp>
        <p:nvSpPr>
          <p:cNvPr id="8" name="Title Placeholder 1"/>
          <p:cNvSpPr>
            <a:spLocks noGrp="1"/>
          </p:cNvSpPr>
          <p:nvPr>
            <p:ph type="title"/>
          </p:nvPr>
        </p:nvSpPr>
        <p:spPr>
          <a:xfrm>
            <a:off x="1524000" y="76200"/>
            <a:ext cx="10668000" cy="1371600"/>
          </a:xfrm>
          <a:prstGeom prst="rect">
            <a:avLst/>
          </a:prstGeom>
        </p:spPr>
        <p:txBody>
          <a:bodyPr vert="horz" lIns="91440" tIns="45720" rIns="91440" bIns="45720" rtlCol="0" anchor="ctr">
            <a:normAutofit/>
          </a:bodyPr>
          <a:lstStyle/>
          <a:p>
            <a:r>
              <a:rPr lang="en-US" dirty="0"/>
              <a:t>Click to edit Master title style</a:t>
            </a:r>
          </a:p>
        </p:txBody>
      </p:sp>
      <p:sp>
        <p:nvSpPr>
          <p:cNvPr id="9" name="Slide Number Placeholder 5"/>
          <p:cNvSpPr>
            <a:spLocks noGrp="1"/>
          </p:cNvSpPr>
          <p:nvPr>
            <p:ph type="sldNum" sz="quarter" idx="4"/>
          </p:nvPr>
        </p:nvSpPr>
        <p:spPr>
          <a:xfrm>
            <a:off x="9233" y="6423601"/>
            <a:ext cx="1422400" cy="365125"/>
          </a:xfrm>
          <a:prstGeom prst="rect">
            <a:avLst/>
          </a:prstGeom>
        </p:spPr>
        <p:txBody>
          <a:bodyPr/>
          <a:lstStyle>
            <a:lvl1pPr algn="ctr">
              <a:defRPr b="1">
                <a:solidFill>
                  <a:schemeClr val="bg1"/>
                </a:solidFill>
              </a:defRPr>
            </a:lvl1pPr>
          </a:lstStyle>
          <a:p>
            <a:fld id="{D22C6722-3C2F-4848-B4F2-F0D2030C0D10}" type="slidenum">
              <a:rPr lang="en-US" smtClean="0"/>
              <a:pPr/>
              <a:t>‹#›</a:t>
            </a:fld>
            <a:endParaRPr lang="en-US" dirty="0"/>
          </a:p>
        </p:txBody>
      </p:sp>
      <p:sp>
        <p:nvSpPr>
          <p:cNvPr id="10" name="Footer Placeholder 4"/>
          <p:cNvSpPr>
            <a:spLocks noGrp="1"/>
          </p:cNvSpPr>
          <p:nvPr>
            <p:ph type="ftr" sz="quarter" idx="3"/>
          </p:nvPr>
        </p:nvSpPr>
        <p:spPr>
          <a:xfrm>
            <a:off x="1524000" y="6400801"/>
            <a:ext cx="10668000" cy="365125"/>
          </a:xfrm>
          <a:prstGeom prst="rect">
            <a:avLst/>
          </a:prstGeom>
        </p:spPr>
        <p:txBody>
          <a:bodyPr/>
          <a:lstStyle>
            <a:lvl1pPr algn="ctr">
              <a:defRPr sz="1800" b="0">
                <a:solidFill>
                  <a:schemeClr val="tx2"/>
                </a:solidFill>
                <a:latin typeface="+mn-lt"/>
              </a:defRPr>
            </a:lvl1pPr>
          </a:lstStyle>
          <a:p>
            <a:r>
              <a:rPr lang="en-US" dirty="0"/>
              <a:t>WWW.BETTERINVESTING.ORG</a:t>
            </a:r>
          </a:p>
        </p:txBody>
      </p:sp>
      <p:sp>
        <p:nvSpPr>
          <p:cNvPr id="11" name="Date Placeholder 5"/>
          <p:cNvSpPr>
            <a:spLocks noGrp="1"/>
          </p:cNvSpPr>
          <p:nvPr>
            <p:ph type="dt" sz="half" idx="2"/>
          </p:nvPr>
        </p:nvSpPr>
        <p:spPr>
          <a:xfrm>
            <a:off x="10566400" y="6414650"/>
            <a:ext cx="1607115"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5456BDDB-2EA1-411E-BD52-2DD2677EEB42}" type="datetime1">
              <a:rPr lang="en-US" smtClean="0"/>
              <a:t>10/8/2024</a:t>
            </a:fld>
            <a:endParaRPr lang="en-US" dirty="0"/>
          </a:p>
        </p:txBody>
      </p:sp>
    </p:spTree>
    <p:extLst>
      <p:ext uri="{BB962C8B-B14F-4D97-AF65-F5344CB8AC3E}">
        <p14:creationId xmlns:p14="http://schemas.microsoft.com/office/powerpoint/2010/main" val="42879248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524000" y="1508760"/>
            <a:ext cx="5283200" cy="5349240"/>
          </a:xfrm>
        </p:spPr>
        <p:txBody>
          <a:bodyPr/>
          <a:lstStyle>
            <a:lvl1pPr>
              <a:defRPr sz="28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203201" y="1431608"/>
            <a:ext cx="1057911" cy="3902393"/>
          </a:xfrm>
          <a:prstGeom prst="rect">
            <a:avLst/>
          </a:prstGeom>
        </p:spPr>
      </p:pic>
      <p:sp>
        <p:nvSpPr>
          <p:cNvPr id="14" name="Content Placeholder 2"/>
          <p:cNvSpPr>
            <a:spLocks noGrp="1"/>
          </p:cNvSpPr>
          <p:nvPr>
            <p:ph sz="half" idx="13" hasCustomPrompt="1"/>
          </p:nvPr>
        </p:nvSpPr>
        <p:spPr>
          <a:xfrm>
            <a:off x="6807200" y="1508760"/>
            <a:ext cx="5384800" cy="5349240"/>
          </a:xfrm>
        </p:spPr>
        <p:txBody>
          <a:bodyPr/>
          <a:lstStyle>
            <a:lvl1pPr>
              <a:defRPr sz="28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9" name="Title Placeholder 1"/>
          <p:cNvSpPr>
            <a:spLocks noGrp="1"/>
          </p:cNvSpPr>
          <p:nvPr>
            <p:ph type="title"/>
          </p:nvPr>
        </p:nvSpPr>
        <p:spPr>
          <a:xfrm>
            <a:off x="1524000" y="76200"/>
            <a:ext cx="10668000" cy="1371600"/>
          </a:xfrm>
          <a:prstGeom prst="rect">
            <a:avLst/>
          </a:prstGeom>
        </p:spPr>
        <p:txBody>
          <a:bodyPr vert="horz" lIns="91440" tIns="45720" rIns="91440" bIns="45720" rtlCol="0" anchor="ctr">
            <a:normAutofit/>
          </a:bodyPr>
          <a:lstStyle/>
          <a:p>
            <a:r>
              <a:rPr lang="en-US" dirty="0"/>
              <a:t>Click to edit Master title style</a:t>
            </a:r>
          </a:p>
        </p:txBody>
      </p:sp>
      <p:sp>
        <p:nvSpPr>
          <p:cNvPr id="10" name="Slide Number Placeholder 5"/>
          <p:cNvSpPr>
            <a:spLocks noGrp="1"/>
          </p:cNvSpPr>
          <p:nvPr>
            <p:ph type="sldNum" sz="quarter" idx="4"/>
          </p:nvPr>
        </p:nvSpPr>
        <p:spPr>
          <a:xfrm>
            <a:off x="9233" y="6423601"/>
            <a:ext cx="1422400" cy="365125"/>
          </a:xfrm>
          <a:prstGeom prst="rect">
            <a:avLst/>
          </a:prstGeom>
        </p:spPr>
        <p:txBody>
          <a:bodyPr/>
          <a:lstStyle>
            <a:lvl1pPr algn="ctr">
              <a:defRPr b="1">
                <a:solidFill>
                  <a:schemeClr val="bg1"/>
                </a:solidFill>
              </a:defRPr>
            </a:lvl1pPr>
          </a:lstStyle>
          <a:p>
            <a:fld id="{D22C6722-3C2F-4848-B4F2-F0D2030C0D10}" type="slidenum">
              <a:rPr lang="en-US" smtClean="0"/>
              <a:pPr/>
              <a:t>‹#›</a:t>
            </a:fld>
            <a:endParaRPr lang="en-US" dirty="0"/>
          </a:p>
        </p:txBody>
      </p:sp>
      <p:sp>
        <p:nvSpPr>
          <p:cNvPr id="12" name="Footer Placeholder 4"/>
          <p:cNvSpPr>
            <a:spLocks noGrp="1"/>
          </p:cNvSpPr>
          <p:nvPr>
            <p:ph type="ftr" sz="quarter" idx="3"/>
          </p:nvPr>
        </p:nvSpPr>
        <p:spPr>
          <a:xfrm>
            <a:off x="1524000" y="6400801"/>
            <a:ext cx="10668000" cy="365125"/>
          </a:xfrm>
          <a:prstGeom prst="rect">
            <a:avLst/>
          </a:prstGeom>
        </p:spPr>
        <p:txBody>
          <a:bodyPr/>
          <a:lstStyle>
            <a:lvl1pPr algn="ctr">
              <a:defRPr sz="1800" b="0">
                <a:solidFill>
                  <a:schemeClr val="tx2"/>
                </a:solidFill>
                <a:latin typeface="+mn-lt"/>
              </a:defRPr>
            </a:lvl1pPr>
          </a:lstStyle>
          <a:p>
            <a:r>
              <a:rPr lang="en-US" dirty="0"/>
              <a:t>WWW.BETTERINVESTING.ORG</a:t>
            </a:r>
          </a:p>
        </p:txBody>
      </p:sp>
      <p:sp>
        <p:nvSpPr>
          <p:cNvPr id="13" name="Date Placeholder 5"/>
          <p:cNvSpPr>
            <a:spLocks noGrp="1"/>
          </p:cNvSpPr>
          <p:nvPr>
            <p:ph type="dt" sz="half" idx="2"/>
          </p:nvPr>
        </p:nvSpPr>
        <p:spPr>
          <a:xfrm>
            <a:off x="10566400" y="6414650"/>
            <a:ext cx="1607115"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5EC26CD5-4345-48D2-89EF-E549AB679735}" type="datetime1">
              <a:rPr lang="en-US" smtClean="0"/>
              <a:t>10/8/2024</a:t>
            </a:fld>
            <a:endParaRPr lang="en-US" dirty="0"/>
          </a:p>
        </p:txBody>
      </p:sp>
    </p:spTree>
    <p:extLst>
      <p:ext uri="{BB962C8B-B14F-4D97-AF65-F5344CB8AC3E}">
        <p14:creationId xmlns:p14="http://schemas.microsoft.com/office/powerpoint/2010/main" val="26276183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with side treatm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203201" y="1431608"/>
            <a:ext cx="1057911" cy="3902393"/>
          </a:xfrm>
          <a:prstGeom prst="rect">
            <a:avLst/>
          </a:prstGeom>
        </p:spPr>
      </p:pic>
      <p:sp>
        <p:nvSpPr>
          <p:cNvPr id="8" name="Title Placeholder 1"/>
          <p:cNvSpPr>
            <a:spLocks noGrp="1"/>
          </p:cNvSpPr>
          <p:nvPr>
            <p:ph type="title"/>
          </p:nvPr>
        </p:nvSpPr>
        <p:spPr>
          <a:xfrm>
            <a:off x="1524000" y="76200"/>
            <a:ext cx="10668000" cy="1371600"/>
          </a:xfrm>
          <a:prstGeom prst="rect">
            <a:avLst/>
          </a:prstGeom>
        </p:spPr>
        <p:txBody>
          <a:bodyPr vert="horz" lIns="91440" tIns="45720" rIns="91440" bIns="45720" rtlCol="0" anchor="ctr">
            <a:normAutofit/>
          </a:bodyPr>
          <a:lstStyle/>
          <a:p>
            <a:r>
              <a:rPr lang="en-US" dirty="0"/>
              <a:t>Click to edit Master title style</a:t>
            </a:r>
          </a:p>
        </p:txBody>
      </p:sp>
      <p:sp>
        <p:nvSpPr>
          <p:cNvPr id="10" name="Slide Number Placeholder 5"/>
          <p:cNvSpPr>
            <a:spLocks noGrp="1"/>
          </p:cNvSpPr>
          <p:nvPr>
            <p:ph type="sldNum" sz="quarter" idx="4"/>
          </p:nvPr>
        </p:nvSpPr>
        <p:spPr>
          <a:xfrm>
            <a:off x="9233" y="6423601"/>
            <a:ext cx="1422400" cy="365125"/>
          </a:xfrm>
          <a:prstGeom prst="rect">
            <a:avLst/>
          </a:prstGeom>
        </p:spPr>
        <p:txBody>
          <a:bodyPr/>
          <a:lstStyle>
            <a:lvl1pPr algn="ctr">
              <a:defRPr b="1">
                <a:solidFill>
                  <a:schemeClr val="bg1"/>
                </a:solidFill>
              </a:defRPr>
            </a:lvl1pPr>
          </a:lstStyle>
          <a:p>
            <a:fld id="{D22C6722-3C2F-4848-B4F2-F0D2030C0D10}" type="slidenum">
              <a:rPr lang="en-US" smtClean="0"/>
              <a:pPr/>
              <a:t>‹#›</a:t>
            </a:fld>
            <a:endParaRPr lang="en-US" dirty="0"/>
          </a:p>
        </p:txBody>
      </p:sp>
      <p:sp>
        <p:nvSpPr>
          <p:cNvPr id="11" name="Footer Placeholder 4"/>
          <p:cNvSpPr>
            <a:spLocks noGrp="1"/>
          </p:cNvSpPr>
          <p:nvPr>
            <p:ph type="ftr" sz="quarter" idx="3"/>
          </p:nvPr>
        </p:nvSpPr>
        <p:spPr>
          <a:xfrm>
            <a:off x="1524000" y="6400801"/>
            <a:ext cx="10668000" cy="365125"/>
          </a:xfrm>
          <a:prstGeom prst="rect">
            <a:avLst/>
          </a:prstGeom>
        </p:spPr>
        <p:txBody>
          <a:bodyPr/>
          <a:lstStyle>
            <a:lvl1pPr algn="ctr">
              <a:defRPr sz="1800" b="0">
                <a:solidFill>
                  <a:schemeClr val="tx2"/>
                </a:solidFill>
                <a:latin typeface="+mn-lt"/>
              </a:defRPr>
            </a:lvl1pPr>
          </a:lstStyle>
          <a:p>
            <a:r>
              <a:rPr lang="en-US" dirty="0"/>
              <a:t>WWW.BETTERINVESTING.ORG</a:t>
            </a:r>
          </a:p>
        </p:txBody>
      </p:sp>
      <p:sp>
        <p:nvSpPr>
          <p:cNvPr id="12" name="Date Placeholder 5"/>
          <p:cNvSpPr>
            <a:spLocks noGrp="1"/>
          </p:cNvSpPr>
          <p:nvPr>
            <p:ph type="dt" sz="half" idx="2"/>
          </p:nvPr>
        </p:nvSpPr>
        <p:spPr>
          <a:xfrm>
            <a:off x="10566400" y="6414650"/>
            <a:ext cx="1607115"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9DB64385-6356-472C-ADF6-4367A7B901CF}" type="datetime1">
              <a:rPr lang="en-US" smtClean="0"/>
              <a:t>10/8/2024</a:t>
            </a:fld>
            <a:endParaRPr lang="en-US" dirty="0"/>
          </a:p>
        </p:txBody>
      </p:sp>
    </p:spTree>
    <p:extLst>
      <p:ext uri="{BB962C8B-B14F-4D97-AF65-F5344CB8AC3E}">
        <p14:creationId xmlns:p14="http://schemas.microsoft.com/office/powerpoint/2010/main" val="29190771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203201" y="1431608"/>
            <a:ext cx="1057911" cy="3902393"/>
          </a:xfrm>
          <a:prstGeom prst="rect">
            <a:avLst/>
          </a:prstGeom>
        </p:spPr>
      </p:pic>
      <p:sp>
        <p:nvSpPr>
          <p:cNvPr id="6" name="Slide Number Placeholder 5"/>
          <p:cNvSpPr>
            <a:spLocks noGrp="1"/>
          </p:cNvSpPr>
          <p:nvPr>
            <p:ph type="sldNum" sz="quarter" idx="4"/>
          </p:nvPr>
        </p:nvSpPr>
        <p:spPr>
          <a:xfrm>
            <a:off x="9233" y="6423601"/>
            <a:ext cx="1422400" cy="365125"/>
          </a:xfrm>
          <a:prstGeom prst="rect">
            <a:avLst/>
          </a:prstGeom>
        </p:spPr>
        <p:txBody>
          <a:bodyPr/>
          <a:lstStyle>
            <a:lvl1pPr algn="ctr">
              <a:defRPr b="1">
                <a:solidFill>
                  <a:schemeClr val="bg1"/>
                </a:solidFill>
              </a:defRPr>
            </a:lvl1pPr>
          </a:lstStyle>
          <a:p>
            <a:fld id="{D22C6722-3C2F-4848-B4F2-F0D2030C0D10}" type="slidenum">
              <a:rPr lang="en-US" smtClean="0"/>
              <a:pPr/>
              <a:t>‹#›</a:t>
            </a:fld>
            <a:endParaRPr lang="en-US" dirty="0"/>
          </a:p>
        </p:txBody>
      </p:sp>
      <p:sp>
        <p:nvSpPr>
          <p:cNvPr id="10" name="Footer Placeholder 4"/>
          <p:cNvSpPr>
            <a:spLocks noGrp="1"/>
          </p:cNvSpPr>
          <p:nvPr>
            <p:ph type="ftr" sz="quarter" idx="3"/>
          </p:nvPr>
        </p:nvSpPr>
        <p:spPr>
          <a:xfrm>
            <a:off x="1524000" y="6400801"/>
            <a:ext cx="10668000" cy="365125"/>
          </a:xfrm>
          <a:prstGeom prst="rect">
            <a:avLst/>
          </a:prstGeom>
        </p:spPr>
        <p:txBody>
          <a:bodyPr/>
          <a:lstStyle>
            <a:lvl1pPr algn="ctr">
              <a:defRPr sz="1800" b="0">
                <a:solidFill>
                  <a:schemeClr val="tx2"/>
                </a:solidFill>
                <a:latin typeface="+mn-lt"/>
              </a:defRPr>
            </a:lvl1pPr>
          </a:lstStyle>
          <a:p>
            <a:r>
              <a:rPr lang="en-US" dirty="0"/>
              <a:t>WWW.BETTERINVESTING.ORG</a:t>
            </a:r>
          </a:p>
        </p:txBody>
      </p:sp>
      <p:sp>
        <p:nvSpPr>
          <p:cNvPr id="11" name="Date Placeholder 5"/>
          <p:cNvSpPr>
            <a:spLocks noGrp="1"/>
          </p:cNvSpPr>
          <p:nvPr>
            <p:ph type="dt" sz="half" idx="2"/>
          </p:nvPr>
        </p:nvSpPr>
        <p:spPr>
          <a:xfrm>
            <a:off x="10566400" y="6414650"/>
            <a:ext cx="1607115"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355F7E2D-8052-4334-9C69-A426A326F58B}" type="datetime1">
              <a:rPr lang="en-US" smtClean="0"/>
              <a:t>10/8/2024</a:t>
            </a:fld>
            <a:endParaRPr lang="en-US" dirty="0"/>
          </a:p>
        </p:txBody>
      </p:sp>
    </p:spTree>
    <p:extLst>
      <p:ext uri="{BB962C8B-B14F-4D97-AF65-F5344CB8AC3E}">
        <p14:creationId xmlns:p14="http://schemas.microsoft.com/office/powerpoint/2010/main" val="405401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with bor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04800" y="76200"/>
            <a:ext cx="11684000" cy="1371600"/>
          </a:xfrm>
          <a:prstGeom prst="rect">
            <a:avLst/>
          </a:prstGeom>
        </p:spPr>
        <p:txBody>
          <a:bodyPr vert="horz" lIns="91440" tIns="45720" rIns="91440" bIns="45720" rtlCol="0" anchor="ctr">
            <a:normAutofit/>
          </a:bodyPr>
          <a:lstStyle>
            <a:lvl1pPr algn="l">
              <a:defRPr/>
            </a:lvl1pPr>
          </a:lstStyle>
          <a:p>
            <a:r>
              <a:rPr lang="en-US" dirty="0"/>
              <a:t>Click to edit Master title style</a:t>
            </a:r>
          </a:p>
        </p:txBody>
      </p:sp>
      <p:sp>
        <p:nvSpPr>
          <p:cNvPr id="4" name="Slide Number Placeholder 5"/>
          <p:cNvSpPr>
            <a:spLocks noGrp="1"/>
          </p:cNvSpPr>
          <p:nvPr>
            <p:ph type="sldNum" sz="quarter" idx="4"/>
          </p:nvPr>
        </p:nvSpPr>
        <p:spPr>
          <a:xfrm>
            <a:off x="9233" y="6423601"/>
            <a:ext cx="12182767" cy="365125"/>
          </a:xfrm>
          <a:prstGeom prst="rect">
            <a:avLst/>
          </a:prstGeom>
        </p:spPr>
        <p:txBody>
          <a:bodyPr/>
          <a:lstStyle>
            <a:lvl1pPr algn="ctr">
              <a:defRPr b="1">
                <a:solidFill>
                  <a:srgbClr val="00458A"/>
                </a:solidFill>
              </a:defRPr>
            </a:lvl1pPr>
          </a:lstStyle>
          <a:p>
            <a:fld id="{D22C6722-3C2F-4848-B4F2-F0D2030C0D10}" type="slidenum">
              <a:rPr lang="en-US" smtClean="0"/>
              <a:pPr/>
              <a:t>‹#›</a:t>
            </a:fld>
            <a:endParaRPr lang="en-US" dirty="0"/>
          </a:p>
        </p:txBody>
      </p:sp>
    </p:spTree>
    <p:extLst>
      <p:ext uri="{BB962C8B-B14F-4D97-AF65-F5344CB8AC3E}">
        <p14:creationId xmlns:p14="http://schemas.microsoft.com/office/powerpoint/2010/main" val="7131440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with Bottom">
    <p:bg>
      <p:bgPr>
        <a:solidFill>
          <a:schemeClr val="bg1"/>
        </a:solidFill>
        <a:effectLst/>
      </p:bgPr>
    </p:bg>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04800" y="76200"/>
            <a:ext cx="11684000" cy="1371600"/>
          </a:xfrm>
          <a:prstGeom prst="rect">
            <a:avLst/>
          </a:prstGeom>
        </p:spPr>
        <p:txBody>
          <a:bodyPr vert="horz" lIns="91440" tIns="45720" rIns="91440" bIns="45720" rtlCol="0" anchor="ctr">
            <a:normAutofit/>
          </a:bodyPr>
          <a:lstStyle>
            <a:lvl1pPr algn="l">
              <a:defRPr/>
            </a:lvl1pPr>
          </a:lstStyle>
          <a:p>
            <a:r>
              <a:rPr lang="en-US" dirty="0"/>
              <a:t>Click to edit Master title style</a:t>
            </a:r>
          </a:p>
        </p:txBody>
      </p:sp>
      <p:sp>
        <p:nvSpPr>
          <p:cNvPr id="7" name="Slide Number Placeholder 5"/>
          <p:cNvSpPr>
            <a:spLocks noGrp="1"/>
          </p:cNvSpPr>
          <p:nvPr>
            <p:ph type="sldNum" sz="quarter" idx="4"/>
          </p:nvPr>
        </p:nvSpPr>
        <p:spPr>
          <a:xfrm>
            <a:off x="9233" y="6423601"/>
            <a:ext cx="1422400" cy="365125"/>
          </a:xfrm>
          <a:prstGeom prst="rect">
            <a:avLst/>
          </a:prstGeom>
        </p:spPr>
        <p:txBody>
          <a:bodyPr/>
          <a:lstStyle>
            <a:lvl1pPr algn="ctr">
              <a:defRPr b="1">
                <a:solidFill>
                  <a:srgbClr val="00458A"/>
                </a:solidFill>
              </a:defRPr>
            </a:lvl1pPr>
          </a:lstStyle>
          <a:p>
            <a:fld id="{D22C6722-3C2F-4848-B4F2-F0D2030C0D10}" type="slidenum">
              <a:rPr lang="en-US" smtClean="0"/>
              <a:pPr/>
              <a:t>‹#›</a:t>
            </a:fld>
            <a:endParaRPr lang="en-US" dirty="0"/>
          </a:p>
        </p:txBody>
      </p:sp>
      <p:sp>
        <p:nvSpPr>
          <p:cNvPr id="8" name="Footer Placeholder 4"/>
          <p:cNvSpPr>
            <a:spLocks noGrp="1"/>
          </p:cNvSpPr>
          <p:nvPr>
            <p:ph type="ftr" sz="quarter" idx="3"/>
          </p:nvPr>
        </p:nvSpPr>
        <p:spPr>
          <a:xfrm>
            <a:off x="1524000" y="6400801"/>
            <a:ext cx="10668000" cy="365125"/>
          </a:xfrm>
          <a:prstGeom prst="rect">
            <a:avLst/>
          </a:prstGeom>
        </p:spPr>
        <p:txBody>
          <a:bodyPr/>
          <a:lstStyle>
            <a:lvl1pPr algn="ctr">
              <a:defRPr sz="1800" b="0">
                <a:solidFill>
                  <a:schemeClr val="tx2"/>
                </a:solidFill>
                <a:latin typeface="+mn-lt"/>
              </a:defRPr>
            </a:lvl1pPr>
          </a:lstStyle>
          <a:p>
            <a:r>
              <a:rPr lang="en-US" dirty="0"/>
              <a:t>WWW.BETTERINVESTING.ORG</a:t>
            </a:r>
          </a:p>
        </p:txBody>
      </p:sp>
      <p:sp>
        <p:nvSpPr>
          <p:cNvPr id="9" name="Date Placeholder 5"/>
          <p:cNvSpPr>
            <a:spLocks noGrp="1"/>
          </p:cNvSpPr>
          <p:nvPr>
            <p:ph type="dt" sz="half" idx="2"/>
          </p:nvPr>
        </p:nvSpPr>
        <p:spPr>
          <a:xfrm>
            <a:off x="10566400" y="6414650"/>
            <a:ext cx="1607115"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A8611481-767A-472F-9747-B1ABCE0A10EC}" type="datetime1">
              <a:rPr lang="en-US" smtClean="0"/>
              <a:t>10/8/2024</a:t>
            </a:fld>
            <a:endParaRPr lang="en-US" dirty="0"/>
          </a:p>
        </p:txBody>
      </p:sp>
    </p:spTree>
    <p:extLst>
      <p:ext uri="{BB962C8B-B14F-4D97-AF65-F5344CB8AC3E}">
        <p14:creationId xmlns:p14="http://schemas.microsoft.com/office/powerpoint/2010/main" val="15403539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with center page number">
    <p:bg>
      <p:bgPr>
        <a:solidFill>
          <a:schemeClr val="bg1"/>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9233" y="6423601"/>
            <a:ext cx="12182767" cy="365125"/>
          </a:xfrm>
          <a:prstGeom prst="rect">
            <a:avLst/>
          </a:prstGeom>
        </p:spPr>
        <p:txBody>
          <a:bodyPr/>
          <a:lstStyle>
            <a:lvl1pPr algn="ctr">
              <a:defRPr b="1">
                <a:solidFill>
                  <a:srgbClr val="00458A"/>
                </a:solidFill>
              </a:defRPr>
            </a:lvl1pPr>
          </a:lstStyle>
          <a:p>
            <a:fld id="{D22C6722-3C2F-4848-B4F2-F0D2030C0D10}" type="slidenum">
              <a:rPr lang="en-US" smtClean="0"/>
              <a:pPr/>
              <a:t>‹#›</a:t>
            </a:fld>
            <a:endParaRPr lang="en-US" dirty="0"/>
          </a:p>
        </p:txBody>
      </p:sp>
    </p:spTree>
    <p:extLst>
      <p:ext uri="{BB962C8B-B14F-4D97-AF65-F5344CB8AC3E}">
        <p14:creationId xmlns:p14="http://schemas.microsoft.com/office/powerpoint/2010/main" val="27258332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lvl1pPr>
              <a:buClrTx/>
              <a:defRPr sz="2800"/>
            </a:lvl1pPr>
            <a:lvl2pPr>
              <a:buClrTx/>
              <a:defRPr sz="2400"/>
            </a:lvl2pPr>
            <a:lvl3pPr>
              <a:buClrTx/>
              <a:defRPr sz="2400"/>
            </a:lvl3pPr>
            <a:lvl4pPr>
              <a:buClrTx/>
              <a:defRPr sz="1800"/>
            </a:lvl4pPr>
            <a:lvl5pPr>
              <a:buClrTx/>
              <a:defRPr sz="1600"/>
            </a:lvl5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a:xfrm>
            <a:off x="609600" y="18288"/>
            <a:ext cx="1950720" cy="329184"/>
          </a:xfrm>
        </p:spPr>
        <p:txBody>
          <a:bodyPr/>
          <a:lstStyle/>
          <a:p>
            <a:fld id="{2F8CF672-42BF-4BF9-8EFE-FC65F22BE002}" type="datetime1">
              <a:rPr lang="en-US" smtClean="0"/>
              <a:t>10/8/2024</a:t>
            </a:fld>
            <a:endParaRPr lang="en-US" dirty="0"/>
          </a:p>
        </p:txBody>
      </p:sp>
      <p:sp>
        <p:nvSpPr>
          <p:cNvPr id="6" name="Slide Number Placeholder 5"/>
          <p:cNvSpPr>
            <a:spLocks noGrp="1"/>
          </p:cNvSpPr>
          <p:nvPr>
            <p:ph type="sldNum" sz="quarter" idx="12"/>
          </p:nvPr>
        </p:nvSpPr>
        <p:spPr/>
        <p:txBody>
          <a:bodyPr/>
          <a:lstStyle/>
          <a:p>
            <a:fld id="{B7C7DEAE-B1FF-4F0D-9790-23B38FF51CAA}" type="slidenum">
              <a:rPr lang="en-US" smtClean="0"/>
              <a:t>‹#›</a:t>
            </a:fld>
            <a:endParaRPr lang="en-US" dirty="0"/>
          </a:p>
        </p:txBody>
      </p:sp>
      <p:sp>
        <p:nvSpPr>
          <p:cNvPr id="8" name="Footer Placeholder 4"/>
          <p:cNvSpPr>
            <a:spLocks noGrp="1"/>
          </p:cNvSpPr>
          <p:nvPr>
            <p:ph type="ftr" sz="quarter" idx="3"/>
          </p:nvPr>
        </p:nvSpPr>
        <p:spPr>
          <a:xfrm>
            <a:off x="2133600" y="18288"/>
            <a:ext cx="8128000" cy="329184"/>
          </a:xfrm>
          <a:prstGeom prst="rect">
            <a:avLst/>
          </a:prstGeom>
        </p:spPr>
        <p:txBody>
          <a:bodyPr vert="horz" lIns="91440" tIns="45720" rIns="91440" bIns="45720" rtlCol="0" anchor="ctr"/>
          <a:lstStyle>
            <a:lvl1pPr algn="ctr">
              <a:defRPr sz="1200" b="1">
                <a:solidFill>
                  <a:srgbClr val="FFFFFF"/>
                </a:solidFill>
              </a:defRPr>
            </a:lvl1pPr>
          </a:lstStyle>
          <a:p>
            <a:r>
              <a:rPr lang="fr-FR" dirty="0"/>
              <a:t>WWW.BETTERINVESTING.ORG</a:t>
            </a:r>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458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6"/>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3AFE68-4C74-483D-87DE-8E0FCAF42E8A}" type="datetime1">
              <a:rPr lang="en-US" smtClean="0"/>
              <a:t>10/8/2024</a:t>
            </a:fld>
            <a:endParaRPr lang="en-US" dirty="0"/>
          </a:p>
        </p:txBody>
      </p:sp>
      <p:sp>
        <p:nvSpPr>
          <p:cNvPr id="5" name="Footer Placeholder 4"/>
          <p:cNvSpPr>
            <a:spLocks noGrp="1"/>
          </p:cNvSpPr>
          <p:nvPr>
            <p:ph type="ftr" sz="quarter" idx="11"/>
          </p:nvPr>
        </p:nvSpPr>
        <p:spPr/>
        <p:txBody>
          <a:bodyPr/>
          <a:lstStyle/>
          <a:p>
            <a:r>
              <a:rPr lang="fr-FR"/>
              <a:t>WWW.BETTERINVESTING.ORG</a:t>
            </a:r>
            <a:endParaRPr lang="en-US" dirty="0"/>
          </a:p>
        </p:txBody>
      </p:sp>
      <p:sp>
        <p:nvSpPr>
          <p:cNvPr id="6" name="Slide Number Placeholder 5"/>
          <p:cNvSpPr>
            <a:spLocks noGrp="1"/>
          </p:cNvSpPr>
          <p:nvPr>
            <p:ph type="sldNum" sz="quarter" idx="12"/>
          </p:nvPr>
        </p:nvSpPr>
        <p:spPr/>
        <p:txBody>
          <a:bodyPr/>
          <a:lstStyle/>
          <a:p>
            <a:fld id="{B7C7DEAE-B1FF-4F0D-9790-23B38FF51CAA}" type="slidenum">
              <a:rPr lang="en-US" smtClean="0"/>
              <a:t>‹#›</a:t>
            </a:fld>
            <a:endParaRPr lang="en-US" dirty="0"/>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609600" y="1460500"/>
            <a:ext cx="5384800" cy="5168900"/>
          </a:xfrm>
        </p:spPr>
        <p:txBody>
          <a:bodyPr/>
          <a:lstStyle>
            <a:lvl1pPr>
              <a:defRPr sz="28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197600" y="1460500"/>
            <a:ext cx="5384800" cy="5168900"/>
          </a:xfrm>
        </p:spPr>
        <p:txBody>
          <a:bodyPr/>
          <a:lstStyle>
            <a:lvl1pPr>
              <a:defRPr sz="28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3EBE9CF0-EB8D-45DF-9C2B-2C313571B1E7}" type="datetime1">
              <a:rPr lang="en-US" smtClean="0"/>
              <a:t>10/8/2024</a:t>
            </a:fld>
            <a:endParaRPr lang="en-US" dirty="0"/>
          </a:p>
        </p:txBody>
      </p:sp>
      <p:sp>
        <p:nvSpPr>
          <p:cNvPr id="6" name="Footer Placeholder 5"/>
          <p:cNvSpPr>
            <a:spLocks noGrp="1"/>
          </p:cNvSpPr>
          <p:nvPr>
            <p:ph type="ftr" sz="quarter" idx="11"/>
          </p:nvPr>
        </p:nvSpPr>
        <p:spPr/>
        <p:txBody>
          <a:bodyPr/>
          <a:lstStyle/>
          <a:p>
            <a:r>
              <a:rPr lang="fr-FR"/>
              <a:t>WWW.BETTERINVESTING.ORG</a:t>
            </a:r>
            <a:endParaRPr lang="en-US" dirty="0"/>
          </a:p>
        </p:txBody>
      </p:sp>
      <p:sp>
        <p:nvSpPr>
          <p:cNvPr id="7" name="Slide Number Placeholder 6"/>
          <p:cNvSpPr>
            <a:spLocks noGrp="1"/>
          </p:cNvSpPr>
          <p:nvPr>
            <p:ph type="sldNum" sz="quarter" idx="12"/>
          </p:nvPr>
        </p:nvSpPr>
        <p:spPr/>
        <p:txBody>
          <a:bodyPr/>
          <a:lstStyle/>
          <a:p>
            <a:fld id="{B7C7DEAE-B1FF-4F0D-9790-23B38FF51CAA}"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460499"/>
            <a:ext cx="5242560" cy="713531"/>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609600" y="2222500"/>
            <a:ext cx="5242560" cy="4406900"/>
          </a:xfrm>
        </p:spPr>
        <p:txBody>
          <a:bodyPr/>
          <a:lstStyle>
            <a:lvl1pPr>
              <a:defRPr sz="2800"/>
            </a:lvl1pPr>
            <a:lvl2pPr>
              <a:defRPr sz="2400"/>
            </a:lvl2pPr>
            <a:lvl3pPr>
              <a:defRPr sz="24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6339840" y="1460499"/>
            <a:ext cx="5242560" cy="713531"/>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6339840" y="2222500"/>
            <a:ext cx="5242560" cy="4406900"/>
          </a:xfrm>
        </p:spPr>
        <p:txBody>
          <a:bodyPr/>
          <a:lstStyle>
            <a:lvl1pPr>
              <a:defRPr sz="2800"/>
            </a:lvl1pPr>
            <a:lvl2pPr>
              <a:defRPr sz="2400"/>
            </a:lvl2pPr>
            <a:lvl3pPr>
              <a:defRPr sz="24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7" name="Date Placeholder 6"/>
          <p:cNvSpPr>
            <a:spLocks noGrp="1"/>
          </p:cNvSpPr>
          <p:nvPr>
            <p:ph type="dt" sz="half" idx="10"/>
          </p:nvPr>
        </p:nvSpPr>
        <p:spPr/>
        <p:txBody>
          <a:bodyPr/>
          <a:lstStyle/>
          <a:p>
            <a:fld id="{10D3A6A2-D5C2-4DF5-B1A7-F379B3A62C45}" type="datetime1">
              <a:rPr lang="en-US" smtClean="0"/>
              <a:t>10/8/2024</a:t>
            </a:fld>
            <a:endParaRPr lang="en-US" dirty="0"/>
          </a:p>
        </p:txBody>
      </p:sp>
      <p:sp>
        <p:nvSpPr>
          <p:cNvPr id="8" name="Footer Placeholder 7"/>
          <p:cNvSpPr>
            <a:spLocks noGrp="1"/>
          </p:cNvSpPr>
          <p:nvPr>
            <p:ph type="ftr" sz="quarter" idx="11"/>
          </p:nvPr>
        </p:nvSpPr>
        <p:spPr/>
        <p:txBody>
          <a:bodyPr/>
          <a:lstStyle/>
          <a:p>
            <a:r>
              <a:rPr lang="fr-FR"/>
              <a:t>WWW.BETTERINVESTING.ORG</a:t>
            </a:r>
            <a:endParaRPr lang="en-US" dirty="0"/>
          </a:p>
        </p:txBody>
      </p:sp>
      <p:sp>
        <p:nvSpPr>
          <p:cNvPr id="9" name="Slide Number Placeholder 8"/>
          <p:cNvSpPr>
            <a:spLocks noGrp="1"/>
          </p:cNvSpPr>
          <p:nvPr>
            <p:ph type="sldNum" sz="quarter" idx="12"/>
          </p:nvPr>
        </p:nvSpPr>
        <p:spPr/>
        <p:txBody>
          <a:bodyPr/>
          <a:lstStyle/>
          <a:p>
            <a:fld id="{B7C7DEAE-B1FF-4F0D-9790-23B38FF51CAA}" type="slidenum">
              <a:rPr lang="en-US" smtClean="0"/>
              <a:t>‹#›</a:t>
            </a:fld>
            <a:endParaRPr lang="en-US" dirty="0"/>
          </a:p>
        </p:txBody>
      </p:sp>
      <p:cxnSp>
        <p:nvCxnSpPr>
          <p:cNvPr id="11" name="Straight Connector 10"/>
          <p:cNvCxnSpPr/>
          <p:nvPr/>
        </p:nvCxnSpPr>
        <p:spPr>
          <a:xfrm flipH="1">
            <a:off x="6096000" y="1475742"/>
            <a:ext cx="1061" cy="51536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8F4933-0877-4D8C-9F91-63757D35EF2E}" type="datetime1">
              <a:rPr lang="en-US" smtClean="0"/>
              <a:t>10/8/2024</a:t>
            </a:fld>
            <a:endParaRPr lang="en-US" dirty="0"/>
          </a:p>
        </p:txBody>
      </p:sp>
      <p:sp>
        <p:nvSpPr>
          <p:cNvPr id="4" name="Footer Placeholder 3"/>
          <p:cNvSpPr>
            <a:spLocks noGrp="1"/>
          </p:cNvSpPr>
          <p:nvPr>
            <p:ph type="ftr" sz="quarter" idx="11"/>
          </p:nvPr>
        </p:nvSpPr>
        <p:spPr/>
        <p:txBody>
          <a:bodyPr/>
          <a:lstStyle/>
          <a:p>
            <a:r>
              <a:rPr lang="fr-FR"/>
              <a:t>WWW.BETTERINVESTING.ORG</a:t>
            </a:r>
            <a:endParaRPr lang="en-US" dirty="0"/>
          </a:p>
        </p:txBody>
      </p:sp>
      <p:sp>
        <p:nvSpPr>
          <p:cNvPr id="5" name="Slide Number Placeholder 4"/>
          <p:cNvSpPr>
            <a:spLocks noGrp="1"/>
          </p:cNvSpPr>
          <p:nvPr>
            <p:ph type="sldNum" sz="quarter" idx="12"/>
          </p:nvPr>
        </p:nvSpPr>
        <p:spPr/>
        <p:txBody>
          <a:bodyPr/>
          <a:lstStyle/>
          <a:p>
            <a:fld id="{B7C7DEAE-B1FF-4F0D-9790-23B38FF51CAA}"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19D0A8-39CB-4842-A8FB-6815808A291B}" type="datetime1">
              <a:rPr lang="en-US" smtClean="0"/>
              <a:t>10/8/2024</a:t>
            </a:fld>
            <a:endParaRPr lang="en-US" dirty="0"/>
          </a:p>
        </p:txBody>
      </p:sp>
      <p:sp>
        <p:nvSpPr>
          <p:cNvPr id="3" name="Footer Placeholder 2"/>
          <p:cNvSpPr>
            <a:spLocks noGrp="1"/>
          </p:cNvSpPr>
          <p:nvPr>
            <p:ph type="ftr" sz="quarter" idx="11"/>
          </p:nvPr>
        </p:nvSpPr>
        <p:spPr/>
        <p:txBody>
          <a:bodyPr/>
          <a:lstStyle/>
          <a:p>
            <a:r>
              <a:rPr lang="fr-FR" dirty="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NoHeader">
    <p:spTree>
      <p:nvGrpSpPr>
        <p:cNvPr id="1" name=""/>
        <p:cNvGrpSpPr/>
        <p:nvPr/>
      </p:nvGrpSpPr>
      <p:grpSpPr>
        <a:xfrm>
          <a:off x="0" y="0"/>
          <a:ext cx="0" cy="0"/>
          <a:chOff x="0" y="0"/>
          <a:chExt cx="0" cy="0"/>
        </a:xfrm>
      </p:grpSpPr>
      <p:sp>
        <p:nvSpPr>
          <p:cNvPr id="5" name="Rectangle 4"/>
          <p:cNvSpPr/>
          <p:nvPr userDrawn="1"/>
        </p:nvSpPr>
        <p:spPr bwMode="white">
          <a:xfrm>
            <a:off x="0" y="0"/>
            <a:ext cx="12192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1328481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203201" y="1431608"/>
            <a:ext cx="1057911" cy="3902393"/>
          </a:xfrm>
          <a:prstGeom prst="rect">
            <a:avLst/>
          </a:prstGeom>
        </p:spPr>
      </p:pic>
      <p:sp>
        <p:nvSpPr>
          <p:cNvPr id="7" name="Title Placeholder 1"/>
          <p:cNvSpPr>
            <a:spLocks noGrp="1"/>
          </p:cNvSpPr>
          <p:nvPr>
            <p:ph type="title"/>
          </p:nvPr>
        </p:nvSpPr>
        <p:spPr>
          <a:xfrm>
            <a:off x="1524000" y="76200"/>
            <a:ext cx="10668000" cy="1371600"/>
          </a:xfrm>
          <a:prstGeom prst="rect">
            <a:avLst/>
          </a:prstGeom>
        </p:spPr>
        <p:txBody>
          <a:bodyPr vert="horz" lIns="91440" tIns="45720" rIns="91440" bIns="45720" rtlCol="0" anchor="ctr">
            <a:normAutofit/>
          </a:bodyPr>
          <a:lstStyle/>
          <a:p>
            <a:r>
              <a:rPr lang="en-US" dirty="0"/>
              <a:t>Click to edit Master title style</a:t>
            </a:r>
          </a:p>
        </p:txBody>
      </p:sp>
      <p:sp>
        <p:nvSpPr>
          <p:cNvPr id="8" name="Slide Number Placeholder 5"/>
          <p:cNvSpPr>
            <a:spLocks noGrp="1"/>
          </p:cNvSpPr>
          <p:nvPr>
            <p:ph type="sldNum" sz="quarter" idx="4"/>
          </p:nvPr>
        </p:nvSpPr>
        <p:spPr>
          <a:xfrm>
            <a:off x="9233" y="6423601"/>
            <a:ext cx="1422400" cy="365125"/>
          </a:xfrm>
          <a:prstGeom prst="rect">
            <a:avLst/>
          </a:prstGeom>
        </p:spPr>
        <p:txBody>
          <a:bodyPr/>
          <a:lstStyle>
            <a:lvl1pPr algn="ctr">
              <a:defRPr b="1">
                <a:solidFill>
                  <a:schemeClr val="bg1"/>
                </a:solidFill>
              </a:defRPr>
            </a:lvl1pPr>
          </a:lstStyle>
          <a:p>
            <a:fld id="{D22C6722-3C2F-4848-B4F2-F0D2030C0D10}" type="slidenum">
              <a:rPr lang="en-US" smtClean="0"/>
              <a:pPr/>
              <a:t>‹#›</a:t>
            </a:fld>
            <a:endParaRPr lang="en-US" dirty="0"/>
          </a:p>
        </p:txBody>
      </p:sp>
      <p:sp>
        <p:nvSpPr>
          <p:cNvPr id="9" name="Footer Placeholder 4"/>
          <p:cNvSpPr>
            <a:spLocks noGrp="1"/>
          </p:cNvSpPr>
          <p:nvPr>
            <p:ph type="ftr" sz="quarter" idx="3"/>
          </p:nvPr>
        </p:nvSpPr>
        <p:spPr>
          <a:xfrm>
            <a:off x="1524000" y="6400801"/>
            <a:ext cx="10668000" cy="365125"/>
          </a:xfrm>
          <a:prstGeom prst="rect">
            <a:avLst/>
          </a:prstGeom>
        </p:spPr>
        <p:txBody>
          <a:bodyPr/>
          <a:lstStyle>
            <a:lvl1pPr algn="ctr">
              <a:defRPr sz="1800" b="0">
                <a:solidFill>
                  <a:schemeClr val="tx2"/>
                </a:solidFill>
                <a:latin typeface="+mn-lt"/>
              </a:defRPr>
            </a:lvl1pPr>
          </a:lstStyle>
          <a:p>
            <a:r>
              <a:rPr lang="en-US" dirty="0"/>
              <a:t>WWW.BETTERINVESTING.ORG</a:t>
            </a:r>
          </a:p>
        </p:txBody>
      </p:sp>
      <p:sp>
        <p:nvSpPr>
          <p:cNvPr id="14" name="Date Placeholder 5"/>
          <p:cNvSpPr>
            <a:spLocks noGrp="1"/>
          </p:cNvSpPr>
          <p:nvPr>
            <p:ph type="dt" sz="half" idx="2"/>
          </p:nvPr>
        </p:nvSpPr>
        <p:spPr>
          <a:xfrm>
            <a:off x="10566400" y="6414650"/>
            <a:ext cx="1607115"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0C5D4FB5-C272-4EFD-99AF-093226C3106E}" type="datetime1">
              <a:rPr lang="en-US" smtClean="0"/>
              <a:t>10/8/2024</a:t>
            </a:fld>
            <a:endParaRPr lang="en-US" dirty="0"/>
          </a:p>
        </p:txBody>
      </p:sp>
      <p:sp>
        <p:nvSpPr>
          <p:cNvPr id="15" name="Subtitle 2"/>
          <p:cNvSpPr>
            <a:spLocks noGrp="1"/>
          </p:cNvSpPr>
          <p:nvPr>
            <p:ph type="subTitle" idx="1" hasCustomPrompt="1"/>
          </p:nvPr>
        </p:nvSpPr>
        <p:spPr>
          <a:xfrm>
            <a:off x="1570182" y="1644058"/>
            <a:ext cx="10452485" cy="3308942"/>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Text</a:t>
            </a:r>
          </a:p>
          <a:p>
            <a:r>
              <a:rPr lang="en-US" dirty="0"/>
              <a:t>Instructor</a:t>
            </a:r>
          </a:p>
          <a:p>
            <a:r>
              <a:rPr lang="en-US" dirty="0"/>
              <a:t>Date</a:t>
            </a:r>
          </a:p>
        </p:txBody>
      </p:sp>
      <p:cxnSp>
        <p:nvCxnSpPr>
          <p:cNvPr id="11" name="Straight Connector 10"/>
          <p:cNvCxnSpPr/>
          <p:nvPr userDrawn="1"/>
        </p:nvCxnSpPr>
        <p:spPr>
          <a:xfrm>
            <a:off x="1557867" y="15443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27882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3.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black">
          <a:xfrm>
            <a:off x="0" y="0"/>
            <a:ext cx="12192000" cy="365760"/>
          </a:xfrm>
          <a:prstGeom prst="rect">
            <a:avLst/>
          </a:prstGeom>
          <a:solidFill>
            <a:srgbClr val="004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304800" y="381000"/>
            <a:ext cx="11582400" cy="105251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447800"/>
            <a:ext cx="10972800" cy="5181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43917" y="41928"/>
            <a:ext cx="287831" cy="281905"/>
          </a:xfrm>
          <a:prstGeom prst="rect">
            <a:avLst/>
          </a:prstGeom>
        </p:spPr>
      </p:pic>
      <p:sp>
        <p:nvSpPr>
          <p:cNvPr id="4" name="Date Placeholder 3"/>
          <p:cNvSpPr>
            <a:spLocks noGrp="1"/>
          </p:cNvSpPr>
          <p:nvPr>
            <p:ph type="dt" sz="half" idx="2"/>
          </p:nvPr>
        </p:nvSpPr>
        <p:spPr bwMode="white">
          <a:xfrm>
            <a:off x="609600" y="18288"/>
            <a:ext cx="1524000" cy="329184"/>
          </a:xfrm>
          <a:prstGeom prst="rect">
            <a:avLst/>
          </a:prstGeom>
        </p:spPr>
        <p:txBody>
          <a:bodyPr vert="horz" lIns="91440" tIns="45720" rIns="91440" bIns="45720" rtlCol="0" anchor="ctr"/>
          <a:lstStyle>
            <a:lvl1pPr algn="l">
              <a:defRPr sz="1200" b="1">
                <a:solidFill>
                  <a:srgbClr val="FFFFFF"/>
                </a:solidFill>
              </a:defRPr>
            </a:lvl1pPr>
          </a:lstStyle>
          <a:p>
            <a:fld id="{95968B5B-D69B-4461-B92E-578436374BDB}" type="datetime1">
              <a:rPr lang="en-US" smtClean="0"/>
              <a:t>10/8/2024</a:t>
            </a:fld>
            <a:endParaRPr lang="en-US" dirty="0"/>
          </a:p>
        </p:txBody>
      </p:sp>
      <p:sp>
        <p:nvSpPr>
          <p:cNvPr id="5" name="Footer Placeholder 4"/>
          <p:cNvSpPr>
            <a:spLocks noGrp="1"/>
          </p:cNvSpPr>
          <p:nvPr>
            <p:ph type="ftr" sz="quarter" idx="3"/>
          </p:nvPr>
        </p:nvSpPr>
        <p:spPr bwMode="white">
          <a:xfrm>
            <a:off x="2133600" y="18288"/>
            <a:ext cx="8128000" cy="329184"/>
          </a:xfrm>
          <a:prstGeom prst="rect">
            <a:avLst/>
          </a:prstGeom>
        </p:spPr>
        <p:txBody>
          <a:bodyPr vert="horz" lIns="91440" tIns="45720" rIns="91440" bIns="45720" rtlCol="0" anchor="ctr"/>
          <a:lstStyle>
            <a:lvl1pPr algn="ctr">
              <a:defRPr sz="1200" b="1">
                <a:solidFill>
                  <a:srgbClr val="FFFFFF"/>
                </a:solidFill>
              </a:defRPr>
            </a:lvl1pPr>
          </a:lstStyle>
          <a:p>
            <a:r>
              <a:rPr lang="fr-FR" dirty="0"/>
              <a:t>WWW.BETTERINVESTING.ORG</a:t>
            </a:r>
            <a:endParaRPr lang="en-US" dirty="0"/>
          </a:p>
        </p:txBody>
      </p:sp>
      <p:sp>
        <p:nvSpPr>
          <p:cNvPr id="6" name="Slide Number Placeholder 5"/>
          <p:cNvSpPr>
            <a:spLocks noGrp="1"/>
          </p:cNvSpPr>
          <p:nvPr>
            <p:ph type="sldNum" sz="quarter" idx="4"/>
          </p:nvPr>
        </p:nvSpPr>
        <p:spPr bwMode="white">
          <a:xfrm>
            <a:off x="10769600" y="18288"/>
            <a:ext cx="1422400" cy="329184"/>
          </a:xfrm>
          <a:prstGeom prst="rect">
            <a:avLst/>
          </a:prstGeom>
        </p:spPr>
        <p:txBody>
          <a:bodyPr vert="horz" lIns="91440" tIns="45720" rIns="91440" bIns="45720" rtlCol="0" anchor="ctr"/>
          <a:lstStyle>
            <a:lvl1pPr algn="r">
              <a:defRPr sz="1800" b="1">
                <a:solidFill>
                  <a:srgbClr val="FFFFFF"/>
                </a:solidFill>
              </a:defRPr>
            </a:lvl1pPr>
          </a:lstStyle>
          <a:p>
            <a:fld id="{B7C7DEAE-B1FF-4F0D-9790-23B38FF51CA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200" r:id="rId8"/>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defTabSz="914400" rtl="0" eaLnBrk="1" latinLnBrk="0" hangingPunct="1">
        <a:spcBef>
          <a:spcPct val="0"/>
        </a:spcBef>
        <a:buNone/>
        <a:defRPr sz="4000" b="1" kern="1200" spc="-70" baseline="0">
          <a:solidFill>
            <a:schemeClr val="tx2"/>
          </a:solidFill>
          <a:latin typeface="+mj-lt"/>
          <a:ea typeface="+mj-ea"/>
          <a:cs typeface="+mj-cs"/>
        </a:defRPr>
      </a:lvl1pPr>
    </p:titleStyle>
    <p:bodyStyle>
      <a:lvl1pPr marL="182880" indent="-182880" algn="l" defTabSz="914400" rtl="0" eaLnBrk="1" latinLnBrk="0" hangingPunct="1">
        <a:spcBef>
          <a:spcPts val="800"/>
        </a:spcBef>
        <a:buClrTx/>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ts val="750"/>
        </a:spcBef>
        <a:buClrTx/>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ts val="700"/>
        </a:spcBef>
        <a:buClrTx/>
        <a:buSzPct val="90000"/>
        <a:buFont typeface="Arial" pitchFamily="34" charset="0"/>
        <a:buChar char="•"/>
        <a:defRPr sz="2400" kern="1200">
          <a:solidFill>
            <a:schemeClr val="tx1"/>
          </a:solidFill>
          <a:latin typeface="+mn-lt"/>
          <a:ea typeface="+mn-ea"/>
          <a:cs typeface="+mn-cs"/>
        </a:defRPr>
      </a:lvl3pPr>
      <a:lvl4pPr marL="1005840" indent="-182880" algn="l" defTabSz="914400" rtl="0" eaLnBrk="1" latinLnBrk="0" hangingPunct="1">
        <a:spcBef>
          <a:spcPct val="20000"/>
        </a:spcBef>
        <a:buClrTx/>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Tx/>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76200"/>
            <a:ext cx="10668000" cy="1371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24000" y="1508760"/>
            <a:ext cx="10668000" cy="5349240"/>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p:txBody>
      </p:sp>
      <p:sp>
        <p:nvSpPr>
          <p:cNvPr id="4" name="Slide Number Placeholder 5"/>
          <p:cNvSpPr>
            <a:spLocks noGrp="1"/>
          </p:cNvSpPr>
          <p:nvPr>
            <p:ph type="sldNum" sz="quarter" idx="4"/>
          </p:nvPr>
        </p:nvSpPr>
        <p:spPr>
          <a:xfrm>
            <a:off x="9233" y="6423601"/>
            <a:ext cx="1422400" cy="365125"/>
          </a:xfrm>
          <a:prstGeom prst="rect">
            <a:avLst/>
          </a:prstGeom>
        </p:spPr>
        <p:txBody>
          <a:bodyPr/>
          <a:lstStyle>
            <a:lvl1pPr algn="ctr">
              <a:defRPr b="1">
                <a:solidFill>
                  <a:schemeClr val="bg1"/>
                </a:solidFill>
              </a:defRPr>
            </a:lvl1pPr>
          </a:lstStyle>
          <a:p>
            <a:fld id="{D22C6722-3C2F-4848-B4F2-F0D2030C0D10}" type="slidenum">
              <a:rPr lang="en-US" smtClean="0"/>
              <a:pPr/>
              <a:t>‹#›</a:t>
            </a:fld>
            <a:endParaRPr lang="en-US" dirty="0"/>
          </a:p>
        </p:txBody>
      </p:sp>
      <p:sp>
        <p:nvSpPr>
          <p:cNvPr id="5" name="Footer Placeholder 4"/>
          <p:cNvSpPr>
            <a:spLocks noGrp="1"/>
          </p:cNvSpPr>
          <p:nvPr>
            <p:ph type="ftr" sz="quarter" idx="3"/>
          </p:nvPr>
        </p:nvSpPr>
        <p:spPr>
          <a:xfrm>
            <a:off x="1524000" y="6400801"/>
            <a:ext cx="10668000" cy="365125"/>
          </a:xfrm>
          <a:prstGeom prst="rect">
            <a:avLst/>
          </a:prstGeom>
        </p:spPr>
        <p:txBody>
          <a:bodyPr/>
          <a:lstStyle>
            <a:lvl1pPr algn="ctr">
              <a:defRPr sz="1800" b="0">
                <a:solidFill>
                  <a:schemeClr val="tx2"/>
                </a:solidFill>
                <a:latin typeface="+mn-lt"/>
              </a:defRPr>
            </a:lvl1pPr>
          </a:lstStyle>
          <a:p>
            <a:r>
              <a:rPr lang="en-US" dirty="0"/>
              <a:t>WWW.BETTERINVESTING.ORG</a:t>
            </a:r>
          </a:p>
        </p:txBody>
      </p:sp>
      <p:sp>
        <p:nvSpPr>
          <p:cNvPr id="6" name="Date Placeholder 5"/>
          <p:cNvSpPr>
            <a:spLocks noGrp="1"/>
          </p:cNvSpPr>
          <p:nvPr>
            <p:ph type="dt" sz="half" idx="2"/>
          </p:nvPr>
        </p:nvSpPr>
        <p:spPr>
          <a:xfrm>
            <a:off x="10566400" y="6414650"/>
            <a:ext cx="1607115"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21325C0A-6950-4BD0-BBD2-799E12702978}" type="datetime1">
              <a:rPr lang="en-US" smtClean="0"/>
              <a:t>10/8/2024</a:t>
            </a:fld>
            <a:endParaRPr lang="en-US" dirty="0"/>
          </a:p>
        </p:txBody>
      </p:sp>
    </p:spTree>
    <p:extLst>
      <p:ext uri="{BB962C8B-B14F-4D97-AF65-F5344CB8AC3E}">
        <p14:creationId xmlns:p14="http://schemas.microsoft.com/office/powerpoint/2010/main" val="1732839018"/>
      </p:ext>
    </p:extLst>
  </p:cSld>
  <p:clrMap bg1="lt1" tx1="dk1" bg2="lt2" tx2="dk2" accent1="accent1" accent2="accent2" accent3="accent3" accent4="accent4" accent5="accent5" accent6="accent6" hlink="hlink" folHlink="folHlink"/>
  <p:sldLayoutIdLst>
    <p:sldLayoutId id="2147484202" r:id="rId1"/>
    <p:sldLayoutId id="2147484203" r:id="rId2"/>
    <p:sldLayoutId id="2147484204" r:id="rId3"/>
    <p:sldLayoutId id="2147484205" r:id="rId4"/>
    <p:sldLayoutId id="2147484206" r:id="rId5"/>
    <p:sldLayoutId id="2147484207" r:id="rId6"/>
    <p:sldLayoutId id="2147484208" r:id="rId7"/>
    <p:sldLayoutId id="2147484209" r:id="rId8"/>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defTabSz="914400" rtl="0" eaLnBrk="1" latinLnBrk="0" hangingPunct="1">
        <a:spcBef>
          <a:spcPct val="0"/>
        </a:spcBef>
        <a:buNone/>
        <a:defRPr sz="4000" b="1" kern="1200" spc="-70" baseline="0">
          <a:solidFill>
            <a:srgbClr val="00458A"/>
          </a:solidFill>
          <a:latin typeface="+mj-lt"/>
          <a:ea typeface="+mj-ea"/>
          <a:cs typeface="+mj-cs"/>
        </a:defRPr>
      </a:lvl1pPr>
    </p:titleStyle>
    <p:bodyStyle>
      <a:lvl1pPr marL="457200" indent="-457200" algn="l" defTabSz="914400" rtl="0" eaLnBrk="1" latinLnBrk="0" hangingPunct="1">
        <a:spcBef>
          <a:spcPts val="800"/>
        </a:spcBef>
        <a:buFont typeface="Arial" panose="020B0604020202020204" pitchFamily="34" charset="0"/>
        <a:buChar char="•"/>
        <a:defRPr sz="2800" kern="1200">
          <a:solidFill>
            <a:schemeClr val="tx1"/>
          </a:solidFill>
          <a:latin typeface="+mn-lt"/>
          <a:ea typeface="+mn-ea"/>
          <a:cs typeface="+mn-cs"/>
        </a:defRPr>
      </a:lvl1pPr>
      <a:lvl2pPr marL="914400" indent="-457200" algn="l" defTabSz="914400" rtl="0" eaLnBrk="1" latinLnBrk="0" hangingPunct="1">
        <a:spcBef>
          <a:spcPts val="750"/>
        </a:spcBef>
        <a:buFont typeface="Arial" panose="020B0604020202020204" pitchFamily="34" charset="0"/>
        <a:buChar char="•"/>
        <a:defRPr sz="2400" kern="1200">
          <a:solidFill>
            <a:schemeClr val="tx1"/>
          </a:solidFill>
          <a:latin typeface="+mn-lt"/>
          <a:ea typeface="+mn-ea"/>
          <a:cs typeface="+mn-cs"/>
        </a:defRPr>
      </a:lvl2pPr>
      <a:lvl3pPr marL="1257300" indent="-342900" algn="l" defTabSz="914400" rtl="0" eaLnBrk="1" latinLnBrk="0" hangingPunct="1">
        <a:spcBef>
          <a:spcPts val="700"/>
        </a:spcBef>
        <a:buFont typeface="Arial" panose="020B0604020202020204" pitchFamily="34" charset="0"/>
        <a:buChar char="•"/>
        <a:defRPr sz="2400" kern="1200">
          <a:solidFill>
            <a:schemeClr val="tx1"/>
          </a:solidFill>
          <a:latin typeface="+mn-lt"/>
          <a:ea typeface="+mn-ea"/>
          <a:cs typeface="+mn-cs"/>
        </a:defRPr>
      </a:lvl3pPr>
      <a:lvl4pPr marL="1714500" indent="-3429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latin typeface="Arial" panose="020B0604020202020204" pitchFamily="34" charset="0"/>
                <a:cs typeface="Arial" panose="020B0604020202020204" pitchFamily="34" charset="0"/>
              </a:rPr>
              <a:t>DC Regional, Model Investment Club of Northern Virginia</a:t>
            </a:r>
          </a:p>
          <a:p>
            <a:r>
              <a:rPr lang="en-US" dirty="0" smtClean="0">
                <a:latin typeface="Arial" panose="020B0604020202020204" pitchFamily="34" charset="0"/>
                <a:cs typeface="Arial" panose="020B0604020202020204" pitchFamily="34" charset="0"/>
              </a:rPr>
              <a:t>NOVA Ltd.(NYSE</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NOVA)</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dirty="0"/>
              <a:t> </a:t>
            </a:r>
            <a:r>
              <a:rPr lang="en-US" dirty="0" smtClean="0"/>
              <a:t>Sheryl Patterson</a:t>
            </a:r>
            <a:endParaRPr lang="en-US" dirty="0"/>
          </a:p>
        </p:txBody>
      </p:sp>
      <p:sp>
        <p:nvSpPr>
          <p:cNvPr id="4" name="Slide Number Placeholder 3"/>
          <p:cNvSpPr>
            <a:spLocks noGrp="1"/>
          </p:cNvSpPr>
          <p:nvPr>
            <p:ph type="sldNum" sz="quarter" idx="4"/>
          </p:nvPr>
        </p:nvSpPr>
        <p:spPr/>
        <p:txBody>
          <a:bodyPr/>
          <a:lstStyle/>
          <a:p>
            <a:fld id="{D22C6722-3C2F-4848-B4F2-F0D2030C0D10}" type="slidenum">
              <a:rPr lang="en-US" smtClean="0"/>
              <a:pPr/>
              <a:t>1</a:t>
            </a:fld>
            <a:endParaRPr lang="en-US" dirty="0"/>
          </a:p>
        </p:txBody>
      </p:sp>
      <p:sp>
        <p:nvSpPr>
          <p:cNvPr id="5" name="Footer Placeholder 4"/>
          <p:cNvSpPr>
            <a:spLocks noGrp="1"/>
          </p:cNvSpPr>
          <p:nvPr>
            <p:ph type="ftr" sz="quarter" idx="3"/>
          </p:nvPr>
        </p:nvSpPr>
        <p:spPr/>
        <p:txBody>
          <a:bodyPr/>
          <a:lstStyle/>
          <a:p>
            <a:r>
              <a:rPr lang="en-US"/>
              <a:t>WWW.BETTERINVESTING.ORG</a:t>
            </a:r>
            <a:endParaRPr lang="en-US" dirty="0"/>
          </a:p>
        </p:txBody>
      </p:sp>
      <p:pic>
        <p:nvPicPr>
          <p:cNvPr id="8" name="Picture 7"/>
          <p:cNvPicPr>
            <a:picLocks noChangeAspect="1"/>
          </p:cNvPicPr>
          <p:nvPr/>
        </p:nvPicPr>
        <p:blipFill>
          <a:blip r:embed="rId3"/>
          <a:stretch>
            <a:fillRect/>
          </a:stretch>
        </p:blipFill>
        <p:spPr>
          <a:xfrm>
            <a:off x="8686799" y="407671"/>
            <a:ext cx="3349715" cy="811529"/>
          </a:xfrm>
          <a:prstGeom prst="rect">
            <a:avLst/>
          </a:prstGeom>
        </p:spPr>
      </p:pic>
      <p:pic>
        <p:nvPicPr>
          <p:cNvPr id="6" name="Picture 5"/>
          <p:cNvPicPr>
            <a:picLocks noChangeAspect="1"/>
          </p:cNvPicPr>
          <p:nvPr/>
        </p:nvPicPr>
        <p:blipFill>
          <a:blip r:embed="rId4"/>
          <a:stretch>
            <a:fillRect/>
          </a:stretch>
        </p:blipFill>
        <p:spPr>
          <a:xfrm>
            <a:off x="7436827" y="2080201"/>
            <a:ext cx="4743450" cy="4343400"/>
          </a:xfrm>
          <a:prstGeom prst="rect">
            <a:avLst/>
          </a:prstGeom>
        </p:spPr>
      </p:pic>
    </p:spTree>
    <p:extLst>
      <p:ext uri="{BB962C8B-B14F-4D97-AF65-F5344CB8AC3E}">
        <p14:creationId xmlns:p14="http://schemas.microsoft.com/office/powerpoint/2010/main" val="34151011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r-FR" smtClean="0"/>
              <a:t>WWW.BETTERINVESTING.ORG</a:t>
            </a:r>
            <a:endParaRPr lang="en-US" dirty="0"/>
          </a:p>
        </p:txBody>
      </p:sp>
      <p:sp>
        <p:nvSpPr>
          <p:cNvPr id="3" name="Slide Number Placeholder 2"/>
          <p:cNvSpPr>
            <a:spLocks noGrp="1"/>
          </p:cNvSpPr>
          <p:nvPr>
            <p:ph type="sldNum" sz="quarter" idx="12"/>
          </p:nvPr>
        </p:nvSpPr>
        <p:spPr/>
        <p:txBody>
          <a:bodyPr/>
          <a:lstStyle/>
          <a:p>
            <a:fld id="{B7C7DEAE-B1FF-4F0D-9790-23B38FF51CAA}" type="slidenum">
              <a:rPr lang="en-US" smtClean="0"/>
              <a:t>10</a:t>
            </a:fld>
            <a:endParaRPr lang="en-US" dirty="0"/>
          </a:p>
        </p:txBody>
      </p:sp>
      <p:pic>
        <p:nvPicPr>
          <p:cNvPr id="4" name="Picture 3"/>
          <p:cNvPicPr>
            <a:picLocks noChangeAspect="1"/>
          </p:cNvPicPr>
          <p:nvPr/>
        </p:nvPicPr>
        <p:blipFill>
          <a:blip r:embed="rId2"/>
          <a:stretch>
            <a:fillRect/>
          </a:stretch>
        </p:blipFill>
        <p:spPr>
          <a:xfrm>
            <a:off x="723900" y="510578"/>
            <a:ext cx="10744200" cy="6057900"/>
          </a:xfrm>
          <a:prstGeom prst="rect">
            <a:avLst/>
          </a:prstGeom>
        </p:spPr>
      </p:pic>
    </p:spTree>
    <p:extLst>
      <p:ext uri="{BB962C8B-B14F-4D97-AF65-F5344CB8AC3E}">
        <p14:creationId xmlns:p14="http://schemas.microsoft.com/office/powerpoint/2010/main" val="16768017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r-FR"/>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t>11</a:t>
            </a:fld>
            <a:endParaRPr lang="en-US" dirty="0"/>
          </a:p>
        </p:txBody>
      </p:sp>
      <p:pic>
        <p:nvPicPr>
          <p:cNvPr id="2" name="Picture 1"/>
          <p:cNvPicPr>
            <a:picLocks noChangeAspect="1"/>
          </p:cNvPicPr>
          <p:nvPr/>
        </p:nvPicPr>
        <p:blipFill>
          <a:blip r:embed="rId3"/>
          <a:stretch>
            <a:fillRect/>
          </a:stretch>
        </p:blipFill>
        <p:spPr>
          <a:xfrm>
            <a:off x="695325" y="409575"/>
            <a:ext cx="10801350" cy="6038850"/>
          </a:xfrm>
          <a:prstGeom prst="rect">
            <a:avLst/>
          </a:prstGeom>
        </p:spPr>
      </p:pic>
    </p:spTree>
    <p:extLst>
      <p:ext uri="{BB962C8B-B14F-4D97-AF65-F5344CB8AC3E}">
        <p14:creationId xmlns:p14="http://schemas.microsoft.com/office/powerpoint/2010/main" val="3973099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r-FR"/>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t>12</a:t>
            </a:fld>
            <a:endParaRPr lang="en-US" dirty="0"/>
          </a:p>
        </p:txBody>
      </p:sp>
      <p:pic>
        <p:nvPicPr>
          <p:cNvPr id="2" name="Picture 1"/>
          <p:cNvPicPr>
            <a:picLocks noChangeAspect="1"/>
          </p:cNvPicPr>
          <p:nvPr/>
        </p:nvPicPr>
        <p:blipFill>
          <a:blip r:embed="rId3"/>
          <a:stretch>
            <a:fillRect/>
          </a:stretch>
        </p:blipFill>
        <p:spPr>
          <a:xfrm>
            <a:off x="700087" y="509587"/>
            <a:ext cx="10791825" cy="5838825"/>
          </a:xfrm>
          <a:prstGeom prst="rect">
            <a:avLst/>
          </a:prstGeom>
        </p:spPr>
      </p:pic>
    </p:spTree>
    <p:extLst>
      <p:ext uri="{BB962C8B-B14F-4D97-AF65-F5344CB8AC3E}">
        <p14:creationId xmlns:p14="http://schemas.microsoft.com/office/powerpoint/2010/main" val="29351046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r-FR" smtClean="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t>13</a:t>
            </a:fld>
            <a:endParaRPr lang="en-US" dirty="0"/>
          </a:p>
        </p:txBody>
      </p:sp>
      <p:pic>
        <p:nvPicPr>
          <p:cNvPr id="5" name="Picture 4"/>
          <p:cNvPicPr>
            <a:picLocks noChangeAspect="1"/>
          </p:cNvPicPr>
          <p:nvPr/>
        </p:nvPicPr>
        <p:blipFill>
          <a:blip r:embed="rId2"/>
          <a:stretch>
            <a:fillRect/>
          </a:stretch>
        </p:blipFill>
        <p:spPr>
          <a:xfrm>
            <a:off x="609600" y="347472"/>
            <a:ext cx="10972799" cy="6510528"/>
          </a:xfrm>
          <a:prstGeom prst="rect">
            <a:avLst/>
          </a:prstGeom>
        </p:spPr>
      </p:pic>
    </p:spTree>
    <p:extLst>
      <p:ext uri="{BB962C8B-B14F-4D97-AF65-F5344CB8AC3E}">
        <p14:creationId xmlns:p14="http://schemas.microsoft.com/office/powerpoint/2010/main" val="5668269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r-FR" smtClean="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t>14</a:t>
            </a:fld>
            <a:endParaRPr lang="en-US" dirty="0"/>
          </a:p>
        </p:txBody>
      </p:sp>
      <p:pic>
        <p:nvPicPr>
          <p:cNvPr id="5" name="Picture 4"/>
          <p:cNvPicPr>
            <a:picLocks noChangeAspect="1"/>
          </p:cNvPicPr>
          <p:nvPr/>
        </p:nvPicPr>
        <p:blipFill>
          <a:blip r:embed="rId2"/>
          <a:stretch>
            <a:fillRect/>
          </a:stretch>
        </p:blipFill>
        <p:spPr>
          <a:xfrm>
            <a:off x="457200" y="838200"/>
            <a:ext cx="2743200" cy="1143000"/>
          </a:xfrm>
          <a:prstGeom prst="rect">
            <a:avLst/>
          </a:prstGeom>
        </p:spPr>
      </p:pic>
      <p:pic>
        <p:nvPicPr>
          <p:cNvPr id="6" name="Picture 5"/>
          <p:cNvPicPr>
            <a:picLocks noChangeAspect="1"/>
          </p:cNvPicPr>
          <p:nvPr/>
        </p:nvPicPr>
        <p:blipFill>
          <a:blip r:embed="rId3"/>
          <a:stretch>
            <a:fillRect/>
          </a:stretch>
        </p:blipFill>
        <p:spPr>
          <a:xfrm>
            <a:off x="3429000" y="868345"/>
            <a:ext cx="8115300" cy="1457325"/>
          </a:xfrm>
          <a:prstGeom prst="rect">
            <a:avLst/>
          </a:prstGeom>
        </p:spPr>
      </p:pic>
      <p:pic>
        <p:nvPicPr>
          <p:cNvPr id="7" name="Picture 6"/>
          <p:cNvPicPr>
            <a:picLocks noChangeAspect="1"/>
          </p:cNvPicPr>
          <p:nvPr/>
        </p:nvPicPr>
        <p:blipFill>
          <a:blip r:embed="rId4"/>
          <a:stretch>
            <a:fillRect/>
          </a:stretch>
        </p:blipFill>
        <p:spPr>
          <a:xfrm>
            <a:off x="2147887" y="2819400"/>
            <a:ext cx="7896225" cy="1219200"/>
          </a:xfrm>
          <a:prstGeom prst="rect">
            <a:avLst/>
          </a:prstGeom>
        </p:spPr>
      </p:pic>
      <p:pic>
        <p:nvPicPr>
          <p:cNvPr id="8" name="Picture 7"/>
          <p:cNvPicPr>
            <a:picLocks noChangeAspect="1"/>
          </p:cNvPicPr>
          <p:nvPr/>
        </p:nvPicPr>
        <p:blipFill>
          <a:blip r:embed="rId5"/>
          <a:stretch>
            <a:fillRect/>
          </a:stretch>
        </p:blipFill>
        <p:spPr>
          <a:xfrm>
            <a:off x="457200" y="4563312"/>
            <a:ext cx="8029575" cy="1476375"/>
          </a:xfrm>
          <a:prstGeom prst="rect">
            <a:avLst/>
          </a:prstGeom>
        </p:spPr>
      </p:pic>
    </p:spTree>
    <p:extLst>
      <p:ext uri="{BB962C8B-B14F-4D97-AF65-F5344CB8AC3E}">
        <p14:creationId xmlns:p14="http://schemas.microsoft.com/office/powerpoint/2010/main" val="4564444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r-FR"/>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t>15</a:t>
            </a:fld>
            <a:endParaRPr lang="en-US" dirty="0"/>
          </a:p>
        </p:txBody>
      </p:sp>
      <p:pic>
        <p:nvPicPr>
          <p:cNvPr id="7" name="Picture 6"/>
          <p:cNvPicPr>
            <a:picLocks noChangeAspect="1"/>
          </p:cNvPicPr>
          <p:nvPr/>
        </p:nvPicPr>
        <p:blipFill>
          <a:blip r:embed="rId3"/>
          <a:stretch>
            <a:fillRect/>
          </a:stretch>
        </p:blipFill>
        <p:spPr>
          <a:xfrm>
            <a:off x="19050" y="347471"/>
            <a:ext cx="9877425" cy="4105465"/>
          </a:xfrm>
          <a:prstGeom prst="rect">
            <a:avLst/>
          </a:prstGeom>
        </p:spPr>
      </p:pic>
      <p:pic>
        <p:nvPicPr>
          <p:cNvPr id="10" name="Picture 9"/>
          <p:cNvPicPr>
            <a:picLocks noChangeAspect="1"/>
          </p:cNvPicPr>
          <p:nvPr/>
        </p:nvPicPr>
        <p:blipFill>
          <a:blip r:embed="rId4"/>
          <a:stretch>
            <a:fillRect/>
          </a:stretch>
        </p:blipFill>
        <p:spPr>
          <a:xfrm>
            <a:off x="28575" y="4452937"/>
            <a:ext cx="9896475" cy="1214438"/>
          </a:xfrm>
          <a:prstGeom prst="rect">
            <a:avLst/>
          </a:prstGeom>
        </p:spPr>
      </p:pic>
      <p:pic>
        <p:nvPicPr>
          <p:cNvPr id="12" name="Picture 11"/>
          <p:cNvPicPr>
            <a:picLocks noChangeAspect="1"/>
          </p:cNvPicPr>
          <p:nvPr/>
        </p:nvPicPr>
        <p:blipFill>
          <a:blip r:embed="rId5"/>
          <a:stretch>
            <a:fillRect/>
          </a:stretch>
        </p:blipFill>
        <p:spPr>
          <a:xfrm>
            <a:off x="19050" y="5667375"/>
            <a:ext cx="9877425" cy="1190625"/>
          </a:xfrm>
          <a:prstGeom prst="rect">
            <a:avLst/>
          </a:prstGeom>
        </p:spPr>
      </p:pic>
    </p:spTree>
    <p:extLst>
      <p:ext uri="{BB962C8B-B14F-4D97-AF65-F5344CB8AC3E}">
        <p14:creationId xmlns:p14="http://schemas.microsoft.com/office/powerpoint/2010/main" val="34162150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11582400" cy="685800"/>
          </a:xfrm>
        </p:spPr>
        <p:txBody>
          <a:bodyPr>
            <a:normAutofit fontScale="90000"/>
          </a:bodyPr>
          <a:lstStyle/>
          <a:p>
            <a:pPr algn="ctr"/>
            <a:r>
              <a:rPr lang="en-US" dirty="0" smtClean="0"/>
              <a:t>NVMI </a:t>
            </a:r>
            <a:r>
              <a:rPr lang="en-US" dirty="0"/>
              <a:t>Peer Comparison</a:t>
            </a:r>
          </a:p>
        </p:txBody>
      </p:sp>
      <p:sp>
        <p:nvSpPr>
          <p:cNvPr id="3" name="Footer Placeholder 2"/>
          <p:cNvSpPr>
            <a:spLocks noGrp="1"/>
          </p:cNvSpPr>
          <p:nvPr>
            <p:ph type="ftr" sz="quarter" idx="11"/>
          </p:nvPr>
        </p:nvSpPr>
        <p:spPr/>
        <p:txBody>
          <a:bodyPr/>
          <a:lstStyle/>
          <a:p>
            <a:r>
              <a:rPr lang="fr-FR"/>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t>16</a:t>
            </a:fld>
            <a:endParaRPr lang="en-US" dirty="0"/>
          </a:p>
        </p:txBody>
      </p:sp>
      <p:pic>
        <p:nvPicPr>
          <p:cNvPr id="7" name="Picture 6"/>
          <p:cNvPicPr>
            <a:picLocks noChangeAspect="1"/>
          </p:cNvPicPr>
          <p:nvPr/>
        </p:nvPicPr>
        <p:blipFill>
          <a:blip r:embed="rId3"/>
          <a:stretch>
            <a:fillRect/>
          </a:stretch>
        </p:blipFill>
        <p:spPr>
          <a:xfrm>
            <a:off x="9695830" y="990601"/>
            <a:ext cx="1657970" cy="757342"/>
          </a:xfrm>
          <a:prstGeom prst="rect">
            <a:avLst/>
          </a:prstGeom>
        </p:spPr>
      </p:pic>
      <p:pic>
        <p:nvPicPr>
          <p:cNvPr id="9" name="Picture 8"/>
          <p:cNvPicPr>
            <a:picLocks noChangeAspect="1"/>
          </p:cNvPicPr>
          <p:nvPr/>
        </p:nvPicPr>
        <p:blipFill>
          <a:blip r:embed="rId4"/>
          <a:stretch>
            <a:fillRect/>
          </a:stretch>
        </p:blipFill>
        <p:spPr>
          <a:xfrm>
            <a:off x="152400" y="990601"/>
            <a:ext cx="8534400" cy="3276600"/>
          </a:xfrm>
          <a:prstGeom prst="rect">
            <a:avLst/>
          </a:prstGeom>
        </p:spPr>
      </p:pic>
      <p:pic>
        <p:nvPicPr>
          <p:cNvPr id="10" name="Picture 9"/>
          <p:cNvPicPr>
            <a:picLocks noChangeAspect="1"/>
          </p:cNvPicPr>
          <p:nvPr/>
        </p:nvPicPr>
        <p:blipFill>
          <a:blip r:embed="rId5"/>
          <a:stretch>
            <a:fillRect/>
          </a:stretch>
        </p:blipFill>
        <p:spPr>
          <a:xfrm>
            <a:off x="242827" y="4275267"/>
            <a:ext cx="11560629" cy="1287333"/>
          </a:xfrm>
          <a:prstGeom prst="rect">
            <a:avLst/>
          </a:prstGeom>
        </p:spPr>
      </p:pic>
      <p:pic>
        <p:nvPicPr>
          <p:cNvPr id="13" name="Picture 12"/>
          <p:cNvPicPr>
            <a:picLocks noChangeAspect="1"/>
          </p:cNvPicPr>
          <p:nvPr/>
        </p:nvPicPr>
        <p:blipFill>
          <a:blip r:embed="rId6"/>
          <a:stretch>
            <a:fillRect/>
          </a:stretch>
        </p:blipFill>
        <p:spPr>
          <a:xfrm>
            <a:off x="248688" y="5550570"/>
            <a:ext cx="11554767" cy="1281470"/>
          </a:xfrm>
          <a:prstGeom prst="rect">
            <a:avLst/>
          </a:prstGeom>
        </p:spPr>
      </p:pic>
      <p:pic>
        <p:nvPicPr>
          <p:cNvPr id="14" name="Picture 13"/>
          <p:cNvPicPr>
            <a:picLocks noChangeAspect="1"/>
          </p:cNvPicPr>
          <p:nvPr/>
        </p:nvPicPr>
        <p:blipFill>
          <a:blip r:embed="rId7"/>
          <a:stretch>
            <a:fillRect/>
          </a:stretch>
        </p:blipFill>
        <p:spPr>
          <a:xfrm>
            <a:off x="9677400" y="1981200"/>
            <a:ext cx="1770150" cy="1574739"/>
          </a:xfrm>
          <a:prstGeom prst="rect">
            <a:avLst/>
          </a:prstGeom>
        </p:spPr>
      </p:pic>
    </p:spTree>
    <p:extLst>
      <p:ext uri="{BB962C8B-B14F-4D97-AF65-F5344CB8AC3E}">
        <p14:creationId xmlns:p14="http://schemas.microsoft.com/office/powerpoint/2010/main" val="8906987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NVMI Peer Comparison</a:t>
            </a:r>
          </a:p>
        </p:txBody>
      </p:sp>
      <p:sp>
        <p:nvSpPr>
          <p:cNvPr id="3" name="Footer Placeholder 2"/>
          <p:cNvSpPr>
            <a:spLocks noGrp="1"/>
          </p:cNvSpPr>
          <p:nvPr>
            <p:ph type="ftr" sz="quarter" idx="11"/>
          </p:nvPr>
        </p:nvSpPr>
        <p:spPr/>
        <p:txBody>
          <a:bodyPr/>
          <a:lstStyle/>
          <a:p>
            <a:r>
              <a:rPr lang="fr-FR"/>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t>17</a:t>
            </a:fld>
            <a:endParaRPr lang="en-US" dirty="0"/>
          </a:p>
        </p:txBody>
      </p:sp>
      <p:pic>
        <p:nvPicPr>
          <p:cNvPr id="5" name="Picture 4"/>
          <p:cNvPicPr>
            <a:picLocks noChangeAspect="1"/>
          </p:cNvPicPr>
          <p:nvPr/>
        </p:nvPicPr>
        <p:blipFill>
          <a:blip r:embed="rId3"/>
          <a:stretch>
            <a:fillRect/>
          </a:stretch>
        </p:blipFill>
        <p:spPr>
          <a:xfrm>
            <a:off x="304800" y="1295400"/>
            <a:ext cx="8534400" cy="3124200"/>
          </a:xfrm>
          <a:prstGeom prst="rect">
            <a:avLst/>
          </a:prstGeom>
        </p:spPr>
      </p:pic>
      <p:pic>
        <p:nvPicPr>
          <p:cNvPr id="6" name="Picture 5"/>
          <p:cNvPicPr>
            <a:picLocks noChangeAspect="1"/>
          </p:cNvPicPr>
          <p:nvPr/>
        </p:nvPicPr>
        <p:blipFill>
          <a:blip r:embed="rId4"/>
          <a:stretch>
            <a:fillRect/>
          </a:stretch>
        </p:blipFill>
        <p:spPr>
          <a:xfrm>
            <a:off x="122304" y="4439697"/>
            <a:ext cx="11307695" cy="1219200"/>
          </a:xfrm>
          <a:prstGeom prst="rect">
            <a:avLst/>
          </a:prstGeom>
        </p:spPr>
      </p:pic>
      <p:pic>
        <p:nvPicPr>
          <p:cNvPr id="7" name="Picture 6"/>
          <p:cNvPicPr>
            <a:picLocks noChangeAspect="1"/>
          </p:cNvPicPr>
          <p:nvPr/>
        </p:nvPicPr>
        <p:blipFill>
          <a:blip r:embed="rId5"/>
          <a:stretch>
            <a:fillRect/>
          </a:stretch>
        </p:blipFill>
        <p:spPr>
          <a:xfrm>
            <a:off x="90487" y="5678994"/>
            <a:ext cx="11339513" cy="1167278"/>
          </a:xfrm>
          <a:prstGeom prst="rect">
            <a:avLst/>
          </a:prstGeom>
        </p:spPr>
      </p:pic>
      <p:pic>
        <p:nvPicPr>
          <p:cNvPr id="8" name="Picture 7"/>
          <p:cNvPicPr>
            <a:picLocks noChangeAspect="1"/>
          </p:cNvPicPr>
          <p:nvPr/>
        </p:nvPicPr>
        <p:blipFill>
          <a:blip r:embed="rId6"/>
          <a:stretch>
            <a:fillRect/>
          </a:stretch>
        </p:blipFill>
        <p:spPr>
          <a:xfrm>
            <a:off x="9741047" y="1281950"/>
            <a:ext cx="1657970" cy="757342"/>
          </a:xfrm>
          <a:prstGeom prst="rect">
            <a:avLst/>
          </a:prstGeom>
        </p:spPr>
      </p:pic>
      <p:pic>
        <p:nvPicPr>
          <p:cNvPr id="9" name="Picture 8"/>
          <p:cNvPicPr>
            <a:picLocks noChangeAspect="1"/>
          </p:cNvPicPr>
          <p:nvPr/>
        </p:nvPicPr>
        <p:blipFill>
          <a:blip r:embed="rId7"/>
          <a:stretch>
            <a:fillRect/>
          </a:stretch>
        </p:blipFill>
        <p:spPr>
          <a:xfrm>
            <a:off x="9710650" y="2273414"/>
            <a:ext cx="1770150" cy="1574739"/>
          </a:xfrm>
          <a:prstGeom prst="rect">
            <a:avLst/>
          </a:prstGeom>
        </p:spPr>
      </p:pic>
    </p:spTree>
    <p:extLst>
      <p:ext uri="{BB962C8B-B14F-4D97-AF65-F5344CB8AC3E}">
        <p14:creationId xmlns:p14="http://schemas.microsoft.com/office/powerpoint/2010/main" val="9436883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1"/>
            <a:ext cx="11582400" cy="762000"/>
          </a:xfrm>
        </p:spPr>
        <p:txBody>
          <a:bodyPr/>
          <a:lstStyle/>
          <a:p>
            <a:pPr algn="ctr"/>
            <a:r>
              <a:rPr lang="en-US" dirty="0" smtClean="0"/>
              <a:t>Peer Comparison: Pre-tax Profit on Sales</a:t>
            </a:r>
            <a:endParaRPr lang="en-US" dirty="0"/>
          </a:p>
        </p:txBody>
      </p:sp>
      <p:sp>
        <p:nvSpPr>
          <p:cNvPr id="3" name="Footer Placeholder 2"/>
          <p:cNvSpPr>
            <a:spLocks noGrp="1"/>
          </p:cNvSpPr>
          <p:nvPr>
            <p:ph type="ftr" sz="quarter" idx="11"/>
          </p:nvPr>
        </p:nvSpPr>
        <p:spPr/>
        <p:txBody>
          <a:bodyPr/>
          <a:lstStyle/>
          <a:p>
            <a:r>
              <a:rPr lang="fr-FR"/>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t>18</a:t>
            </a:fld>
            <a:endParaRPr lang="en-US" dirty="0"/>
          </a:p>
        </p:txBody>
      </p:sp>
      <p:pic>
        <p:nvPicPr>
          <p:cNvPr id="5" name="Picture 4"/>
          <p:cNvPicPr>
            <a:picLocks noChangeAspect="1"/>
          </p:cNvPicPr>
          <p:nvPr/>
        </p:nvPicPr>
        <p:blipFill>
          <a:blip r:embed="rId3"/>
          <a:stretch>
            <a:fillRect/>
          </a:stretch>
        </p:blipFill>
        <p:spPr>
          <a:xfrm>
            <a:off x="76200" y="1143000"/>
            <a:ext cx="11887199" cy="4991099"/>
          </a:xfrm>
          <a:prstGeom prst="rect">
            <a:avLst/>
          </a:prstGeom>
        </p:spPr>
      </p:pic>
    </p:spTree>
    <p:extLst>
      <p:ext uri="{BB962C8B-B14F-4D97-AF65-F5344CB8AC3E}">
        <p14:creationId xmlns:p14="http://schemas.microsoft.com/office/powerpoint/2010/main" val="4707711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Peer Comparison: Return on Equity</a:t>
            </a:r>
            <a:endParaRPr lang="en-US" dirty="0"/>
          </a:p>
        </p:txBody>
      </p:sp>
      <p:sp>
        <p:nvSpPr>
          <p:cNvPr id="3" name="Footer Placeholder 2"/>
          <p:cNvSpPr>
            <a:spLocks noGrp="1"/>
          </p:cNvSpPr>
          <p:nvPr>
            <p:ph type="ftr" sz="quarter" idx="11"/>
          </p:nvPr>
        </p:nvSpPr>
        <p:spPr/>
        <p:txBody>
          <a:bodyPr/>
          <a:lstStyle/>
          <a:p>
            <a:r>
              <a:rPr lang="fr-FR" smtClean="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t>19</a:t>
            </a:fld>
            <a:endParaRPr lang="en-US" dirty="0"/>
          </a:p>
        </p:txBody>
      </p:sp>
      <p:pic>
        <p:nvPicPr>
          <p:cNvPr id="5" name="Picture 4"/>
          <p:cNvPicPr>
            <a:picLocks noChangeAspect="1"/>
          </p:cNvPicPr>
          <p:nvPr/>
        </p:nvPicPr>
        <p:blipFill>
          <a:blip r:embed="rId2"/>
          <a:stretch>
            <a:fillRect/>
          </a:stretch>
        </p:blipFill>
        <p:spPr>
          <a:xfrm>
            <a:off x="533400" y="1285875"/>
            <a:ext cx="11201400" cy="5572125"/>
          </a:xfrm>
          <a:prstGeom prst="rect">
            <a:avLst/>
          </a:prstGeom>
        </p:spPr>
      </p:pic>
    </p:spTree>
    <p:extLst>
      <p:ext uri="{BB962C8B-B14F-4D97-AF65-F5344CB8AC3E}">
        <p14:creationId xmlns:p14="http://schemas.microsoft.com/office/powerpoint/2010/main" val="15087013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r-FR" smtClean="0"/>
              <a:t>WWW.BETTERINVESTING.ORG</a:t>
            </a:r>
            <a:endParaRPr lang="en-US" dirty="0"/>
          </a:p>
        </p:txBody>
      </p:sp>
      <p:sp>
        <p:nvSpPr>
          <p:cNvPr id="3" name="Slide Number Placeholder 2"/>
          <p:cNvSpPr>
            <a:spLocks noGrp="1"/>
          </p:cNvSpPr>
          <p:nvPr>
            <p:ph type="sldNum" sz="quarter" idx="12"/>
          </p:nvPr>
        </p:nvSpPr>
        <p:spPr/>
        <p:txBody>
          <a:bodyPr/>
          <a:lstStyle/>
          <a:p>
            <a:fld id="{B7C7DEAE-B1FF-4F0D-9790-23B38FF51CAA}" type="slidenum">
              <a:rPr lang="en-US" smtClean="0"/>
              <a:t>2</a:t>
            </a:fld>
            <a:endParaRPr lang="en-US" dirty="0"/>
          </a:p>
        </p:txBody>
      </p:sp>
      <p:pic>
        <p:nvPicPr>
          <p:cNvPr id="4" name="Picture 3"/>
          <p:cNvPicPr>
            <a:picLocks noChangeAspect="1"/>
          </p:cNvPicPr>
          <p:nvPr/>
        </p:nvPicPr>
        <p:blipFill>
          <a:blip r:embed="rId2"/>
          <a:stretch>
            <a:fillRect/>
          </a:stretch>
        </p:blipFill>
        <p:spPr>
          <a:xfrm>
            <a:off x="457200" y="404551"/>
            <a:ext cx="11220450" cy="6448425"/>
          </a:xfrm>
          <a:prstGeom prst="rect">
            <a:avLst/>
          </a:prstGeom>
        </p:spPr>
      </p:pic>
    </p:spTree>
    <p:extLst>
      <p:ext uri="{BB962C8B-B14F-4D97-AF65-F5344CB8AC3E}">
        <p14:creationId xmlns:p14="http://schemas.microsoft.com/office/powerpoint/2010/main" val="32323741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Comparison: % Debt to Capital</a:t>
            </a:r>
            <a:endParaRPr lang="en-US" dirty="0"/>
          </a:p>
        </p:txBody>
      </p:sp>
      <p:sp>
        <p:nvSpPr>
          <p:cNvPr id="3" name="Footer Placeholder 2"/>
          <p:cNvSpPr>
            <a:spLocks noGrp="1"/>
          </p:cNvSpPr>
          <p:nvPr>
            <p:ph type="ftr" sz="quarter" idx="11"/>
          </p:nvPr>
        </p:nvSpPr>
        <p:spPr/>
        <p:txBody>
          <a:bodyPr/>
          <a:lstStyle/>
          <a:p>
            <a:r>
              <a:rPr lang="fr-FR"/>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t>20</a:t>
            </a:fld>
            <a:endParaRPr lang="en-US" dirty="0"/>
          </a:p>
        </p:txBody>
      </p:sp>
      <p:pic>
        <p:nvPicPr>
          <p:cNvPr id="6" name="Picture 5"/>
          <p:cNvPicPr>
            <a:picLocks noChangeAspect="1"/>
          </p:cNvPicPr>
          <p:nvPr/>
        </p:nvPicPr>
        <p:blipFill>
          <a:blip r:embed="rId3"/>
          <a:stretch>
            <a:fillRect/>
          </a:stretch>
        </p:blipFill>
        <p:spPr>
          <a:xfrm>
            <a:off x="228600" y="1219200"/>
            <a:ext cx="6677025" cy="2640728"/>
          </a:xfrm>
          <a:prstGeom prst="rect">
            <a:avLst/>
          </a:prstGeom>
        </p:spPr>
      </p:pic>
      <p:pic>
        <p:nvPicPr>
          <p:cNvPr id="7" name="Picture 6"/>
          <p:cNvPicPr>
            <a:picLocks noChangeAspect="1"/>
          </p:cNvPicPr>
          <p:nvPr/>
        </p:nvPicPr>
        <p:blipFill>
          <a:blip r:embed="rId4"/>
          <a:stretch>
            <a:fillRect/>
          </a:stretch>
        </p:blipFill>
        <p:spPr>
          <a:xfrm>
            <a:off x="152400" y="3859928"/>
            <a:ext cx="11734800" cy="2981325"/>
          </a:xfrm>
          <a:prstGeom prst="rect">
            <a:avLst/>
          </a:prstGeom>
        </p:spPr>
      </p:pic>
      <p:pic>
        <p:nvPicPr>
          <p:cNvPr id="9" name="Picture 8"/>
          <p:cNvPicPr>
            <a:picLocks noChangeAspect="1"/>
          </p:cNvPicPr>
          <p:nvPr/>
        </p:nvPicPr>
        <p:blipFill>
          <a:blip r:embed="rId5"/>
          <a:stretch>
            <a:fillRect/>
          </a:stretch>
        </p:blipFill>
        <p:spPr>
          <a:xfrm>
            <a:off x="8153400" y="1811862"/>
            <a:ext cx="2362200" cy="1617138"/>
          </a:xfrm>
          <a:prstGeom prst="rect">
            <a:avLst/>
          </a:prstGeom>
        </p:spPr>
      </p:pic>
      <p:sp>
        <p:nvSpPr>
          <p:cNvPr id="10" name="Rectangle 9"/>
          <p:cNvSpPr/>
          <p:nvPr/>
        </p:nvSpPr>
        <p:spPr>
          <a:xfrm>
            <a:off x="11379760" y="4323304"/>
            <a:ext cx="457200"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277600" y="5085304"/>
            <a:ext cx="609600" cy="17249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8243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r-FR"/>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t>21</a:t>
            </a:fld>
            <a:endParaRPr lang="en-US" dirty="0"/>
          </a:p>
        </p:txBody>
      </p:sp>
      <p:pic>
        <p:nvPicPr>
          <p:cNvPr id="7" name="Picture 6"/>
          <p:cNvPicPr>
            <a:picLocks noChangeAspect="1"/>
          </p:cNvPicPr>
          <p:nvPr/>
        </p:nvPicPr>
        <p:blipFill>
          <a:blip r:embed="rId3"/>
          <a:stretch>
            <a:fillRect/>
          </a:stretch>
        </p:blipFill>
        <p:spPr>
          <a:xfrm>
            <a:off x="609601" y="349146"/>
            <a:ext cx="10972800" cy="5899253"/>
          </a:xfrm>
          <a:prstGeom prst="rect">
            <a:avLst/>
          </a:prstGeom>
        </p:spPr>
      </p:pic>
    </p:spTree>
    <p:extLst>
      <p:ext uri="{BB962C8B-B14F-4D97-AF65-F5344CB8AC3E}">
        <p14:creationId xmlns:p14="http://schemas.microsoft.com/office/powerpoint/2010/main" val="9397211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r-FR" smtClean="0"/>
              <a:t>WWW.BETTERINVESTING.ORG</a:t>
            </a:r>
            <a:endParaRPr lang="en-US" dirty="0"/>
          </a:p>
        </p:txBody>
      </p:sp>
      <p:sp>
        <p:nvSpPr>
          <p:cNvPr id="3" name="Slide Number Placeholder 2"/>
          <p:cNvSpPr>
            <a:spLocks noGrp="1"/>
          </p:cNvSpPr>
          <p:nvPr>
            <p:ph type="sldNum" sz="quarter" idx="12"/>
          </p:nvPr>
        </p:nvSpPr>
        <p:spPr/>
        <p:txBody>
          <a:bodyPr/>
          <a:lstStyle/>
          <a:p>
            <a:fld id="{B7C7DEAE-B1FF-4F0D-9790-23B38FF51CAA}" type="slidenum">
              <a:rPr lang="en-US" smtClean="0"/>
              <a:t>22</a:t>
            </a:fld>
            <a:endParaRPr lang="en-US" dirty="0"/>
          </a:p>
        </p:txBody>
      </p:sp>
      <p:pic>
        <p:nvPicPr>
          <p:cNvPr id="4" name="Picture 3"/>
          <p:cNvPicPr>
            <a:picLocks noChangeAspect="1"/>
          </p:cNvPicPr>
          <p:nvPr/>
        </p:nvPicPr>
        <p:blipFill>
          <a:blip r:embed="rId2"/>
          <a:stretch>
            <a:fillRect/>
          </a:stretch>
        </p:blipFill>
        <p:spPr>
          <a:xfrm>
            <a:off x="228600" y="463476"/>
            <a:ext cx="11658600" cy="6172200"/>
          </a:xfrm>
          <a:prstGeom prst="rect">
            <a:avLst/>
          </a:prstGeom>
        </p:spPr>
      </p:pic>
    </p:spTree>
    <p:extLst>
      <p:ext uri="{BB962C8B-B14F-4D97-AF65-F5344CB8AC3E}">
        <p14:creationId xmlns:p14="http://schemas.microsoft.com/office/powerpoint/2010/main" val="39095996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r-FR"/>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t>23</a:t>
            </a:fld>
            <a:endParaRPr lang="en-US" dirty="0"/>
          </a:p>
        </p:txBody>
      </p:sp>
      <p:pic>
        <p:nvPicPr>
          <p:cNvPr id="7" name="Picture 6"/>
          <p:cNvPicPr>
            <a:picLocks noChangeAspect="1"/>
          </p:cNvPicPr>
          <p:nvPr/>
        </p:nvPicPr>
        <p:blipFill>
          <a:blip r:embed="rId3"/>
          <a:stretch>
            <a:fillRect/>
          </a:stretch>
        </p:blipFill>
        <p:spPr>
          <a:xfrm>
            <a:off x="609600" y="685800"/>
            <a:ext cx="11017128" cy="5943600"/>
          </a:xfrm>
          <a:prstGeom prst="rect">
            <a:avLst/>
          </a:prstGeom>
        </p:spPr>
      </p:pic>
    </p:spTree>
    <p:extLst>
      <p:ext uri="{BB962C8B-B14F-4D97-AF65-F5344CB8AC3E}">
        <p14:creationId xmlns:p14="http://schemas.microsoft.com/office/powerpoint/2010/main" val="30101297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r-FR" smtClean="0"/>
              <a:t>WWW.BETTERINVESTING.ORG</a:t>
            </a:r>
            <a:endParaRPr lang="en-US" dirty="0"/>
          </a:p>
        </p:txBody>
      </p:sp>
      <p:sp>
        <p:nvSpPr>
          <p:cNvPr id="3" name="Slide Number Placeholder 2"/>
          <p:cNvSpPr>
            <a:spLocks noGrp="1"/>
          </p:cNvSpPr>
          <p:nvPr>
            <p:ph type="sldNum" sz="quarter" idx="12"/>
          </p:nvPr>
        </p:nvSpPr>
        <p:spPr/>
        <p:txBody>
          <a:bodyPr/>
          <a:lstStyle/>
          <a:p>
            <a:fld id="{B7C7DEAE-B1FF-4F0D-9790-23B38FF51CAA}" type="slidenum">
              <a:rPr lang="en-US" smtClean="0"/>
              <a:t>24</a:t>
            </a:fld>
            <a:endParaRPr lang="en-US" dirty="0"/>
          </a:p>
        </p:txBody>
      </p:sp>
      <p:pic>
        <p:nvPicPr>
          <p:cNvPr id="4" name="Picture 3"/>
          <p:cNvPicPr>
            <a:picLocks noChangeAspect="1"/>
          </p:cNvPicPr>
          <p:nvPr/>
        </p:nvPicPr>
        <p:blipFill>
          <a:blip r:embed="rId3"/>
          <a:stretch>
            <a:fillRect/>
          </a:stretch>
        </p:blipFill>
        <p:spPr>
          <a:xfrm>
            <a:off x="228600" y="533400"/>
            <a:ext cx="9296399" cy="6324600"/>
          </a:xfrm>
          <a:prstGeom prst="rect">
            <a:avLst/>
          </a:prstGeom>
        </p:spPr>
      </p:pic>
      <p:sp>
        <p:nvSpPr>
          <p:cNvPr id="5" name="Rectangle 4"/>
          <p:cNvSpPr/>
          <p:nvPr/>
        </p:nvSpPr>
        <p:spPr>
          <a:xfrm>
            <a:off x="9525000" y="823912"/>
            <a:ext cx="2514600" cy="5509200"/>
          </a:xfrm>
          <a:prstGeom prst="rect">
            <a:avLst/>
          </a:prstGeom>
        </p:spPr>
        <p:txBody>
          <a:bodyPr wrap="square">
            <a:spAutoFit/>
          </a:bodyPr>
          <a:lstStyle/>
          <a:p>
            <a:r>
              <a:rPr lang="en-US" sz="2200" dirty="0">
                <a:latin typeface="Arial" panose="020B0604020202020204" pitchFamily="34" charset="0"/>
                <a:cs typeface="Arial" panose="020B0604020202020204" pitchFamily="34" charset="0"/>
              </a:rPr>
              <a:t>If purchased at the SSG </a:t>
            </a:r>
            <a:r>
              <a:rPr lang="en-US" sz="2200" dirty="0" smtClean="0">
                <a:latin typeface="Arial" panose="020B0604020202020204" pitchFamily="34" charset="0"/>
                <a:cs typeface="Arial" panose="020B0604020202020204" pitchFamily="34" charset="0"/>
              </a:rPr>
              <a:t>10/3/2024 </a:t>
            </a:r>
            <a:r>
              <a:rPr lang="en-US" sz="2200" dirty="0">
                <a:latin typeface="Arial" panose="020B0604020202020204" pitchFamily="34" charset="0"/>
                <a:cs typeface="Arial" panose="020B0604020202020204" pitchFamily="34" charset="0"/>
              </a:rPr>
              <a:t>price of </a:t>
            </a:r>
            <a:r>
              <a:rPr lang="en-US" sz="2200" dirty="0" smtClean="0">
                <a:latin typeface="Arial" panose="020B0604020202020204" pitchFamily="34" charset="0"/>
                <a:cs typeface="Arial" panose="020B0604020202020204" pitchFamily="34" charset="0"/>
              </a:rPr>
              <a:t>$199.70, </a:t>
            </a:r>
            <a:r>
              <a:rPr lang="en-US" sz="2200" dirty="0">
                <a:latin typeface="Arial" panose="020B0604020202020204" pitchFamily="34" charset="0"/>
                <a:cs typeface="Arial" panose="020B0604020202020204" pitchFamily="34" charset="0"/>
              </a:rPr>
              <a:t>return is likely to </a:t>
            </a:r>
            <a:r>
              <a:rPr lang="en-US" sz="2200" dirty="0" smtClean="0">
                <a:latin typeface="Arial" panose="020B0604020202020204" pitchFamily="34" charset="0"/>
                <a:cs typeface="Arial" panose="020B0604020202020204" pitchFamily="34" charset="0"/>
              </a:rPr>
              <a:t>double. </a:t>
            </a:r>
            <a:endParaRPr lang="en-US" sz="2200" dirty="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The compounded total return of </a:t>
            </a:r>
            <a:r>
              <a:rPr lang="en-US" sz="2200" dirty="0" smtClean="0">
                <a:latin typeface="Arial" panose="020B0604020202020204" pitchFamily="34" charset="0"/>
                <a:cs typeface="Arial" panose="020B0604020202020204" pitchFamily="34" charset="0"/>
              </a:rPr>
              <a:t>15.3% </a:t>
            </a:r>
            <a:r>
              <a:rPr lang="en-US" sz="2200" dirty="0">
                <a:latin typeface="Arial" panose="020B0604020202020204" pitchFamily="34" charset="0"/>
                <a:cs typeface="Arial" panose="020B0604020202020204" pitchFamily="34" charset="0"/>
              </a:rPr>
              <a:t>will more than double your money over the next five years.</a:t>
            </a:r>
          </a:p>
          <a:p>
            <a:endParaRPr lang="en-US" sz="2200" dirty="0">
              <a:latin typeface="Arial" panose="020B0604020202020204" pitchFamily="34" charset="0"/>
              <a:cs typeface="Arial" panose="020B0604020202020204" pitchFamily="34" charset="0"/>
            </a:endParaRPr>
          </a:p>
          <a:p>
            <a:r>
              <a:rPr lang="en-US" sz="2200" dirty="0" smtClean="0">
                <a:latin typeface="Arial" panose="020B0604020202020204" pitchFamily="34" charset="0"/>
                <a:cs typeface="Arial" panose="020B0604020202020204" pitchFamily="34" charset="0"/>
              </a:rPr>
              <a:t>NVMI </a:t>
            </a:r>
            <a:r>
              <a:rPr lang="en-US" sz="2200" dirty="0">
                <a:latin typeface="Arial" panose="020B0604020202020204" pitchFamily="34" charset="0"/>
                <a:cs typeface="Arial" panose="020B0604020202020204" pitchFamily="34" charset="0"/>
              </a:rPr>
              <a:t>does not currently pay a dividend</a:t>
            </a:r>
          </a:p>
        </p:txBody>
      </p:sp>
    </p:spTree>
    <p:extLst>
      <p:ext uri="{BB962C8B-B14F-4D97-AF65-F5344CB8AC3E}">
        <p14:creationId xmlns:p14="http://schemas.microsoft.com/office/powerpoint/2010/main" val="30625537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281F9D-CBB7-45B9-B107-B14C9FD071D0}"/>
              </a:ext>
            </a:extLst>
          </p:cNvPr>
          <p:cNvSpPr>
            <a:spLocks noGrp="1"/>
          </p:cNvSpPr>
          <p:nvPr>
            <p:ph type="title"/>
          </p:nvPr>
        </p:nvSpPr>
        <p:spPr>
          <a:xfrm>
            <a:off x="1219200" y="479973"/>
            <a:ext cx="9435662" cy="1105941"/>
          </a:xfrm>
        </p:spPr>
        <p:txBody>
          <a:bodyPr>
            <a:normAutofit/>
          </a:bodyPr>
          <a:lstStyle/>
          <a:p>
            <a:r>
              <a:rPr lang="en-US" sz="4400" dirty="0"/>
              <a:t>Conclusion</a:t>
            </a:r>
          </a:p>
        </p:txBody>
      </p:sp>
      <p:sp>
        <p:nvSpPr>
          <p:cNvPr id="3" name="Content Placeholder 2">
            <a:extLst>
              <a:ext uri="{FF2B5EF4-FFF2-40B4-BE49-F238E27FC236}">
                <a16:creationId xmlns="" xmlns:a16="http://schemas.microsoft.com/office/drawing/2014/main" id="{72028BD1-CF06-47B4-9BA3-60DB52195D90}"/>
              </a:ext>
            </a:extLst>
          </p:cNvPr>
          <p:cNvSpPr>
            <a:spLocks noGrp="1"/>
          </p:cNvSpPr>
          <p:nvPr>
            <p:ph idx="1"/>
          </p:nvPr>
        </p:nvSpPr>
        <p:spPr>
          <a:xfrm>
            <a:off x="304800" y="1905000"/>
            <a:ext cx="11353800" cy="4473027"/>
          </a:xfrm>
        </p:spPr>
        <p:txBody>
          <a:bodyPr>
            <a:normAutofit fontScale="62500" lnSpcReduction="20000"/>
          </a:bodyPr>
          <a:lstStyle/>
          <a:p>
            <a:pPr>
              <a:buFont typeface="Courier New" panose="02070309020205020404" pitchFamily="49" charset="0"/>
              <a:buChar char="o"/>
            </a:pPr>
            <a:r>
              <a:rPr lang="en-US" dirty="0"/>
              <a:t>  </a:t>
            </a:r>
            <a:r>
              <a:rPr lang="en-US" sz="3800" dirty="0" smtClean="0"/>
              <a:t>NVMI </a:t>
            </a:r>
            <a:r>
              <a:rPr lang="en-US" sz="3800" dirty="0"/>
              <a:t>is a </a:t>
            </a:r>
            <a:r>
              <a:rPr lang="en-US" sz="3800" dirty="0" smtClean="0"/>
              <a:t>Small </a:t>
            </a:r>
            <a:r>
              <a:rPr lang="en-US" sz="3800" dirty="0"/>
              <a:t>sized </a:t>
            </a:r>
            <a:r>
              <a:rPr lang="en-US" sz="3800" dirty="0" smtClean="0"/>
              <a:t>sales growth </a:t>
            </a:r>
            <a:r>
              <a:rPr lang="en-US" sz="3800" dirty="0"/>
              <a:t>company</a:t>
            </a:r>
            <a:r>
              <a:rPr lang="en-US" sz="3800" dirty="0" smtClean="0"/>
              <a:t>.</a:t>
            </a:r>
          </a:p>
          <a:p>
            <a:pPr>
              <a:buFont typeface="Courier New" panose="02070309020205020404" pitchFamily="49" charset="0"/>
              <a:buChar char="o"/>
            </a:pPr>
            <a:endParaRPr lang="en-US" sz="3800" dirty="0"/>
          </a:p>
          <a:p>
            <a:pPr>
              <a:buFont typeface="Courier New" panose="02070309020205020404" pitchFamily="49" charset="0"/>
              <a:buChar char="o"/>
            </a:pPr>
            <a:r>
              <a:rPr lang="en-US" sz="3800" dirty="0"/>
              <a:t>  AMPH is a well managed </a:t>
            </a:r>
            <a:r>
              <a:rPr lang="en-US" sz="3800" dirty="0" smtClean="0"/>
              <a:t>company</a:t>
            </a:r>
            <a:r>
              <a:rPr lang="en-US" sz="3800" dirty="0" smtClean="0"/>
              <a:t>.</a:t>
            </a:r>
          </a:p>
          <a:p>
            <a:pPr>
              <a:buFont typeface="Courier New" panose="02070309020205020404" pitchFamily="49" charset="0"/>
              <a:buChar char="o"/>
            </a:pPr>
            <a:endParaRPr lang="en-US" sz="3800" dirty="0"/>
          </a:p>
          <a:p>
            <a:pPr>
              <a:buFont typeface="Courier New" panose="02070309020205020404" pitchFamily="49" charset="0"/>
              <a:buChar char="o"/>
            </a:pPr>
            <a:r>
              <a:rPr lang="en-US" sz="3800" dirty="0"/>
              <a:t> AMPH is trading within the buy range</a:t>
            </a:r>
            <a:r>
              <a:rPr lang="en-US" sz="3800" dirty="0" smtClean="0"/>
              <a:t>.</a:t>
            </a:r>
          </a:p>
          <a:p>
            <a:pPr>
              <a:buFont typeface="Courier New" panose="02070309020205020404" pitchFamily="49" charset="0"/>
              <a:buChar char="o"/>
            </a:pPr>
            <a:endParaRPr lang="en-US" sz="3800" dirty="0"/>
          </a:p>
          <a:p>
            <a:pPr>
              <a:buFont typeface="Courier New" panose="02070309020205020404" pitchFamily="49" charset="0"/>
              <a:buChar char="o"/>
            </a:pPr>
            <a:r>
              <a:rPr lang="en-US" sz="3800" dirty="0"/>
              <a:t> AMPH is a worthy candidate to add to your watchlist for further study</a:t>
            </a:r>
            <a:r>
              <a:rPr lang="en-US" sz="3800" dirty="0" smtClean="0"/>
              <a:t>.</a:t>
            </a:r>
          </a:p>
          <a:p>
            <a:pPr>
              <a:buFont typeface="Courier New" panose="02070309020205020404" pitchFamily="49" charset="0"/>
              <a:buChar char="o"/>
            </a:pPr>
            <a:endParaRPr lang="en-US" sz="3800" dirty="0"/>
          </a:p>
          <a:p>
            <a:pPr>
              <a:buFont typeface="Courier New" panose="02070309020205020404" pitchFamily="49" charset="0"/>
              <a:buChar char="o"/>
            </a:pPr>
            <a:r>
              <a:rPr lang="en-US" sz="3800" dirty="0"/>
              <a:t> AMPH </a:t>
            </a:r>
            <a:r>
              <a:rPr lang="en-US" sz="3800" dirty="0" smtClean="0"/>
              <a:t>(current price of $199.70) is </a:t>
            </a:r>
            <a:r>
              <a:rPr lang="en-US" sz="3800" dirty="0"/>
              <a:t>within the buy range up to </a:t>
            </a:r>
            <a:r>
              <a:rPr lang="en-US" sz="3800" dirty="0" smtClean="0"/>
              <a:t>$214 </a:t>
            </a:r>
            <a:r>
              <a:rPr lang="en-US" sz="3800" dirty="0"/>
              <a:t>(buy </a:t>
            </a:r>
            <a:r>
              <a:rPr lang="en-US" sz="3800" dirty="0" smtClean="0"/>
              <a:t>below price of $214.0 to </a:t>
            </a:r>
            <a:r>
              <a:rPr lang="en-US" sz="3800" dirty="0"/>
              <a:t>satisfy </a:t>
            </a:r>
            <a:r>
              <a:rPr lang="en-US" sz="3800" dirty="0" smtClean="0"/>
              <a:t>US/DS Ratio </a:t>
            </a:r>
            <a:r>
              <a:rPr lang="en-US" sz="3800" dirty="0"/>
              <a:t>of 3:1 for a 15% total return).</a:t>
            </a:r>
          </a:p>
          <a:p>
            <a:pPr>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a:t>
            </a:r>
          </a:p>
          <a:p>
            <a:pPr>
              <a:buFont typeface="Courier New" panose="02070309020205020404" pitchFamily="49" charset="0"/>
              <a:buChar char="o"/>
            </a:pPr>
            <a:endParaRPr lang="en-US" dirty="0"/>
          </a:p>
        </p:txBody>
      </p:sp>
      <p:sp>
        <p:nvSpPr>
          <p:cNvPr id="4" name="Slide Number Placeholder 3">
            <a:extLst>
              <a:ext uri="{FF2B5EF4-FFF2-40B4-BE49-F238E27FC236}">
                <a16:creationId xmlns="" xmlns:a16="http://schemas.microsoft.com/office/drawing/2014/main" id="{84DBD666-DA8F-4035-ACA6-89B4DCD5BAF1}"/>
              </a:ext>
            </a:extLst>
          </p:cNvPr>
          <p:cNvSpPr>
            <a:spLocks noGrp="1"/>
          </p:cNvSpPr>
          <p:nvPr>
            <p:ph type="sldNum" sz="quarter" idx="12"/>
          </p:nvPr>
        </p:nvSpPr>
        <p:spPr/>
        <p:txBody>
          <a:bodyPr/>
          <a:lstStyle/>
          <a:p>
            <a:fld id="{B7C7DEAE-B1FF-4F0D-9790-23B38FF51CAA}" type="slidenum">
              <a:rPr lang="en-US" smtClean="0"/>
              <a:t>25</a:t>
            </a:fld>
            <a:endParaRPr lang="en-US" dirty="0"/>
          </a:p>
        </p:txBody>
      </p:sp>
      <p:sp>
        <p:nvSpPr>
          <p:cNvPr id="5" name="Footer Placeholder 4">
            <a:extLst>
              <a:ext uri="{FF2B5EF4-FFF2-40B4-BE49-F238E27FC236}">
                <a16:creationId xmlns="" xmlns:a16="http://schemas.microsoft.com/office/drawing/2014/main" id="{CFA3D81B-1B96-4183-A8ED-80F4809AA238}"/>
              </a:ext>
            </a:extLst>
          </p:cNvPr>
          <p:cNvSpPr>
            <a:spLocks noGrp="1"/>
          </p:cNvSpPr>
          <p:nvPr>
            <p:ph type="ftr" sz="quarter" idx="3"/>
          </p:nvPr>
        </p:nvSpPr>
        <p:spPr/>
        <p:txBody>
          <a:bodyPr/>
          <a:lstStyle/>
          <a:p>
            <a:r>
              <a:rPr lang="fr-FR" dirty="0"/>
              <a:t>WWW.BETTERINVESTING.ORG</a:t>
            </a:r>
            <a:endParaRPr lang="en-US" dirty="0"/>
          </a:p>
        </p:txBody>
      </p:sp>
    </p:spTree>
    <p:extLst>
      <p:ext uri="{BB962C8B-B14F-4D97-AF65-F5344CB8AC3E}">
        <p14:creationId xmlns:p14="http://schemas.microsoft.com/office/powerpoint/2010/main" val="36167985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r-FR" smtClean="0"/>
              <a:t>WWW.BETTERINVESTING.ORG</a:t>
            </a:r>
            <a:endParaRPr lang="en-US" dirty="0"/>
          </a:p>
        </p:txBody>
      </p:sp>
      <p:sp>
        <p:nvSpPr>
          <p:cNvPr id="3" name="Slide Number Placeholder 2"/>
          <p:cNvSpPr>
            <a:spLocks noGrp="1"/>
          </p:cNvSpPr>
          <p:nvPr>
            <p:ph type="sldNum" sz="quarter" idx="12"/>
          </p:nvPr>
        </p:nvSpPr>
        <p:spPr/>
        <p:txBody>
          <a:bodyPr/>
          <a:lstStyle/>
          <a:p>
            <a:fld id="{B7C7DEAE-B1FF-4F0D-9790-23B38FF51CAA}" type="slidenum">
              <a:rPr lang="en-US" smtClean="0"/>
              <a:t>3</a:t>
            </a:fld>
            <a:endParaRPr lang="en-US" dirty="0"/>
          </a:p>
        </p:txBody>
      </p:sp>
      <p:pic>
        <p:nvPicPr>
          <p:cNvPr id="4" name="Picture 3"/>
          <p:cNvPicPr>
            <a:picLocks noChangeAspect="1"/>
          </p:cNvPicPr>
          <p:nvPr/>
        </p:nvPicPr>
        <p:blipFill>
          <a:blip r:embed="rId2"/>
          <a:stretch>
            <a:fillRect/>
          </a:stretch>
        </p:blipFill>
        <p:spPr>
          <a:xfrm>
            <a:off x="574675" y="457200"/>
            <a:ext cx="10906125" cy="6181725"/>
          </a:xfrm>
          <a:prstGeom prst="rect">
            <a:avLst/>
          </a:prstGeom>
        </p:spPr>
      </p:pic>
    </p:spTree>
    <p:extLst>
      <p:ext uri="{BB962C8B-B14F-4D97-AF65-F5344CB8AC3E}">
        <p14:creationId xmlns:p14="http://schemas.microsoft.com/office/powerpoint/2010/main" val="25707177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r-FR" smtClean="0"/>
              <a:t>WWW.BETTERINVESTING.ORG</a:t>
            </a:r>
            <a:endParaRPr lang="en-US" dirty="0"/>
          </a:p>
        </p:txBody>
      </p:sp>
      <p:sp>
        <p:nvSpPr>
          <p:cNvPr id="3" name="Slide Number Placeholder 2"/>
          <p:cNvSpPr>
            <a:spLocks noGrp="1"/>
          </p:cNvSpPr>
          <p:nvPr>
            <p:ph type="sldNum" sz="quarter" idx="12"/>
          </p:nvPr>
        </p:nvSpPr>
        <p:spPr/>
        <p:txBody>
          <a:bodyPr/>
          <a:lstStyle/>
          <a:p>
            <a:fld id="{B7C7DEAE-B1FF-4F0D-9790-23B38FF51CAA}" type="slidenum">
              <a:rPr lang="en-US" smtClean="0"/>
              <a:t>4</a:t>
            </a:fld>
            <a:endParaRPr lang="en-US" dirty="0"/>
          </a:p>
        </p:txBody>
      </p:sp>
      <p:pic>
        <p:nvPicPr>
          <p:cNvPr id="4" name="Picture 3"/>
          <p:cNvPicPr>
            <a:picLocks noChangeAspect="1"/>
          </p:cNvPicPr>
          <p:nvPr/>
        </p:nvPicPr>
        <p:blipFill>
          <a:blip r:embed="rId2"/>
          <a:stretch>
            <a:fillRect/>
          </a:stretch>
        </p:blipFill>
        <p:spPr>
          <a:xfrm>
            <a:off x="457200" y="457200"/>
            <a:ext cx="11201400" cy="6257925"/>
          </a:xfrm>
          <a:prstGeom prst="rect">
            <a:avLst/>
          </a:prstGeom>
        </p:spPr>
      </p:pic>
    </p:spTree>
    <p:extLst>
      <p:ext uri="{BB962C8B-B14F-4D97-AF65-F5344CB8AC3E}">
        <p14:creationId xmlns:p14="http://schemas.microsoft.com/office/powerpoint/2010/main" val="1317707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r-FR" smtClean="0"/>
              <a:t>WWW.BETTERINVESTING.ORG</a:t>
            </a:r>
            <a:endParaRPr lang="en-US" dirty="0"/>
          </a:p>
        </p:txBody>
      </p:sp>
      <p:sp>
        <p:nvSpPr>
          <p:cNvPr id="3" name="Slide Number Placeholder 2"/>
          <p:cNvSpPr>
            <a:spLocks noGrp="1"/>
          </p:cNvSpPr>
          <p:nvPr>
            <p:ph type="sldNum" sz="quarter" idx="12"/>
          </p:nvPr>
        </p:nvSpPr>
        <p:spPr/>
        <p:txBody>
          <a:bodyPr/>
          <a:lstStyle/>
          <a:p>
            <a:fld id="{B7C7DEAE-B1FF-4F0D-9790-23B38FF51CAA}" type="slidenum">
              <a:rPr lang="en-US" smtClean="0"/>
              <a:t>5</a:t>
            </a:fld>
            <a:endParaRPr lang="en-US" dirty="0"/>
          </a:p>
        </p:txBody>
      </p:sp>
      <p:pic>
        <p:nvPicPr>
          <p:cNvPr id="4" name="Picture 3"/>
          <p:cNvPicPr>
            <a:picLocks noChangeAspect="1"/>
          </p:cNvPicPr>
          <p:nvPr/>
        </p:nvPicPr>
        <p:blipFill>
          <a:blip r:embed="rId2"/>
          <a:stretch>
            <a:fillRect/>
          </a:stretch>
        </p:blipFill>
        <p:spPr>
          <a:xfrm>
            <a:off x="485077" y="457200"/>
            <a:ext cx="10982325" cy="6324600"/>
          </a:xfrm>
          <a:prstGeom prst="rect">
            <a:avLst/>
          </a:prstGeom>
        </p:spPr>
      </p:pic>
    </p:spTree>
    <p:extLst>
      <p:ext uri="{BB962C8B-B14F-4D97-AF65-F5344CB8AC3E}">
        <p14:creationId xmlns:p14="http://schemas.microsoft.com/office/powerpoint/2010/main" val="42117624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r-FR"/>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t>6</a:t>
            </a:fld>
            <a:endParaRPr lang="en-US" dirty="0"/>
          </a:p>
        </p:txBody>
      </p:sp>
      <p:pic>
        <p:nvPicPr>
          <p:cNvPr id="5" name="Picture 4"/>
          <p:cNvPicPr>
            <a:picLocks noChangeAspect="1"/>
          </p:cNvPicPr>
          <p:nvPr/>
        </p:nvPicPr>
        <p:blipFill>
          <a:blip r:embed="rId3"/>
          <a:stretch>
            <a:fillRect/>
          </a:stretch>
        </p:blipFill>
        <p:spPr>
          <a:xfrm>
            <a:off x="704850" y="452437"/>
            <a:ext cx="10782300" cy="6405563"/>
          </a:xfrm>
          <a:prstGeom prst="rect">
            <a:avLst/>
          </a:prstGeom>
        </p:spPr>
      </p:pic>
    </p:spTree>
    <p:extLst>
      <p:ext uri="{BB962C8B-B14F-4D97-AF65-F5344CB8AC3E}">
        <p14:creationId xmlns:p14="http://schemas.microsoft.com/office/powerpoint/2010/main" val="1147672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r-FR"/>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t>7</a:t>
            </a:fld>
            <a:endParaRPr lang="en-US" dirty="0"/>
          </a:p>
        </p:txBody>
      </p:sp>
      <p:sp>
        <p:nvSpPr>
          <p:cNvPr id="2" name="Title 1"/>
          <p:cNvSpPr>
            <a:spLocks noGrp="1"/>
          </p:cNvSpPr>
          <p:nvPr>
            <p:ph type="title" idx="4294967295"/>
          </p:nvPr>
        </p:nvSpPr>
        <p:spPr>
          <a:xfrm>
            <a:off x="0" y="381000"/>
            <a:ext cx="11582400" cy="1052513"/>
          </a:xfrm>
        </p:spPr>
        <p:txBody>
          <a:bodyPr/>
          <a:lstStyle/>
          <a:p>
            <a:pPr algn="ctr"/>
            <a:r>
              <a:rPr lang="en-US" dirty="0" smtClean="0"/>
              <a:t> </a:t>
            </a:r>
            <a:endParaRPr lang="en-US" dirty="0"/>
          </a:p>
        </p:txBody>
      </p:sp>
      <p:pic>
        <p:nvPicPr>
          <p:cNvPr id="5" name="Picture 4"/>
          <p:cNvPicPr>
            <a:picLocks noChangeAspect="1"/>
          </p:cNvPicPr>
          <p:nvPr/>
        </p:nvPicPr>
        <p:blipFill>
          <a:blip r:embed="rId3"/>
          <a:stretch>
            <a:fillRect/>
          </a:stretch>
        </p:blipFill>
        <p:spPr>
          <a:xfrm>
            <a:off x="595312" y="433387"/>
            <a:ext cx="11001375" cy="5991225"/>
          </a:xfrm>
          <a:prstGeom prst="rect">
            <a:avLst/>
          </a:prstGeom>
        </p:spPr>
      </p:pic>
    </p:spTree>
    <p:extLst>
      <p:ext uri="{BB962C8B-B14F-4D97-AF65-F5344CB8AC3E}">
        <p14:creationId xmlns:p14="http://schemas.microsoft.com/office/powerpoint/2010/main" val="41553877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r-FR" smtClean="0"/>
              <a:t>WWW.BETTERINVESTING.ORG</a:t>
            </a:r>
            <a:endParaRPr lang="en-US" dirty="0"/>
          </a:p>
        </p:txBody>
      </p:sp>
      <p:sp>
        <p:nvSpPr>
          <p:cNvPr id="3" name="Slide Number Placeholder 2"/>
          <p:cNvSpPr>
            <a:spLocks noGrp="1"/>
          </p:cNvSpPr>
          <p:nvPr>
            <p:ph type="sldNum" sz="quarter" idx="12"/>
          </p:nvPr>
        </p:nvSpPr>
        <p:spPr/>
        <p:txBody>
          <a:bodyPr/>
          <a:lstStyle/>
          <a:p>
            <a:fld id="{B7C7DEAE-B1FF-4F0D-9790-23B38FF51CAA}" type="slidenum">
              <a:rPr lang="en-US" smtClean="0"/>
              <a:t>8</a:t>
            </a:fld>
            <a:endParaRPr lang="en-US" dirty="0"/>
          </a:p>
        </p:txBody>
      </p:sp>
      <p:pic>
        <p:nvPicPr>
          <p:cNvPr id="4" name="Picture 3"/>
          <p:cNvPicPr>
            <a:picLocks noChangeAspect="1"/>
          </p:cNvPicPr>
          <p:nvPr/>
        </p:nvPicPr>
        <p:blipFill>
          <a:blip r:embed="rId2"/>
          <a:stretch>
            <a:fillRect/>
          </a:stretch>
        </p:blipFill>
        <p:spPr>
          <a:xfrm>
            <a:off x="500062" y="442912"/>
            <a:ext cx="11191875" cy="5972175"/>
          </a:xfrm>
          <a:prstGeom prst="rect">
            <a:avLst/>
          </a:prstGeom>
        </p:spPr>
      </p:pic>
    </p:spTree>
    <p:extLst>
      <p:ext uri="{BB962C8B-B14F-4D97-AF65-F5344CB8AC3E}">
        <p14:creationId xmlns:p14="http://schemas.microsoft.com/office/powerpoint/2010/main" val="19419965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r-FR" smtClean="0"/>
              <a:t>WWW.BETTERINVESTING.ORG</a:t>
            </a:r>
            <a:endParaRPr lang="en-US" dirty="0"/>
          </a:p>
        </p:txBody>
      </p:sp>
      <p:sp>
        <p:nvSpPr>
          <p:cNvPr id="3" name="Slide Number Placeholder 2"/>
          <p:cNvSpPr>
            <a:spLocks noGrp="1"/>
          </p:cNvSpPr>
          <p:nvPr>
            <p:ph type="sldNum" sz="quarter" idx="12"/>
          </p:nvPr>
        </p:nvSpPr>
        <p:spPr/>
        <p:txBody>
          <a:bodyPr/>
          <a:lstStyle/>
          <a:p>
            <a:fld id="{B7C7DEAE-B1FF-4F0D-9790-23B38FF51CAA}" type="slidenum">
              <a:rPr lang="en-US" smtClean="0"/>
              <a:t>9</a:t>
            </a:fld>
            <a:endParaRPr lang="en-US" dirty="0"/>
          </a:p>
        </p:txBody>
      </p:sp>
      <p:pic>
        <p:nvPicPr>
          <p:cNvPr id="4" name="Picture 3"/>
          <p:cNvPicPr>
            <a:picLocks noChangeAspect="1"/>
          </p:cNvPicPr>
          <p:nvPr/>
        </p:nvPicPr>
        <p:blipFill>
          <a:blip r:embed="rId2"/>
          <a:stretch>
            <a:fillRect/>
          </a:stretch>
        </p:blipFill>
        <p:spPr>
          <a:xfrm>
            <a:off x="723900" y="347662"/>
            <a:ext cx="10744200" cy="6162675"/>
          </a:xfrm>
          <a:prstGeom prst="rect">
            <a:avLst/>
          </a:prstGeom>
        </p:spPr>
      </p:pic>
    </p:spTree>
    <p:extLst>
      <p:ext uri="{BB962C8B-B14F-4D97-AF65-F5344CB8AC3E}">
        <p14:creationId xmlns:p14="http://schemas.microsoft.com/office/powerpoint/2010/main" val="15182957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5">
      <a:dk1>
        <a:sysClr val="windowText" lastClr="000000"/>
      </a:dk1>
      <a:lt1>
        <a:sysClr val="window" lastClr="FFFFFF"/>
      </a:lt1>
      <a:dk2>
        <a:srgbClr val="00458A"/>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BetterInvesting PPT 2016">
  <a:themeElements>
    <a:clrScheme name="Custom 5">
      <a:dk1>
        <a:sysClr val="windowText" lastClr="000000"/>
      </a:dk1>
      <a:lt1>
        <a:sysClr val="window" lastClr="FFFFFF"/>
      </a:lt1>
      <a:dk2>
        <a:srgbClr val="00458A"/>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50773</TotalTime>
  <Words>685</Words>
  <Application>Microsoft Office PowerPoint</Application>
  <PresentationFormat>Widescreen</PresentationFormat>
  <Paragraphs>116</Paragraphs>
  <Slides>25</Slides>
  <Notes>14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Arial</vt:lpstr>
      <vt:lpstr>Calibri</vt:lpstr>
      <vt:lpstr>Courier New</vt:lpstr>
      <vt:lpstr>Clarity</vt:lpstr>
      <vt:lpstr>BetterInvesting PPT 2016</vt:lpstr>
      <vt:lpstr> Sheryl Patterson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NVMI Peer Comparison</vt:lpstr>
      <vt:lpstr>NVMI Peer Comparison</vt:lpstr>
      <vt:lpstr>Peer Comparison: Pre-tax Profit on Sales</vt:lpstr>
      <vt:lpstr>Peer Comparison: Return on Equity</vt:lpstr>
      <vt:lpstr>Peer Comparison: % Debt to Capital</vt:lpstr>
      <vt:lpstr>PowerPoint Presentation</vt:lpstr>
      <vt:lpstr>PowerPoint Presentation</vt:lpstr>
      <vt:lpstr>PowerPoint Presentation</vt:lpstr>
      <vt:lpstr>PowerPoint Presentation</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DMV Webinar</dc:title>
  <dc:creator>Kevin Gillogly</dc:creator>
  <cp:lastModifiedBy>Microsoft account</cp:lastModifiedBy>
  <cp:revision>1231</cp:revision>
  <cp:lastPrinted>2024-08-16T19:17:37Z</cp:lastPrinted>
  <dcterms:created xsi:type="dcterms:W3CDTF">2020-12-07T03:49:10Z</dcterms:created>
  <dcterms:modified xsi:type="dcterms:W3CDTF">2024-10-08T19:59:56Z</dcterms:modified>
</cp:coreProperties>
</file>