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8" r:id="rId4"/>
    <p:sldId id="259" r:id="rId5"/>
    <p:sldId id="260" r:id="rId6"/>
    <p:sldId id="261" r:id="rId7"/>
    <p:sldId id="262" r:id="rId8"/>
    <p:sldId id="263" r:id="rId9"/>
    <p:sldId id="267" r:id="rId10"/>
    <p:sldId id="264" r:id="rId11"/>
    <p:sldId id="269" r:id="rId12"/>
    <p:sldId id="257" r:id="rId13"/>
    <p:sldId id="265" r:id="rId14"/>
    <p:sldId id="266"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4" d="100"/>
          <a:sy n="74" d="100"/>
        </p:scale>
        <p:origin x="3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nufrak, Patricia" userId="63e45f54-5512-481c-9f50-5d5aa0295598" providerId="ADAL" clId="{1676121A-FBF5-4247-9BE4-3EE58634C1FE}"/>
    <pc:docChg chg="addSld modSld">
      <pc:chgData name="Onufrak, Patricia" userId="63e45f54-5512-481c-9f50-5d5aa0295598" providerId="ADAL" clId="{1676121A-FBF5-4247-9BE4-3EE58634C1FE}" dt="2024-08-13T20:30:46.635" v="26" actId="1076"/>
      <pc:docMkLst>
        <pc:docMk/>
      </pc:docMkLst>
      <pc:sldChg chg="addSp modSp new mod">
        <pc:chgData name="Onufrak, Patricia" userId="63e45f54-5512-481c-9f50-5d5aa0295598" providerId="ADAL" clId="{1676121A-FBF5-4247-9BE4-3EE58634C1FE}" dt="2024-08-13T20:30:46.635" v="26" actId="1076"/>
        <pc:sldMkLst>
          <pc:docMk/>
          <pc:sldMk cId="1046366897" sldId="270"/>
        </pc:sldMkLst>
        <pc:spChg chg="mod">
          <ac:chgData name="Onufrak, Patricia" userId="63e45f54-5512-481c-9f50-5d5aa0295598" providerId="ADAL" clId="{1676121A-FBF5-4247-9BE4-3EE58634C1FE}" dt="2024-08-13T20:28:03.003" v="12" actId="114"/>
          <ac:spMkLst>
            <pc:docMk/>
            <pc:sldMk cId="1046366897" sldId="270"/>
            <ac:spMk id="2" creationId="{1C89FB0D-D22A-7BA5-9B14-323D22F6F07A}"/>
          </ac:spMkLst>
        </pc:spChg>
        <pc:spChg chg="add mod">
          <ac:chgData name="Onufrak, Patricia" userId="63e45f54-5512-481c-9f50-5d5aa0295598" providerId="ADAL" clId="{1676121A-FBF5-4247-9BE4-3EE58634C1FE}" dt="2024-08-13T20:30:46.635" v="26" actId="1076"/>
          <ac:spMkLst>
            <pc:docMk/>
            <pc:sldMk cId="1046366897" sldId="270"/>
            <ac:spMk id="4" creationId="{96FC0BD5-4853-FAC6-E9D4-DC861AD628CC}"/>
          </ac:spMkLst>
        </pc:spChg>
      </pc:sldChg>
    </pc:docChg>
  </pc:docChgLst>
  <pc:docChgLst>
    <pc:chgData name="Onufrak, Patricia" userId="63e45f54-5512-481c-9f50-5d5aa0295598" providerId="ADAL" clId="{1DE0AB04-B6F0-4FF8-ADD7-A68C3928618B}"/>
    <pc:docChg chg="custSel addSld modSld">
      <pc:chgData name="Onufrak, Patricia" userId="63e45f54-5512-481c-9f50-5d5aa0295598" providerId="ADAL" clId="{1DE0AB04-B6F0-4FF8-ADD7-A68C3928618B}" dt="2024-08-13T19:27:57.793" v="36" actId="20577"/>
      <pc:docMkLst>
        <pc:docMk/>
      </pc:docMkLst>
      <pc:sldChg chg="addSp modSp new mod">
        <pc:chgData name="Onufrak, Patricia" userId="63e45f54-5512-481c-9f50-5d5aa0295598" providerId="ADAL" clId="{1DE0AB04-B6F0-4FF8-ADD7-A68C3928618B}" dt="2024-08-13T19:27:57.793" v="36" actId="20577"/>
        <pc:sldMkLst>
          <pc:docMk/>
          <pc:sldMk cId="2360928686" sldId="269"/>
        </pc:sldMkLst>
        <pc:spChg chg="mod">
          <ac:chgData name="Onufrak, Patricia" userId="63e45f54-5512-481c-9f50-5d5aa0295598" providerId="ADAL" clId="{1DE0AB04-B6F0-4FF8-ADD7-A68C3928618B}" dt="2024-08-13T19:27:57.793" v="36" actId="20577"/>
          <ac:spMkLst>
            <pc:docMk/>
            <pc:sldMk cId="2360928686" sldId="269"/>
            <ac:spMk id="2" creationId="{F63C9C75-CC0A-16E2-D5E5-A93F6A811E86}"/>
          </ac:spMkLst>
        </pc:spChg>
        <pc:spChg chg="add mod">
          <ac:chgData name="Onufrak, Patricia" userId="63e45f54-5512-481c-9f50-5d5aa0295598" providerId="ADAL" clId="{1DE0AB04-B6F0-4FF8-ADD7-A68C3928618B}" dt="2024-08-13T19:26:59.031" v="28" actId="113"/>
          <ac:spMkLst>
            <pc:docMk/>
            <pc:sldMk cId="2360928686" sldId="269"/>
            <ac:spMk id="4" creationId="{C7A3E16F-9B61-BE3A-5223-7AEA3089A0E4}"/>
          </ac:spMkLst>
        </pc:spChg>
      </pc:sldChg>
    </pc:docChg>
  </pc:docChgLst>
  <pc:docChgLst>
    <pc:chgData name="Onufrak, Patricia" userId="63e45f54-5512-481c-9f50-5d5aa0295598" providerId="ADAL" clId="{AD59AE78-5449-4FD6-9E21-7E8794C1F999}"/>
    <pc:docChg chg="custSel addSld modSld">
      <pc:chgData name="Onufrak, Patricia" userId="63e45f54-5512-481c-9f50-5d5aa0295598" providerId="ADAL" clId="{AD59AE78-5449-4FD6-9E21-7E8794C1F999}" dt="2024-08-13T03:32:02.485" v="314" actId="255"/>
      <pc:docMkLst>
        <pc:docMk/>
      </pc:docMkLst>
      <pc:sldChg chg="modSp mod">
        <pc:chgData name="Onufrak, Patricia" userId="63e45f54-5512-481c-9f50-5d5aa0295598" providerId="ADAL" clId="{AD59AE78-5449-4FD6-9E21-7E8794C1F999}" dt="2024-08-13T03:26:26.849" v="256" actId="255"/>
        <pc:sldMkLst>
          <pc:docMk/>
          <pc:sldMk cId="3741495096" sldId="257"/>
        </pc:sldMkLst>
        <pc:spChg chg="mod">
          <ac:chgData name="Onufrak, Patricia" userId="63e45f54-5512-481c-9f50-5d5aa0295598" providerId="ADAL" clId="{AD59AE78-5449-4FD6-9E21-7E8794C1F999}" dt="2024-08-13T03:26:26.849" v="256" actId="255"/>
          <ac:spMkLst>
            <pc:docMk/>
            <pc:sldMk cId="3741495096" sldId="257"/>
            <ac:spMk id="2" creationId="{C106486C-2E0C-7B76-2F6D-D0C29E7BAC75}"/>
          </ac:spMkLst>
        </pc:spChg>
      </pc:sldChg>
      <pc:sldChg chg="modSp mod">
        <pc:chgData name="Onufrak, Patricia" userId="63e45f54-5512-481c-9f50-5d5aa0295598" providerId="ADAL" clId="{AD59AE78-5449-4FD6-9E21-7E8794C1F999}" dt="2024-08-13T03:26:15.207" v="255" actId="255"/>
        <pc:sldMkLst>
          <pc:docMk/>
          <pc:sldMk cId="2685022622" sldId="264"/>
        </pc:sldMkLst>
        <pc:spChg chg="mod">
          <ac:chgData name="Onufrak, Patricia" userId="63e45f54-5512-481c-9f50-5d5aa0295598" providerId="ADAL" clId="{AD59AE78-5449-4FD6-9E21-7E8794C1F999}" dt="2024-08-13T03:26:15.207" v="255" actId="255"/>
          <ac:spMkLst>
            <pc:docMk/>
            <pc:sldMk cId="2685022622" sldId="264"/>
            <ac:spMk id="2" creationId="{1CB494C6-489A-9D4E-062E-3DEA56A34847}"/>
          </ac:spMkLst>
        </pc:spChg>
        <pc:spChg chg="mod">
          <ac:chgData name="Onufrak, Patricia" userId="63e45f54-5512-481c-9f50-5d5aa0295598" providerId="ADAL" clId="{AD59AE78-5449-4FD6-9E21-7E8794C1F999}" dt="2024-08-13T03:00:46.245" v="5" actId="113"/>
          <ac:spMkLst>
            <pc:docMk/>
            <pc:sldMk cId="2685022622" sldId="264"/>
            <ac:spMk id="7" creationId="{4232F609-97B4-07E8-834A-19BA26254DA3}"/>
          </ac:spMkLst>
        </pc:spChg>
      </pc:sldChg>
      <pc:sldChg chg="modSp mod">
        <pc:chgData name="Onufrak, Patricia" userId="63e45f54-5512-481c-9f50-5d5aa0295598" providerId="ADAL" clId="{AD59AE78-5449-4FD6-9E21-7E8794C1F999}" dt="2024-08-13T03:26:41.738" v="257" actId="255"/>
        <pc:sldMkLst>
          <pc:docMk/>
          <pc:sldMk cId="1700522122" sldId="265"/>
        </pc:sldMkLst>
        <pc:spChg chg="mod">
          <ac:chgData name="Onufrak, Patricia" userId="63e45f54-5512-481c-9f50-5d5aa0295598" providerId="ADAL" clId="{AD59AE78-5449-4FD6-9E21-7E8794C1F999}" dt="2024-08-13T03:26:41.738" v="257" actId="255"/>
          <ac:spMkLst>
            <pc:docMk/>
            <pc:sldMk cId="1700522122" sldId="265"/>
            <ac:spMk id="2" creationId="{0243758A-D2EE-5E13-30A6-83994CC732A1}"/>
          </ac:spMkLst>
        </pc:spChg>
        <pc:spChg chg="mod">
          <ac:chgData name="Onufrak, Patricia" userId="63e45f54-5512-481c-9f50-5d5aa0295598" providerId="ADAL" clId="{AD59AE78-5449-4FD6-9E21-7E8794C1F999}" dt="2024-08-13T03:09:05.462" v="132" actId="6549"/>
          <ac:spMkLst>
            <pc:docMk/>
            <pc:sldMk cId="1700522122" sldId="265"/>
            <ac:spMk id="4" creationId="{A624D8CC-249D-B680-327B-5AF970AFF48F}"/>
          </ac:spMkLst>
        </pc:spChg>
      </pc:sldChg>
      <pc:sldChg chg="modSp mod">
        <pc:chgData name="Onufrak, Patricia" userId="63e45f54-5512-481c-9f50-5d5aa0295598" providerId="ADAL" clId="{AD59AE78-5449-4FD6-9E21-7E8794C1F999}" dt="2024-08-13T03:26:56.102" v="258" actId="255"/>
        <pc:sldMkLst>
          <pc:docMk/>
          <pc:sldMk cId="3213141120" sldId="266"/>
        </pc:sldMkLst>
        <pc:spChg chg="mod">
          <ac:chgData name="Onufrak, Patricia" userId="63e45f54-5512-481c-9f50-5d5aa0295598" providerId="ADAL" clId="{AD59AE78-5449-4FD6-9E21-7E8794C1F999}" dt="2024-08-13T03:26:56.102" v="258" actId="255"/>
          <ac:spMkLst>
            <pc:docMk/>
            <pc:sldMk cId="3213141120" sldId="266"/>
            <ac:spMk id="2" creationId="{23D29D26-5DA2-0E86-A32E-E94C301E1B6E}"/>
          </ac:spMkLst>
        </pc:spChg>
      </pc:sldChg>
      <pc:sldChg chg="addSp modSp new mod">
        <pc:chgData name="Onufrak, Patricia" userId="63e45f54-5512-481c-9f50-5d5aa0295598" providerId="ADAL" clId="{AD59AE78-5449-4FD6-9E21-7E8794C1F999}" dt="2024-08-13T03:16:42.863" v="227" actId="113"/>
        <pc:sldMkLst>
          <pc:docMk/>
          <pc:sldMk cId="1555119855" sldId="267"/>
        </pc:sldMkLst>
        <pc:spChg chg="mod">
          <ac:chgData name="Onufrak, Patricia" userId="63e45f54-5512-481c-9f50-5d5aa0295598" providerId="ADAL" clId="{AD59AE78-5449-4FD6-9E21-7E8794C1F999}" dt="2024-08-13T03:10:57.511" v="165" actId="255"/>
          <ac:spMkLst>
            <pc:docMk/>
            <pc:sldMk cId="1555119855" sldId="267"/>
            <ac:spMk id="2" creationId="{7FA8FA72-C306-3280-53C8-FB7EE3217F2F}"/>
          </ac:spMkLst>
        </pc:spChg>
        <pc:spChg chg="add mod">
          <ac:chgData name="Onufrak, Patricia" userId="63e45f54-5512-481c-9f50-5d5aa0295598" providerId="ADAL" clId="{AD59AE78-5449-4FD6-9E21-7E8794C1F999}" dt="2024-08-13T03:16:42.863" v="227" actId="113"/>
          <ac:spMkLst>
            <pc:docMk/>
            <pc:sldMk cId="1555119855" sldId="267"/>
            <ac:spMk id="4" creationId="{0FD954B8-C5F0-CC4F-1726-8D7A6487EF7E}"/>
          </ac:spMkLst>
        </pc:spChg>
      </pc:sldChg>
      <pc:sldChg chg="addSp modSp new mod">
        <pc:chgData name="Onufrak, Patricia" userId="63e45f54-5512-481c-9f50-5d5aa0295598" providerId="ADAL" clId="{AD59AE78-5449-4FD6-9E21-7E8794C1F999}" dt="2024-08-13T03:32:02.485" v="314" actId="255"/>
        <pc:sldMkLst>
          <pc:docMk/>
          <pc:sldMk cId="3928824588" sldId="268"/>
        </pc:sldMkLst>
        <pc:spChg chg="mod">
          <ac:chgData name="Onufrak, Patricia" userId="63e45f54-5512-481c-9f50-5d5aa0295598" providerId="ADAL" clId="{AD59AE78-5449-4FD6-9E21-7E8794C1F999}" dt="2024-08-13T03:31:31.111" v="311" actId="6549"/>
          <ac:spMkLst>
            <pc:docMk/>
            <pc:sldMk cId="3928824588" sldId="268"/>
            <ac:spMk id="2" creationId="{7BD2DDAA-36A1-CA6F-1AFE-C87878403571}"/>
          </ac:spMkLst>
        </pc:spChg>
        <pc:spChg chg="add mod">
          <ac:chgData name="Onufrak, Patricia" userId="63e45f54-5512-481c-9f50-5d5aa0295598" providerId="ADAL" clId="{AD59AE78-5449-4FD6-9E21-7E8794C1F999}" dt="2024-08-13T03:32:02.485" v="314" actId="255"/>
          <ac:spMkLst>
            <pc:docMk/>
            <pc:sldMk cId="3928824588" sldId="268"/>
            <ac:spMk id="4" creationId="{DBAF704F-E5C0-A981-2FF2-E5ECF39D83B0}"/>
          </ac:spMkLst>
        </pc:spChg>
      </pc:sldChg>
    </pc:docChg>
  </pc:docChgLst>
  <pc:docChgLst>
    <pc:chgData name="Onufrak, Patricia" userId="63e45f54-5512-481c-9f50-5d5aa0295598" providerId="ADAL" clId="{6627A952-F3ED-4A21-8D8D-96E2D46CBBBC}"/>
    <pc:docChg chg="undo custSel addSld modSld">
      <pc:chgData name="Onufrak, Patricia" userId="63e45f54-5512-481c-9f50-5d5aa0295598" providerId="ADAL" clId="{6627A952-F3ED-4A21-8D8D-96E2D46CBBBC}" dt="2024-08-12T01:48:47.129" v="1593" actId="114"/>
      <pc:docMkLst>
        <pc:docMk/>
      </pc:docMkLst>
      <pc:sldChg chg="modSp mod">
        <pc:chgData name="Onufrak, Patricia" userId="63e45f54-5512-481c-9f50-5d5aa0295598" providerId="ADAL" clId="{6627A952-F3ED-4A21-8D8D-96E2D46CBBBC}" dt="2024-08-12T00:42:41.802" v="582" actId="114"/>
        <pc:sldMkLst>
          <pc:docMk/>
          <pc:sldMk cId="3741495096" sldId="257"/>
        </pc:sldMkLst>
        <pc:spChg chg="mod">
          <ac:chgData name="Onufrak, Patricia" userId="63e45f54-5512-481c-9f50-5d5aa0295598" providerId="ADAL" clId="{6627A952-F3ED-4A21-8D8D-96E2D46CBBBC}" dt="2024-08-12T00:42:41.802" v="582" actId="114"/>
          <ac:spMkLst>
            <pc:docMk/>
            <pc:sldMk cId="3741495096" sldId="257"/>
            <ac:spMk id="2" creationId="{C106486C-2E0C-7B76-2F6D-D0C29E7BAC75}"/>
          </ac:spMkLst>
        </pc:spChg>
      </pc:sldChg>
      <pc:sldChg chg="modSp mod">
        <pc:chgData name="Onufrak, Patricia" userId="63e45f54-5512-481c-9f50-5d5aa0295598" providerId="ADAL" clId="{6627A952-F3ED-4A21-8D8D-96E2D46CBBBC}" dt="2024-08-12T00:35:51.342" v="562" actId="255"/>
        <pc:sldMkLst>
          <pc:docMk/>
          <pc:sldMk cId="3577886606" sldId="258"/>
        </pc:sldMkLst>
        <pc:spChg chg="mod">
          <ac:chgData name="Onufrak, Patricia" userId="63e45f54-5512-481c-9f50-5d5aa0295598" providerId="ADAL" clId="{6627A952-F3ED-4A21-8D8D-96E2D46CBBBC}" dt="2024-08-12T00:35:51.342" v="562" actId="255"/>
          <ac:spMkLst>
            <pc:docMk/>
            <pc:sldMk cId="3577886606" sldId="258"/>
            <ac:spMk id="2" creationId="{296E66AB-6B2F-58A7-DC01-3445A5CD946E}"/>
          </ac:spMkLst>
        </pc:spChg>
        <pc:spChg chg="mod">
          <ac:chgData name="Onufrak, Patricia" userId="63e45f54-5512-481c-9f50-5d5aa0295598" providerId="ADAL" clId="{6627A952-F3ED-4A21-8D8D-96E2D46CBBBC}" dt="2024-08-12T00:04:26.472" v="124"/>
          <ac:spMkLst>
            <pc:docMk/>
            <pc:sldMk cId="3577886606" sldId="258"/>
            <ac:spMk id="4" creationId="{33411A44-FB93-5C9B-F46D-1D6F93A9C3B2}"/>
          </ac:spMkLst>
        </pc:spChg>
      </pc:sldChg>
      <pc:sldChg chg="addSp modSp new mod">
        <pc:chgData name="Onufrak, Patricia" userId="63e45f54-5512-481c-9f50-5d5aa0295598" providerId="ADAL" clId="{6627A952-F3ED-4A21-8D8D-96E2D46CBBBC}" dt="2024-08-12T01:03:18.780" v="771" actId="6549"/>
        <pc:sldMkLst>
          <pc:docMk/>
          <pc:sldMk cId="2152144578" sldId="259"/>
        </pc:sldMkLst>
        <pc:spChg chg="mod">
          <ac:chgData name="Onufrak, Patricia" userId="63e45f54-5512-481c-9f50-5d5aa0295598" providerId="ADAL" clId="{6627A952-F3ED-4A21-8D8D-96E2D46CBBBC}" dt="2024-08-12T00:36:02.598" v="564" actId="255"/>
          <ac:spMkLst>
            <pc:docMk/>
            <pc:sldMk cId="2152144578" sldId="259"/>
            <ac:spMk id="2" creationId="{3F021897-532E-6860-FA83-1BCCBC411168}"/>
          </ac:spMkLst>
        </pc:spChg>
        <pc:spChg chg="add mod">
          <ac:chgData name="Onufrak, Patricia" userId="63e45f54-5512-481c-9f50-5d5aa0295598" providerId="ADAL" clId="{6627A952-F3ED-4A21-8D8D-96E2D46CBBBC}" dt="2024-08-12T01:03:18.780" v="771" actId="6549"/>
          <ac:spMkLst>
            <pc:docMk/>
            <pc:sldMk cId="2152144578" sldId="259"/>
            <ac:spMk id="4" creationId="{6A5E5FAB-B71F-FFC7-9093-87AC25B65D52}"/>
          </ac:spMkLst>
        </pc:spChg>
      </pc:sldChg>
      <pc:sldChg chg="addSp modSp new mod">
        <pc:chgData name="Onufrak, Patricia" userId="63e45f54-5512-481c-9f50-5d5aa0295598" providerId="ADAL" clId="{6627A952-F3ED-4A21-8D8D-96E2D46CBBBC}" dt="2024-08-12T00:36:11.138" v="565" actId="255"/>
        <pc:sldMkLst>
          <pc:docMk/>
          <pc:sldMk cId="3001504769" sldId="260"/>
        </pc:sldMkLst>
        <pc:spChg chg="mod">
          <ac:chgData name="Onufrak, Patricia" userId="63e45f54-5512-481c-9f50-5d5aa0295598" providerId="ADAL" clId="{6627A952-F3ED-4A21-8D8D-96E2D46CBBBC}" dt="2024-08-12T00:36:11.138" v="565" actId="255"/>
          <ac:spMkLst>
            <pc:docMk/>
            <pc:sldMk cId="3001504769" sldId="260"/>
            <ac:spMk id="2" creationId="{BC244E12-DE07-5BD2-0796-23ED287E9124}"/>
          </ac:spMkLst>
        </pc:spChg>
        <pc:spChg chg="add mod">
          <ac:chgData name="Onufrak, Patricia" userId="63e45f54-5512-481c-9f50-5d5aa0295598" providerId="ADAL" clId="{6627A952-F3ED-4A21-8D8D-96E2D46CBBBC}" dt="2024-08-12T00:15:04.432" v="216" actId="113"/>
          <ac:spMkLst>
            <pc:docMk/>
            <pc:sldMk cId="3001504769" sldId="260"/>
            <ac:spMk id="4" creationId="{C2589EC6-541F-6F21-0C1B-61109C9CA2E9}"/>
          </ac:spMkLst>
        </pc:spChg>
      </pc:sldChg>
      <pc:sldChg chg="addSp modSp new mod">
        <pc:chgData name="Onufrak, Patricia" userId="63e45f54-5512-481c-9f50-5d5aa0295598" providerId="ADAL" clId="{6627A952-F3ED-4A21-8D8D-96E2D46CBBBC}" dt="2024-08-12T00:36:22.571" v="566" actId="255"/>
        <pc:sldMkLst>
          <pc:docMk/>
          <pc:sldMk cId="1502520670" sldId="261"/>
        </pc:sldMkLst>
        <pc:spChg chg="mod">
          <ac:chgData name="Onufrak, Patricia" userId="63e45f54-5512-481c-9f50-5d5aa0295598" providerId="ADAL" clId="{6627A952-F3ED-4A21-8D8D-96E2D46CBBBC}" dt="2024-08-12T00:36:22.571" v="566" actId="255"/>
          <ac:spMkLst>
            <pc:docMk/>
            <pc:sldMk cId="1502520670" sldId="261"/>
            <ac:spMk id="2" creationId="{8BFD1F44-2F2E-58D1-2829-AED6193A34F9}"/>
          </ac:spMkLst>
        </pc:spChg>
        <pc:spChg chg="add mod">
          <ac:chgData name="Onufrak, Patricia" userId="63e45f54-5512-481c-9f50-5d5aa0295598" providerId="ADAL" clId="{6627A952-F3ED-4A21-8D8D-96E2D46CBBBC}" dt="2024-08-12T00:19:29.146" v="262" actId="20577"/>
          <ac:spMkLst>
            <pc:docMk/>
            <pc:sldMk cId="1502520670" sldId="261"/>
            <ac:spMk id="4" creationId="{C55872D6-F4FB-3315-1DB6-3963234C29FD}"/>
          </ac:spMkLst>
        </pc:spChg>
      </pc:sldChg>
      <pc:sldChg chg="addSp modSp new mod">
        <pc:chgData name="Onufrak, Patricia" userId="63e45f54-5512-481c-9f50-5d5aa0295598" providerId="ADAL" clId="{6627A952-F3ED-4A21-8D8D-96E2D46CBBBC}" dt="2024-08-12T00:33:30.140" v="529" actId="113"/>
        <pc:sldMkLst>
          <pc:docMk/>
          <pc:sldMk cId="1152490157" sldId="262"/>
        </pc:sldMkLst>
        <pc:spChg chg="mod">
          <ac:chgData name="Onufrak, Patricia" userId="63e45f54-5512-481c-9f50-5d5aa0295598" providerId="ADAL" clId="{6627A952-F3ED-4A21-8D8D-96E2D46CBBBC}" dt="2024-08-12T00:25:39.770" v="283" actId="114"/>
          <ac:spMkLst>
            <pc:docMk/>
            <pc:sldMk cId="1152490157" sldId="262"/>
            <ac:spMk id="2" creationId="{FBCC3229-B04A-163D-3CA3-49BB85ACAFBA}"/>
          </ac:spMkLst>
        </pc:spChg>
        <pc:spChg chg="add mod">
          <ac:chgData name="Onufrak, Patricia" userId="63e45f54-5512-481c-9f50-5d5aa0295598" providerId="ADAL" clId="{6627A952-F3ED-4A21-8D8D-96E2D46CBBBC}" dt="2024-08-12T00:33:30.140" v="529" actId="113"/>
          <ac:spMkLst>
            <pc:docMk/>
            <pc:sldMk cId="1152490157" sldId="262"/>
            <ac:spMk id="4" creationId="{B485BDC8-B2E5-DE52-F492-17CBE4948B10}"/>
          </ac:spMkLst>
        </pc:spChg>
      </pc:sldChg>
      <pc:sldChg chg="addSp modSp new mod">
        <pc:chgData name="Onufrak, Patricia" userId="63e45f54-5512-481c-9f50-5d5aa0295598" providerId="ADAL" clId="{6627A952-F3ED-4A21-8D8D-96E2D46CBBBC}" dt="2024-08-12T00:40:45.762" v="579" actId="20577"/>
        <pc:sldMkLst>
          <pc:docMk/>
          <pc:sldMk cId="4225495501" sldId="263"/>
        </pc:sldMkLst>
        <pc:spChg chg="mod">
          <ac:chgData name="Onufrak, Patricia" userId="63e45f54-5512-481c-9f50-5d5aa0295598" providerId="ADAL" clId="{6627A952-F3ED-4A21-8D8D-96E2D46CBBBC}" dt="2024-08-12T00:36:38.561" v="567" actId="255"/>
          <ac:spMkLst>
            <pc:docMk/>
            <pc:sldMk cId="4225495501" sldId="263"/>
            <ac:spMk id="2" creationId="{92807EE8-67F5-647B-53E3-C305A49F46EA}"/>
          </ac:spMkLst>
        </pc:spChg>
        <pc:spChg chg="add mod">
          <ac:chgData name="Onufrak, Patricia" userId="63e45f54-5512-481c-9f50-5d5aa0295598" providerId="ADAL" clId="{6627A952-F3ED-4A21-8D8D-96E2D46CBBBC}" dt="2024-08-12T00:40:45.762" v="579" actId="20577"/>
          <ac:spMkLst>
            <pc:docMk/>
            <pc:sldMk cId="4225495501" sldId="263"/>
            <ac:spMk id="4" creationId="{3CC1797D-B17E-E31B-7F48-BC7E24DD8983}"/>
          </ac:spMkLst>
        </pc:spChg>
      </pc:sldChg>
      <pc:sldChg chg="addSp modSp new mod">
        <pc:chgData name="Onufrak, Patricia" userId="63e45f54-5512-481c-9f50-5d5aa0295598" providerId="ADAL" clId="{6627A952-F3ED-4A21-8D8D-96E2D46CBBBC}" dt="2024-08-12T00:57:41.847" v="768" actId="255"/>
        <pc:sldMkLst>
          <pc:docMk/>
          <pc:sldMk cId="2685022622" sldId="264"/>
        </pc:sldMkLst>
        <pc:spChg chg="mod">
          <ac:chgData name="Onufrak, Patricia" userId="63e45f54-5512-481c-9f50-5d5aa0295598" providerId="ADAL" clId="{6627A952-F3ED-4A21-8D8D-96E2D46CBBBC}" dt="2024-08-12T00:50:14.391" v="722" actId="255"/>
          <ac:spMkLst>
            <pc:docMk/>
            <pc:sldMk cId="2685022622" sldId="264"/>
            <ac:spMk id="2" creationId="{1CB494C6-489A-9D4E-062E-3DEA56A34847}"/>
          </ac:spMkLst>
        </pc:spChg>
        <pc:spChg chg="add">
          <ac:chgData name="Onufrak, Patricia" userId="63e45f54-5512-481c-9f50-5d5aa0295598" providerId="ADAL" clId="{6627A952-F3ED-4A21-8D8D-96E2D46CBBBC}" dt="2024-08-12T00:44:09.096" v="583"/>
          <ac:spMkLst>
            <pc:docMk/>
            <pc:sldMk cId="2685022622" sldId="264"/>
            <ac:spMk id="3" creationId="{19EC3C5F-0E32-1F35-061D-B3A1444501E4}"/>
          </ac:spMkLst>
        </pc:spChg>
        <pc:spChg chg="add">
          <ac:chgData name="Onufrak, Patricia" userId="63e45f54-5512-481c-9f50-5d5aa0295598" providerId="ADAL" clId="{6627A952-F3ED-4A21-8D8D-96E2D46CBBBC}" dt="2024-08-12T00:44:09.096" v="583"/>
          <ac:spMkLst>
            <pc:docMk/>
            <pc:sldMk cId="2685022622" sldId="264"/>
            <ac:spMk id="4" creationId="{B93542EE-7210-B2E0-F543-76D3C98F65F8}"/>
          </ac:spMkLst>
        </pc:spChg>
        <pc:spChg chg="add">
          <ac:chgData name="Onufrak, Patricia" userId="63e45f54-5512-481c-9f50-5d5aa0295598" providerId="ADAL" clId="{6627A952-F3ED-4A21-8D8D-96E2D46CBBBC}" dt="2024-08-12T00:44:09.096" v="583"/>
          <ac:spMkLst>
            <pc:docMk/>
            <pc:sldMk cId="2685022622" sldId="264"/>
            <ac:spMk id="5" creationId="{88E5303E-B012-E5C8-679F-D10D980C0115}"/>
          </ac:spMkLst>
        </pc:spChg>
        <pc:spChg chg="add mod">
          <ac:chgData name="Onufrak, Patricia" userId="63e45f54-5512-481c-9f50-5d5aa0295598" providerId="ADAL" clId="{6627A952-F3ED-4A21-8D8D-96E2D46CBBBC}" dt="2024-08-12T00:57:41.847" v="768" actId="255"/>
          <ac:spMkLst>
            <pc:docMk/>
            <pc:sldMk cId="2685022622" sldId="264"/>
            <ac:spMk id="7" creationId="{4232F609-97B4-07E8-834A-19BA26254DA3}"/>
          </ac:spMkLst>
        </pc:spChg>
      </pc:sldChg>
      <pc:sldChg chg="addSp modSp new mod">
        <pc:chgData name="Onufrak, Patricia" userId="63e45f54-5512-481c-9f50-5d5aa0295598" providerId="ADAL" clId="{6627A952-F3ED-4A21-8D8D-96E2D46CBBBC}" dt="2024-08-12T01:34:17.815" v="1563" actId="20577"/>
        <pc:sldMkLst>
          <pc:docMk/>
          <pc:sldMk cId="1700522122" sldId="265"/>
        </pc:sldMkLst>
        <pc:spChg chg="mod">
          <ac:chgData name="Onufrak, Patricia" userId="63e45f54-5512-481c-9f50-5d5aa0295598" providerId="ADAL" clId="{6627A952-F3ED-4A21-8D8D-96E2D46CBBBC}" dt="2024-08-12T01:23:54.010" v="880" actId="114"/>
          <ac:spMkLst>
            <pc:docMk/>
            <pc:sldMk cId="1700522122" sldId="265"/>
            <ac:spMk id="2" creationId="{0243758A-D2EE-5E13-30A6-83994CC732A1}"/>
          </ac:spMkLst>
        </pc:spChg>
        <pc:spChg chg="add mod">
          <ac:chgData name="Onufrak, Patricia" userId="63e45f54-5512-481c-9f50-5d5aa0295598" providerId="ADAL" clId="{6627A952-F3ED-4A21-8D8D-96E2D46CBBBC}" dt="2024-08-12T01:34:17.815" v="1563" actId="20577"/>
          <ac:spMkLst>
            <pc:docMk/>
            <pc:sldMk cId="1700522122" sldId="265"/>
            <ac:spMk id="4" creationId="{A624D8CC-249D-B680-327B-5AF970AFF48F}"/>
          </ac:spMkLst>
        </pc:spChg>
      </pc:sldChg>
      <pc:sldChg chg="addSp delSp modSp new mod">
        <pc:chgData name="Onufrak, Patricia" userId="63e45f54-5512-481c-9f50-5d5aa0295598" providerId="ADAL" clId="{6627A952-F3ED-4A21-8D8D-96E2D46CBBBC}" dt="2024-08-12T01:48:47.129" v="1593" actId="114"/>
        <pc:sldMkLst>
          <pc:docMk/>
          <pc:sldMk cId="3213141120" sldId="266"/>
        </pc:sldMkLst>
        <pc:spChg chg="mod">
          <ac:chgData name="Onufrak, Patricia" userId="63e45f54-5512-481c-9f50-5d5aa0295598" providerId="ADAL" clId="{6627A952-F3ED-4A21-8D8D-96E2D46CBBBC}" dt="2024-08-12T01:43:53.750" v="1576" actId="255"/>
          <ac:spMkLst>
            <pc:docMk/>
            <pc:sldMk cId="3213141120" sldId="266"/>
            <ac:spMk id="2" creationId="{23D29D26-5DA2-0E86-A32E-E94C301E1B6E}"/>
          </ac:spMkLst>
        </pc:spChg>
        <pc:spChg chg="add del mod">
          <ac:chgData name="Onufrak, Patricia" userId="63e45f54-5512-481c-9f50-5d5aa0295598" providerId="ADAL" clId="{6627A952-F3ED-4A21-8D8D-96E2D46CBBBC}" dt="2024-08-12T01:43:23.273" v="1572"/>
          <ac:spMkLst>
            <pc:docMk/>
            <pc:sldMk cId="3213141120" sldId="266"/>
            <ac:spMk id="4" creationId="{5F31766B-EE58-A158-73E2-CDF299C425C5}"/>
          </ac:spMkLst>
        </pc:spChg>
        <pc:spChg chg="add mod">
          <ac:chgData name="Onufrak, Patricia" userId="63e45f54-5512-481c-9f50-5d5aa0295598" providerId="ADAL" clId="{6627A952-F3ED-4A21-8D8D-96E2D46CBBBC}" dt="2024-08-12T01:48:47.129" v="1593" actId="114"/>
          <ac:spMkLst>
            <pc:docMk/>
            <pc:sldMk cId="3213141120" sldId="266"/>
            <ac:spMk id="6" creationId="{C095A01B-B7AD-EE48-6370-87319A5FD8A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F761-0B0B-F30E-8AF1-11E5BBE737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8111A9-889A-FCD2-49DF-E7BEF7BF3D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A10CE5-C53D-D726-D223-EBF799E19F81}"/>
              </a:ext>
            </a:extLst>
          </p:cNvPr>
          <p:cNvSpPr>
            <a:spLocks noGrp="1"/>
          </p:cNvSpPr>
          <p:nvPr>
            <p:ph type="dt" sz="half" idx="10"/>
          </p:nvPr>
        </p:nvSpPr>
        <p:spPr/>
        <p:txBody>
          <a:bodyPr/>
          <a:lstStyle/>
          <a:p>
            <a:fld id="{DCDC4F6A-D9E5-443B-BF2F-118BB8F24A3E}" type="datetimeFigureOut">
              <a:rPr lang="en-US" smtClean="0"/>
              <a:t>8/13/2024</a:t>
            </a:fld>
            <a:endParaRPr lang="en-US"/>
          </a:p>
        </p:txBody>
      </p:sp>
      <p:sp>
        <p:nvSpPr>
          <p:cNvPr id="5" name="Footer Placeholder 4">
            <a:extLst>
              <a:ext uri="{FF2B5EF4-FFF2-40B4-BE49-F238E27FC236}">
                <a16:creationId xmlns:a16="http://schemas.microsoft.com/office/drawing/2014/main" id="{85FF048A-D245-2D21-F4BD-F9D04314AD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E4A68A-F715-A54D-0541-4BE8FBEE1B38}"/>
              </a:ext>
            </a:extLst>
          </p:cNvPr>
          <p:cNvSpPr>
            <a:spLocks noGrp="1"/>
          </p:cNvSpPr>
          <p:nvPr>
            <p:ph type="sldNum" sz="quarter" idx="12"/>
          </p:nvPr>
        </p:nvSpPr>
        <p:spPr/>
        <p:txBody>
          <a:bodyPr/>
          <a:lstStyle/>
          <a:p>
            <a:fld id="{81504206-89EF-4B5A-BFFD-7EDAB4029DE8}" type="slidenum">
              <a:rPr lang="en-US" smtClean="0"/>
              <a:t>‹#›</a:t>
            </a:fld>
            <a:endParaRPr lang="en-US"/>
          </a:p>
        </p:txBody>
      </p:sp>
    </p:spTree>
    <p:extLst>
      <p:ext uri="{BB962C8B-B14F-4D97-AF65-F5344CB8AC3E}">
        <p14:creationId xmlns:p14="http://schemas.microsoft.com/office/powerpoint/2010/main" val="107359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433D8-CD83-1016-A317-64DE1E7982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CD4504-CC33-07CC-72BC-B6528E1628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56D84B-DA63-B9D3-BFCC-14D7D819A183}"/>
              </a:ext>
            </a:extLst>
          </p:cNvPr>
          <p:cNvSpPr>
            <a:spLocks noGrp="1"/>
          </p:cNvSpPr>
          <p:nvPr>
            <p:ph type="dt" sz="half" idx="10"/>
          </p:nvPr>
        </p:nvSpPr>
        <p:spPr/>
        <p:txBody>
          <a:bodyPr/>
          <a:lstStyle/>
          <a:p>
            <a:fld id="{DCDC4F6A-D9E5-443B-BF2F-118BB8F24A3E}" type="datetimeFigureOut">
              <a:rPr lang="en-US" smtClean="0"/>
              <a:t>8/13/2024</a:t>
            </a:fld>
            <a:endParaRPr lang="en-US"/>
          </a:p>
        </p:txBody>
      </p:sp>
      <p:sp>
        <p:nvSpPr>
          <p:cNvPr id="5" name="Footer Placeholder 4">
            <a:extLst>
              <a:ext uri="{FF2B5EF4-FFF2-40B4-BE49-F238E27FC236}">
                <a16:creationId xmlns:a16="http://schemas.microsoft.com/office/drawing/2014/main" id="{8A97B4C5-E445-4A51-1954-8E4BF66D34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A3F94B-EFC7-DE93-CB4E-F381131238DA}"/>
              </a:ext>
            </a:extLst>
          </p:cNvPr>
          <p:cNvSpPr>
            <a:spLocks noGrp="1"/>
          </p:cNvSpPr>
          <p:nvPr>
            <p:ph type="sldNum" sz="quarter" idx="12"/>
          </p:nvPr>
        </p:nvSpPr>
        <p:spPr/>
        <p:txBody>
          <a:bodyPr/>
          <a:lstStyle/>
          <a:p>
            <a:fld id="{81504206-89EF-4B5A-BFFD-7EDAB4029DE8}" type="slidenum">
              <a:rPr lang="en-US" smtClean="0"/>
              <a:t>‹#›</a:t>
            </a:fld>
            <a:endParaRPr lang="en-US"/>
          </a:p>
        </p:txBody>
      </p:sp>
    </p:spTree>
    <p:extLst>
      <p:ext uri="{BB962C8B-B14F-4D97-AF65-F5344CB8AC3E}">
        <p14:creationId xmlns:p14="http://schemas.microsoft.com/office/powerpoint/2010/main" val="4167723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A60330-9EE7-198A-B481-CD91465572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D9F6AF-2436-D598-04F6-BDA76C861F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C124A9-346A-1120-D8BA-72D27FDD9618}"/>
              </a:ext>
            </a:extLst>
          </p:cNvPr>
          <p:cNvSpPr>
            <a:spLocks noGrp="1"/>
          </p:cNvSpPr>
          <p:nvPr>
            <p:ph type="dt" sz="half" idx="10"/>
          </p:nvPr>
        </p:nvSpPr>
        <p:spPr/>
        <p:txBody>
          <a:bodyPr/>
          <a:lstStyle/>
          <a:p>
            <a:fld id="{DCDC4F6A-D9E5-443B-BF2F-118BB8F24A3E}" type="datetimeFigureOut">
              <a:rPr lang="en-US" smtClean="0"/>
              <a:t>8/13/2024</a:t>
            </a:fld>
            <a:endParaRPr lang="en-US"/>
          </a:p>
        </p:txBody>
      </p:sp>
      <p:sp>
        <p:nvSpPr>
          <p:cNvPr id="5" name="Footer Placeholder 4">
            <a:extLst>
              <a:ext uri="{FF2B5EF4-FFF2-40B4-BE49-F238E27FC236}">
                <a16:creationId xmlns:a16="http://schemas.microsoft.com/office/drawing/2014/main" id="{1BABE396-BEA9-046C-AB36-7924374509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79DC8-E0F2-3496-DB38-244E0D7BF4AD}"/>
              </a:ext>
            </a:extLst>
          </p:cNvPr>
          <p:cNvSpPr>
            <a:spLocks noGrp="1"/>
          </p:cNvSpPr>
          <p:nvPr>
            <p:ph type="sldNum" sz="quarter" idx="12"/>
          </p:nvPr>
        </p:nvSpPr>
        <p:spPr/>
        <p:txBody>
          <a:bodyPr/>
          <a:lstStyle/>
          <a:p>
            <a:fld id="{81504206-89EF-4B5A-BFFD-7EDAB4029DE8}" type="slidenum">
              <a:rPr lang="en-US" smtClean="0"/>
              <a:t>‹#›</a:t>
            </a:fld>
            <a:endParaRPr lang="en-US"/>
          </a:p>
        </p:txBody>
      </p:sp>
    </p:spTree>
    <p:extLst>
      <p:ext uri="{BB962C8B-B14F-4D97-AF65-F5344CB8AC3E}">
        <p14:creationId xmlns:p14="http://schemas.microsoft.com/office/powerpoint/2010/main" val="2753195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AA6F4-BBFB-FD66-647E-27A022C1B8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6CA0EA-322D-5381-AD78-8514F0F602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5ADD1-AAF3-A5B6-F2F9-D88C8691F7DF}"/>
              </a:ext>
            </a:extLst>
          </p:cNvPr>
          <p:cNvSpPr>
            <a:spLocks noGrp="1"/>
          </p:cNvSpPr>
          <p:nvPr>
            <p:ph type="dt" sz="half" idx="10"/>
          </p:nvPr>
        </p:nvSpPr>
        <p:spPr/>
        <p:txBody>
          <a:bodyPr/>
          <a:lstStyle/>
          <a:p>
            <a:fld id="{DCDC4F6A-D9E5-443B-BF2F-118BB8F24A3E}" type="datetimeFigureOut">
              <a:rPr lang="en-US" smtClean="0"/>
              <a:t>8/13/2024</a:t>
            </a:fld>
            <a:endParaRPr lang="en-US"/>
          </a:p>
        </p:txBody>
      </p:sp>
      <p:sp>
        <p:nvSpPr>
          <p:cNvPr id="5" name="Footer Placeholder 4">
            <a:extLst>
              <a:ext uri="{FF2B5EF4-FFF2-40B4-BE49-F238E27FC236}">
                <a16:creationId xmlns:a16="http://schemas.microsoft.com/office/drawing/2014/main" id="{0A4C2500-2BA0-892C-FAF6-66A8BF22E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4D5536-334A-9326-ECFF-BC9CA432BDA9}"/>
              </a:ext>
            </a:extLst>
          </p:cNvPr>
          <p:cNvSpPr>
            <a:spLocks noGrp="1"/>
          </p:cNvSpPr>
          <p:nvPr>
            <p:ph type="sldNum" sz="quarter" idx="12"/>
          </p:nvPr>
        </p:nvSpPr>
        <p:spPr/>
        <p:txBody>
          <a:bodyPr/>
          <a:lstStyle/>
          <a:p>
            <a:fld id="{81504206-89EF-4B5A-BFFD-7EDAB4029DE8}" type="slidenum">
              <a:rPr lang="en-US" smtClean="0"/>
              <a:t>‹#›</a:t>
            </a:fld>
            <a:endParaRPr lang="en-US"/>
          </a:p>
        </p:txBody>
      </p:sp>
    </p:spTree>
    <p:extLst>
      <p:ext uri="{BB962C8B-B14F-4D97-AF65-F5344CB8AC3E}">
        <p14:creationId xmlns:p14="http://schemas.microsoft.com/office/powerpoint/2010/main" val="1232164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0D93A-5F91-AEBE-A59A-9C0F07519B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B08B23-29C7-350B-85BC-90C0ADBAB38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73D9C4-DBA3-F9C8-27CC-F88101617D75}"/>
              </a:ext>
            </a:extLst>
          </p:cNvPr>
          <p:cNvSpPr>
            <a:spLocks noGrp="1"/>
          </p:cNvSpPr>
          <p:nvPr>
            <p:ph type="dt" sz="half" idx="10"/>
          </p:nvPr>
        </p:nvSpPr>
        <p:spPr/>
        <p:txBody>
          <a:bodyPr/>
          <a:lstStyle/>
          <a:p>
            <a:fld id="{DCDC4F6A-D9E5-443B-BF2F-118BB8F24A3E}" type="datetimeFigureOut">
              <a:rPr lang="en-US" smtClean="0"/>
              <a:t>8/13/2024</a:t>
            </a:fld>
            <a:endParaRPr lang="en-US"/>
          </a:p>
        </p:txBody>
      </p:sp>
      <p:sp>
        <p:nvSpPr>
          <p:cNvPr id="5" name="Footer Placeholder 4">
            <a:extLst>
              <a:ext uri="{FF2B5EF4-FFF2-40B4-BE49-F238E27FC236}">
                <a16:creationId xmlns:a16="http://schemas.microsoft.com/office/drawing/2014/main" id="{9413C483-E78F-937D-0955-3F7DD78F2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B59C96-91C5-CEE6-18EB-3E075EC45D8F}"/>
              </a:ext>
            </a:extLst>
          </p:cNvPr>
          <p:cNvSpPr>
            <a:spLocks noGrp="1"/>
          </p:cNvSpPr>
          <p:nvPr>
            <p:ph type="sldNum" sz="quarter" idx="12"/>
          </p:nvPr>
        </p:nvSpPr>
        <p:spPr/>
        <p:txBody>
          <a:bodyPr/>
          <a:lstStyle/>
          <a:p>
            <a:fld id="{81504206-89EF-4B5A-BFFD-7EDAB4029DE8}" type="slidenum">
              <a:rPr lang="en-US" smtClean="0"/>
              <a:t>‹#›</a:t>
            </a:fld>
            <a:endParaRPr lang="en-US"/>
          </a:p>
        </p:txBody>
      </p:sp>
    </p:spTree>
    <p:extLst>
      <p:ext uri="{BB962C8B-B14F-4D97-AF65-F5344CB8AC3E}">
        <p14:creationId xmlns:p14="http://schemas.microsoft.com/office/powerpoint/2010/main" val="3350845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420EB-3B75-2AB7-E8CC-82C742F9C6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399A7F-85D6-A398-0004-4B0C8324CC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7EC0F7-F16C-6C83-FC03-96EBDC37B0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108243-0A32-3CDD-20A1-D0897D731B39}"/>
              </a:ext>
            </a:extLst>
          </p:cNvPr>
          <p:cNvSpPr>
            <a:spLocks noGrp="1"/>
          </p:cNvSpPr>
          <p:nvPr>
            <p:ph type="dt" sz="half" idx="10"/>
          </p:nvPr>
        </p:nvSpPr>
        <p:spPr/>
        <p:txBody>
          <a:bodyPr/>
          <a:lstStyle/>
          <a:p>
            <a:fld id="{DCDC4F6A-D9E5-443B-BF2F-118BB8F24A3E}" type="datetimeFigureOut">
              <a:rPr lang="en-US" smtClean="0"/>
              <a:t>8/13/2024</a:t>
            </a:fld>
            <a:endParaRPr lang="en-US"/>
          </a:p>
        </p:txBody>
      </p:sp>
      <p:sp>
        <p:nvSpPr>
          <p:cNvPr id="6" name="Footer Placeholder 5">
            <a:extLst>
              <a:ext uri="{FF2B5EF4-FFF2-40B4-BE49-F238E27FC236}">
                <a16:creationId xmlns:a16="http://schemas.microsoft.com/office/drawing/2014/main" id="{1BE1BDEB-7B3F-980F-FD39-02734A9011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8E0659-EEA1-1D2F-2692-E53867B6989F}"/>
              </a:ext>
            </a:extLst>
          </p:cNvPr>
          <p:cNvSpPr>
            <a:spLocks noGrp="1"/>
          </p:cNvSpPr>
          <p:nvPr>
            <p:ph type="sldNum" sz="quarter" idx="12"/>
          </p:nvPr>
        </p:nvSpPr>
        <p:spPr/>
        <p:txBody>
          <a:bodyPr/>
          <a:lstStyle/>
          <a:p>
            <a:fld id="{81504206-89EF-4B5A-BFFD-7EDAB4029DE8}" type="slidenum">
              <a:rPr lang="en-US" smtClean="0"/>
              <a:t>‹#›</a:t>
            </a:fld>
            <a:endParaRPr lang="en-US"/>
          </a:p>
        </p:txBody>
      </p:sp>
    </p:spTree>
    <p:extLst>
      <p:ext uri="{BB962C8B-B14F-4D97-AF65-F5344CB8AC3E}">
        <p14:creationId xmlns:p14="http://schemas.microsoft.com/office/powerpoint/2010/main" val="3550195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E1812-0247-DD69-8728-B278CCB56A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398E30-34A7-8FB1-A61D-CF405BC481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CE5F7D-3631-87BB-F143-017C1D3400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CC11B-55BD-AE92-2D99-76AC52F9B4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739E18-8BDC-3C36-E7CA-6ABD57521A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2B58D3-03FC-54D9-9120-EEC8D24ACBA5}"/>
              </a:ext>
            </a:extLst>
          </p:cNvPr>
          <p:cNvSpPr>
            <a:spLocks noGrp="1"/>
          </p:cNvSpPr>
          <p:nvPr>
            <p:ph type="dt" sz="half" idx="10"/>
          </p:nvPr>
        </p:nvSpPr>
        <p:spPr/>
        <p:txBody>
          <a:bodyPr/>
          <a:lstStyle/>
          <a:p>
            <a:fld id="{DCDC4F6A-D9E5-443B-BF2F-118BB8F24A3E}" type="datetimeFigureOut">
              <a:rPr lang="en-US" smtClean="0"/>
              <a:t>8/13/2024</a:t>
            </a:fld>
            <a:endParaRPr lang="en-US"/>
          </a:p>
        </p:txBody>
      </p:sp>
      <p:sp>
        <p:nvSpPr>
          <p:cNvPr id="8" name="Footer Placeholder 7">
            <a:extLst>
              <a:ext uri="{FF2B5EF4-FFF2-40B4-BE49-F238E27FC236}">
                <a16:creationId xmlns:a16="http://schemas.microsoft.com/office/drawing/2014/main" id="{86AD8CFA-DEEB-7EF1-7E57-4299535D5C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A1BECA-3CA0-4DEE-A59B-0B82D4DD72BE}"/>
              </a:ext>
            </a:extLst>
          </p:cNvPr>
          <p:cNvSpPr>
            <a:spLocks noGrp="1"/>
          </p:cNvSpPr>
          <p:nvPr>
            <p:ph type="sldNum" sz="quarter" idx="12"/>
          </p:nvPr>
        </p:nvSpPr>
        <p:spPr/>
        <p:txBody>
          <a:bodyPr/>
          <a:lstStyle/>
          <a:p>
            <a:fld id="{81504206-89EF-4B5A-BFFD-7EDAB4029DE8}" type="slidenum">
              <a:rPr lang="en-US" smtClean="0"/>
              <a:t>‹#›</a:t>
            </a:fld>
            <a:endParaRPr lang="en-US"/>
          </a:p>
        </p:txBody>
      </p:sp>
    </p:spTree>
    <p:extLst>
      <p:ext uri="{BB962C8B-B14F-4D97-AF65-F5344CB8AC3E}">
        <p14:creationId xmlns:p14="http://schemas.microsoft.com/office/powerpoint/2010/main" val="425899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6FC99-6860-BB79-0D98-15487C0733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D6A470-9CB3-FD1A-15DD-FA60CFADFD6C}"/>
              </a:ext>
            </a:extLst>
          </p:cNvPr>
          <p:cNvSpPr>
            <a:spLocks noGrp="1"/>
          </p:cNvSpPr>
          <p:nvPr>
            <p:ph type="dt" sz="half" idx="10"/>
          </p:nvPr>
        </p:nvSpPr>
        <p:spPr/>
        <p:txBody>
          <a:bodyPr/>
          <a:lstStyle/>
          <a:p>
            <a:fld id="{DCDC4F6A-D9E5-443B-BF2F-118BB8F24A3E}" type="datetimeFigureOut">
              <a:rPr lang="en-US" smtClean="0"/>
              <a:t>8/13/2024</a:t>
            </a:fld>
            <a:endParaRPr lang="en-US"/>
          </a:p>
        </p:txBody>
      </p:sp>
      <p:sp>
        <p:nvSpPr>
          <p:cNvPr id="4" name="Footer Placeholder 3">
            <a:extLst>
              <a:ext uri="{FF2B5EF4-FFF2-40B4-BE49-F238E27FC236}">
                <a16:creationId xmlns:a16="http://schemas.microsoft.com/office/drawing/2014/main" id="{5E2C4E22-01C9-7145-7311-2DBB8BAED3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E7456D-1001-9E88-BDF1-315E814CDFB5}"/>
              </a:ext>
            </a:extLst>
          </p:cNvPr>
          <p:cNvSpPr>
            <a:spLocks noGrp="1"/>
          </p:cNvSpPr>
          <p:nvPr>
            <p:ph type="sldNum" sz="quarter" idx="12"/>
          </p:nvPr>
        </p:nvSpPr>
        <p:spPr/>
        <p:txBody>
          <a:bodyPr/>
          <a:lstStyle/>
          <a:p>
            <a:fld id="{81504206-89EF-4B5A-BFFD-7EDAB4029DE8}" type="slidenum">
              <a:rPr lang="en-US" smtClean="0"/>
              <a:t>‹#›</a:t>
            </a:fld>
            <a:endParaRPr lang="en-US"/>
          </a:p>
        </p:txBody>
      </p:sp>
    </p:spTree>
    <p:extLst>
      <p:ext uri="{BB962C8B-B14F-4D97-AF65-F5344CB8AC3E}">
        <p14:creationId xmlns:p14="http://schemas.microsoft.com/office/powerpoint/2010/main" val="63336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1AB8AE-5AC4-67BE-F01C-8D87FAC9A27A}"/>
              </a:ext>
            </a:extLst>
          </p:cNvPr>
          <p:cNvSpPr>
            <a:spLocks noGrp="1"/>
          </p:cNvSpPr>
          <p:nvPr>
            <p:ph type="dt" sz="half" idx="10"/>
          </p:nvPr>
        </p:nvSpPr>
        <p:spPr/>
        <p:txBody>
          <a:bodyPr/>
          <a:lstStyle/>
          <a:p>
            <a:fld id="{DCDC4F6A-D9E5-443B-BF2F-118BB8F24A3E}" type="datetimeFigureOut">
              <a:rPr lang="en-US" smtClean="0"/>
              <a:t>8/13/2024</a:t>
            </a:fld>
            <a:endParaRPr lang="en-US"/>
          </a:p>
        </p:txBody>
      </p:sp>
      <p:sp>
        <p:nvSpPr>
          <p:cNvPr id="3" name="Footer Placeholder 2">
            <a:extLst>
              <a:ext uri="{FF2B5EF4-FFF2-40B4-BE49-F238E27FC236}">
                <a16:creationId xmlns:a16="http://schemas.microsoft.com/office/drawing/2014/main" id="{57DF000E-EECE-70D3-6AC9-DB438F8E60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9642CB-97DD-034A-9EC5-420E605883A0}"/>
              </a:ext>
            </a:extLst>
          </p:cNvPr>
          <p:cNvSpPr>
            <a:spLocks noGrp="1"/>
          </p:cNvSpPr>
          <p:nvPr>
            <p:ph type="sldNum" sz="quarter" idx="12"/>
          </p:nvPr>
        </p:nvSpPr>
        <p:spPr/>
        <p:txBody>
          <a:bodyPr/>
          <a:lstStyle/>
          <a:p>
            <a:fld id="{81504206-89EF-4B5A-BFFD-7EDAB4029DE8}" type="slidenum">
              <a:rPr lang="en-US" smtClean="0"/>
              <a:t>‹#›</a:t>
            </a:fld>
            <a:endParaRPr lang="en-US"/>
          </a:p>
        </p:txBody>
      </p:sp>
    </p:spTree>
    <p:extLst>
      <p:ext uri="{BB962C8B-B14F-4D97-AF65-F5344CB8AC3E}">
        <p14:creationId xmlns:p14="http://schemas.microsoft.com/office/powerpoint/2010/main" val="270902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63247-0D31-F466-3013-E8C6A7ABCC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9113A2-AC20-F5C5-235E-3CE515AADB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2317D4-3A65-AACE-7384-3BAF520F4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5425F3-F98D-3C1B-EA1E-A00FB2AB7697}"/>
              </a:ext>
            </a:extLst>
          </p:cNvPr>
          <p:cNvSpPr>
            <a:spLocks noGrp="1"/>
          </p:cNvSpPr>
          <p:nvPr>
            <p:ph type="dt" sz="half" idx="10"/>
          </p:nvPr>
        </p:nvSpPr>
        <p:spPr/>
        <p:txBody>
          <a:bodyPr/>
          <a:lstStyle/>
          <a:p>
            <a:fld id="{DCDC4F6A-D9E5-443B-BF2F-118BB8F24A3E}" type="datetimeFigureOut">
              <a:rPr lang="en-US" smtClean="0"/>
              <a:t>8/13/2024</a:t>
            </a:fld>
            <a:endParaRPr lang="en-US"/>
          </a:p>
        </p:txBody>
      </p:sp>
      <p:sp>
        <p:nvSpPr>
          <p:cNvPr id="6" name="Footer Placeholder 5">
            <a:extLst>
              <a:ext uri="{FF2B5EF4-FFF2-40B4-BE49-F238E27FC236}">
                <a16:creationId xmlns:a16="http://schemas.microsoft.com/office/drawing/2014/main" id="{B3B3A6F0-18B0-6EDC-AD97-90A4B7322C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8E3835-47E4-9D7C-99C3-D356D7CED15F}"/>
              </a:ext>
            </a:extLst>
          </p:cNvPr>
          <p:cNvSpPr>
            <a:spLocks noGrp="1"/>
          </p:cNvSpPr>
          <p:nvPr>
            <p:ph type="sldNum" sz="quarter" idx="12"/>
          </p:nvPr>
        </p:nvSpPr>
        <p:spPr/>
        <p:txBody>
          <a:bodyPr/>
          <a:lstStyle/>
          <a:p>
            <a:fld id="{81504206-89EF-4B5A-BFFD-7EDAB4029DE8}" type="slidenum">
              <a:rPr lang="en-US" smtClean="0"/>
              <a:t>‹#›</a:t>
            </a:fld>
            <a:endParaRPr lang="en-US"/>
          </a:p>
        </p:txBody>
      </p:sp>
    </p:spTree>
    <p:extLst>
      <p:ext uri="{BB962C8B-B14F-4D97-AF65-F5344CB8AC3E}">
        <p14:creationId xmlns:p14="http://schemas.microsoft.com/office/powerpoint/2010/main" val="365982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8639-8DD3-B143-77D3-C35E6A1FEC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B62F93-7AFD-9031-C08D-B17BC84932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BBBA96-EF49-DEED-B5FE-87D58F0AE8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034781-6B2F-1FD2-7A9C-927D5E971C97}"/>
              </a:ext>
            </a:extLst>
          </p:cNvPr>
          <p:cNvSpPr>
            <a:spLocks noGrp="1"/>
          </p:cNvSpPr>
          <p:nvPr>
            <p:ph type="dt" sz="half" idx="10"/>
          </p:nvPr>
        </p:nvSpPr>
        <p:spPr/>
        <p:txBody>
          <a:bodyPr/>
          <a:lstStyle/>
          <a:p>
            <a:fld id="{DCDC4F6A-D9E5-443B-BF2F-118BB8F24A3E}" type="datetimeFigureOut">
              <a:rPr lang="en-US" smtClean="0"/>
              <a:t>8/13/2024</a:t>
            </a:fld>
            <a:endParaRPr lang="en-US"/>
          </a:p>
        </p:txBody>
      </p:sp>
      <p:sp>
        <p:nvSpPr>
          <p:cNvPr id="6" name="Footer Placeholder 5">
            <a:extLst>
              <a:ext uri="{FF2B5EF4-FFF2-40B4-BE49-F238E27FC236}">
                <a16:creationId xmlns:a16="http://schemas.microsoft.com/office/drawing/2014/main" id="{D5DB2DA0-9042-A59E-A9F3-0220F1ADE8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0A7783-AC5E-6848-D0BF-C1633D995963}"/>
              </a:ext>
            </a:extLst>
          </p:cNvPr>
          <p:cNvSpPr>
            <a:spLocks noGrp="1"/>
          </p:cNvSpPr>
          <p:nvPr>
            <p:ph type="sldNum" sz="quarter" idx="12"/>
          </p:nvPr>
        </p:nvSpPr>
        <p:spPr/>
        <p:txBody>
          <a:bodyPr/>
          <a:lstStyle/>
          <a:p>
            <a:fld id="{81504206-89EF-4B5A-BFFD-7EDAB4029DE8}" type="slidenum">
              <a:rPr lang="en-US" smtClean="0"/>
              <a:t>‹#›</a:t>
            </a:fld>
            <a:endParaRPr lang="en-US"/>
          </a:p>
        </p:txBody>
      </p:sp>
    </p:spTree>
    <p:extLst>
      <p:ext uri="{BB962C8B-B14F-4D97-AF65-F5344CB8AC3E}">
        <p14:creationId xmlns:p14="http://schemas.microsoft.com/office/powerpoint/2010/main" val="2658431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CA7176-BC6B-633A-868B-0BF8736D34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302115-F51D-D155-9B01-B4C61810C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ACC461-A1A1-4D94-298F-3E69ACD326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CDC4F6A-D9E5-443B-BF2F-118BB8F24A3E}" type="datetimeFigureOut">
              <a:rPr lang="en-US" smtClean="0"/>
              <a:t>8/13/2024</a:t>
            </a:fld>
            <a:endParaRPr lang="en-US"/>
          </a:p>
        </p:txBody>
      </p:sp>
      <p:sp>
        <p:nvSpPr>
          <p:cNvPr id="5" name="Footer Placeholder 4">
            <a:extLst>
              <a:ext uri="{FF2B5EF4-FFF2-40B4-BE49-F238E27FC236}">
                <a16:creationId xmlns:a16="http://schemas.microsoft.com/office/drawing/2014/main" id="{A84FF130-2142-2661-C87C-907FBEB8E6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2947CD8-1D6D-649B-F163-FA63CF8298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1504206-89EF-4B5A-BFFD-7EDAB4029DE8}" type="slidenum">
              <a:rPr lang="en-US" smtClean="0"/>
              <a:t>‹#›</a:t>
            </a:fld>
            <a:endParaRPr lang="en-US"/>
          </a:p>
        </p:txBody>
      </p:sp>
    </p:spTree>
    <p:extLst>
      <p:ext uri="{BB962C8B-B14F-4D97-AF65-F5344CB8AC3E}">
        <p14:creationId xmlns:p14="http://schemas.microsoft.com/office/powerpoint/2010/main" val="1106217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A2704-D3CE-2AB2-DBA3-142489E95882}"/>
              </a:ext>
            </a:extLst>
          </p:cNvPr>
          <p:cNvSpPr>
            <a:spLocks noGrp="1"/>
          </p:cNvSpPr>
          <p:nvPr>
            <p:ph type="ctrTitle"/>
          </p:nvPr>
        </p:nvSpPr>
        <p:spPr/>
        <p:txBody>
          <a:bodyPr/>
          <a:lstStyle/>
          <a:p>
            <a:r>
              <a:rPr lang="en-US" sz="6000" b="1" dirty="0">
                <a:effectLst/>
                <a:latin typeface="Aptos" panose="020B0004020202020204" pitchFamily="34" charset="0"/>
                <a:ea typeface="Aptos" panose="020B0004020202020204" pitchFamily="34" charset="0"/>
                <a:cs typeface="Times New Roman" panose="02020603050405020304" pitchFamily="18" charset="0"/>
              </a:rPr>
              <a:t>Ares Capital Corporation (NASDAQ: ARCC) </a:t>
            </a:r>
            <a:endParaRPr lang="en-US" b="1" dirty="0"/>
          </a:p>
        </p:txBody>
      </p:sp>
      <p:sp>
        <p:nvSpPr>
          <p:cNvPr id="3" name="Subtitle 2">
            <a:extLst>
              <a:ext uri="{FF2B5EF4-FFF2-40B4-BE49-F238E27FC236}">
                <a16:creationId xmlns:a16="http://schemas.microsoft.com/office/drawing/2014/main" id="{BE2E3983-4CEF-9020-0A4D-2E20B2E21086}"/>
              </a:ext>
            </a:extLst>
          </p:cNvPr>
          <p:cNvSpPr>
            <a:spLocks noGrp="1"/>
          </p:cNvSpPr>
          <p:nvPr>
            <p:ph type="subTitle" idx="1"/>
          </p:nvPr>
        </p:nvSpPr>
        <p:spPr/>
        <p:txBody>
          <a:bodyPr>
            <a:normAutofit lnSpcReduction="10000"/>
          </a:bodyPr>
          <a:lstStyle/>
          <a:p>
            <a:pPr algn="l"/>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algn="l"/>
            <a:r>
              <a:rPr lang="en-US" sz="2400" dirty="0" err="1">
                <a:effectLst/>
                <a:latin typeface="Aptos" panose="020B0004020202020204" pitchFamily="34" charset="0"/>
                <a:ea typeface="Aptos" panose="020B0004020202020204" pitchFamily="34" charset="0"/>
                <a:cs typeface="Times New Roman" panose="02020603050405020304" pitchFamily="18" charset="0"/>
              </a:rPr>
              <a:t>MicNOVA</a:t>
            </a:r>
            <a:r>
              <a:rPr lang="en-US" sz="2400" dirty="0">
                <a:effectLst/>
                <a:latin typeface="Aptos" panose="020B0004020202020204" pitchFamily="34" charset="0"/>
                <a:ea typeface="Aptos" panose="020B0004020202020204" pitchFamily="34" charset="0"/>
                <a:cs typeface="Times New Roman" panose="02020603050405020304" pitchFamily="18" charset="0"/>
              </a:rPr>
              <a:t> New Stock</a:t>
            </a:r>
          </a:p>
          <a:p>
            <a:pPr algn="l"/>
            <a:r>
              <a:rPr lang="en-US" sz="2400" dirty="0">
                <a:effectLst/>
                <a:latin typeface="Aptos" panose="020B0004020202020204" pitchFamily="34" charset="0"/>
                <a:ea typeface="Aptos" panose="020B0004020202020204" pitchFamily="34" charset="0"/>
                <a:cs typeface="Times New Roman" panose="02020603050405020304" pitchFamily="18" charset="0"/>
              </a:rPr>
              <a:t>August 13, 2024</a:t>
            </a:r>
          </a:p>
          <a:p>
            <a:pPr algn="l"/>
            <a:r>
              <a:rPr lang="en-US" dirty="0">
                <a:latin typeface="Aptos" panose="020B0004020202020204" pitchFamily="34" charset="0"/>
                <a:cs typeface="Times New Roman" panose="02020603050405020304" pitchFamily="18" charset="0"/>
              </a:rPr>
              <a:t>Pat Onufrak</a:t>
            </a:r>
            <a:endParaRPr lang="en-US" dirty="0"/>
          </a:p>
        </p:txBody>
      </p:sp>
    </p:spTree>
    <p:extLst>
      <p:ext uri="{BB962C8B-B14F-4D97-AF65-F5344CB8AC3E}">
        <p14:creationId xmlns:p14="http://schemas.microsoft.com/office/powerpoint/2010/main" val="2798459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494C6-489A-9D4E-062E-3DEA56A34847}"/>
              </a:ext>
            </a:extLst>
          </p:cNvPr>
          <p:cNvSpPr>
            <a:spLocks noGrp="1"/>
          </p:cNvSpPr>
          <p:nvPr>
            <p:ph type="title"/>
          </p:nvPr>
        </p:nvSpPr>
        <p:spPr/>
        <p:txBody>
          <a:bodyPr>
            <a:normAutofit/>
          </a:bodyPr>
          <a:lstStyle/>
          <a:p>
            <a:r>
              <a:rPr lang="en-US" b="1" i="1" dirty="0"/>
              <a:t>Overview</a:t>
            </a:r>
          </a:p>
        </p:txBody>
      </p:sp>
      <p:sp>
        <p:nvSpPr>
          <p:cNvPr id="7" name="TextBox 6">
            <a:extLst>
              <a:ext uri="{FF2B5EF4-FFF2-40B4-BE49-F238E27FC236}">
                <a16:creationId xmlns:a16="http://schemas.microsoft.com/office/drawing/2014/main" id="{4232F609-97B4-07E8-834A-19BA26254DA3}"/>
              </a:ext>
            </a:extLst>
          </p:cNvPr>
          <p:cNvSpPr txBox="1"/>
          <p:nvPr/>
        </p:nvSpPr>
        <p:spPr>
          <a:xfrm>
            <a:off x="1647645" y="1922673"/>
            <a:ext cx="8988725" cy="5078313"/>
          </a:xfrm>
          <a:prstGeom prst="rect">
            <a:avLst/>
          </a:prstGeom>
          <a:noFill/>
        </p:spPr>
        <p:txBody>
          <a:bodyPr wrap="square">
            <a:spAutoFit/>
          </a:bodyPr>
          <a:lstStyle/>
          <a:p>
            <a:r>
              <a:rPr lang="en-US" b="1" dirty="0"/>
              <a:t>Sector:</a:t>
            </a:r>
            <a:r>
              <a:rPr lang="en-US" dirty="0"/>
              <a:t> Financial Services</a:t>
            </a:r>
          </a:p>
          <a:p>
            <a:r>
              <a:rPr lang="en-US" b="1" dirty="0"/>
              <a:t>Industry:</a:t>
            </a:r>
            <a:r>
              <a:rPr lang="en-US" dirty="0"/>
              <a:t> Asset Management</a:t>
            </a:r>
          </a:p>
          <a:p>
            <a:endParaRPr lang="en-US" dirty="0"/>
          </a:p>
          <a:p>
            <a:r>
              <a:rPr lang="en-US" b="1" dirty="0"/>
              <a:t>Market Cap:</a:t>
            </a:r>
            <a:r>
              <a:rPr lang="en-US" dirty="0"/>
              <a:t> 12.9229 Billion</a:t>
            </a:r>
          </a:p>
          <a:p>
            <a:r>
              <a:rPr lang="en-US" b="1" dirty="0"/>
              <a:t>Equity Style Box: </a:t>
            </a:r>
            <a:r>
              <a:rPr lang="en-US" dirty="0"/>
              <a:t>Mid Value</a:t>
            </a:r>
          </a:p>
          <a:p>
            <a:r>
              <a:rPr lang="en-US" b="1" dirty="0"/>
              <a:t>Economic Moat: </a:t>
            </a:r>
            <a:r>
              <a:rPr lang="en-US" dirty="0"/>
              <a:t>Narrow</a:t>
            </a:r>
          </a:p>
          <a:p>
            <a:endParaRPr lang="en-US" dirty="0"/>
          </a:p>
          <a:p>
            <a:r>
              <a:rPr lang="en-US" b="1" dirty="0"/>
              <a:t>Sustainability</a:t>
            </a:r>
          </a:p>
          <a:p>
            <a:r>
              <a:rPr lang="en-US" b="1" dirty="0"/>
              <a:t>ESG Risk Rating Assessment: </a:t>
            </a:r>
            <a:r>
              <a:rPr lang="en-US" dirty="0"/>
              <a:t>4/5 </a:t>
            </a:r>
            <a:r>
              <a:rPr lang="en-US" i="1" dirty="0"/>
              <a:t>[ESG rating measures a company's exposure to long-term environmental, social, and governance risks]</a:t>
            </a:r>
          </a:p>
          <a:p>
            <a:r>
              <a:rPr lang="en-US" b="1" dirty="0"/>
              <a:t>Controversy Level:</a:t>
            </a:r>
            <a:r>
              <a:rPr lang="en-US" dirty="0"/>
              <a:t> Low</a:t>
            </a:r>
          </a:p>
          <a:p>
            <a:r>
              <a:rPr lang="en-US" b="1" dirty="0"/>
              <a:t>Top Material ESG Issue (Overall): </a:t>
            </a:r>
            <a:r>
              <a:rPr lang="en-US" dirty="0"/>
              <a:t>Product Governance</a:t>
            </a:r>
          </a:p>
          <a:p>
            <a:endParaRPr lang="en-US" b="1" dirty="0"/>
          </a:p>
          <a:p>
            <a:r>
              <a:rPr lang="en-US" b="1" dirty="0"/>
              <a:t>Year Range:</a:t>
            </a:r>
            <a:r>
              <a:rPr lang="en-US" dirty="0"/>
              <a:t> 18.55 – 21.84</a:t>
            </a:r>
          </a:p>
          <a:p>
            <a:r>
              <a:rPr lang="en-US" b="1" dirty="0"/>
              <a:t>Price / Earnings:</a:t>
            </a:r>
            <a:r>
              <a:rPr lang="en-US" dirty="0"/>
              <a:t> 7.19</a:t>
            </a:r>
          </a:p>
          <a:p>
            <a:endParaRPr lang="en-US" dirty="0"/>
          </a:p>
          <a:p>
            <a:r>
              <a:rPr lang="en-US" b="1" dirty="0"/>
              <a:t>Forward Div Yield: </a:t>
            </a:r>
            <a:r>
              <a:rPr lang="en-US" dirty="0"/>
              <a:t>9.37%</a:t>
            </a:r>
          </a:p>
          <a:p>
            <a:r>
              <a:rPr lang="en-US" b="1" dirty="0"/>
              <a:t>Trailing Div Yield:</a:t>
            </a:r>
            <a:r>
              <a:rPr lang="en-US" dirty="0"/>
              <a:t> 9.37%</a:t>
            </a:r>
          </a:p>
        </p:txBody>
      </p:sp>
    </p:spTree>
    <p:extLst>
      <p:ext uri="{BB962C8B-B14F-4D97-AF65-F5344CB8AC3E}">
        <p14:creationId xmlns:p14="http://schemas.microsoft.com/office/powerpoint/2010/main" val="2685022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C9C75-CC0A-16E2-D5E5-A93F6A811E86}"/>
              </a:ext>
            </a:extLst>
          </p:cNvPr>
          <p:cNvSpPr>
            <a:spLocks noGrp="1"/>
          </p:cNvSpPr>
          <p:nvPr>
            <p:ph type="title"/>
          </p:nvPr>
        </p:nvSpPr>
        <p:spPr/>
        <p:txBody>
          <a:bodyPr/>
          <a:lstStyle/>
          <a:p>
            <a:r>
              <a:rPr lang="en-US" b="1" i="1" dirty="0"/>
              <a:t>Summary …</a:t>
            </a:r>
          </a:p>
        </p:txBody>
      </p:sp>
      <p:sp>
        <p:nvSpPr>
          <p:cNvPr id="4" name="TextBox 3">
            <a:extLst>
              <a:ext uri="{FF2B5EF4-FFF2-40B4-BE49-F238E27FC236}">
                <a16:creationId xmlns:a16="http://schemas.microsoft.com/office/drawing/2014/main" id="{C7A3E16F-9B61-BE3A-5223-7AEA3089A0E4}"/>
              </a:ext>
            </a:extLst>
          </p:cNvPr>
          <p:cNvSpPr txBox="1"/>
          <p:nvPr/>
        </p:nvSpPr>
        <p:spPr>
          <a:xfrm>
            <a:off x="3047281" y="2599702"/>
            <a:ext cx="6094562" cy="2078069"/>
          </a:xfrm>
          <a:prstGeom prst="rect">
            <a:avLst/>
          </a:prstGeom>
          <a:noFill/>
        </p:spPr>
        <p:txBody>
          <a:bodyPr wrap="square">
            <a:spAutoFit/>
          </a:bodyPr>
          <a:lstStyle/>
          <a:p>
            <a:pPr marL="0" marR="0">
              <a:lnSpc>
                <a:spcPct val="115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Annual Shareholder Return Since IPO: 13%</a:t>
            </a:r>
          </a:p>
          <a:p>
            <a:pPr marL="0" marR="0">
              <a:lnSpc>
                <a:spcPct val="115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In Total Investments: ~$25.0bn</a:t>
            </a:r>
          </a:p>
          <a:p>
            <a:pPr marL="0" marR="0">
              <a:lnSpc>
                <a:spcPct val="115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Portfolio Companies: 525</a:t>
            </a:r>
          </a:p>
          <a:p>
            <a:pPr marL="0" marR="0">
              <a:lnSpc>
                <a:spcPct val="115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Market Capitalization: ~$11.7bn</a:t>
            </a:r>
          </a:p>
        </p:txBody>
      </p:sp>
    </p:spTree>
    <p:extLst>
      <p:ext uri="{BB962C8B-B14F-4D97-AF65-F5344CB8AC3E}">
        <p14:creationId xmlns:p14="http://schemas.microsoft.com/office/powerpoint/2010/main" val="2360928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6486C-2E0C-7B76-2F6D-D0C29E7BAC75}"/>
              </a:ext>
            </a:extLst>
          </p:cNvPr>
          <p:cNvSpPr>
            <a:spLocks noGrp="1"/>
          </p:cNvSpPr>
          <p:nvPr>
            <p:ph type="title"/>
          </p:nvPr>
        </p:nvSpPr>
        <p:spPr/>
        <p:txBody>
          <a:bodyPr>
            <a:normAutofit/>
          </a:bodyPr>
          <a:lstStyle/>
          <a:p>
            <a:r>
              <a:rPr lang="en-US" b="1" i="1" dirty="0"/>
              <a:t>Fair Value Assessment - Morningstar</a:t>
            </a:r>
          </a:p>
        </p:txBody>
      </p:sp>
      <p:pic>
        <p:nvPicPr>
          <p:cNvPr id="4" name="Picture 3">
            <a:extLst>
              <a:ext uri="{FF2B5EF4-FFF2-40B4-BE49-F238E27FC236}">
                <a16:creationId xmlns:a16="http://schemas.microsoft.com/office/drawing/2014/main" id="{F73969C2-ED29-8F72-F03F-8249EA2BD343}"/>
              </a:ext>
            </a:extLst>
          </p:cNvPr>
          <p:cNvPicPr>
            <a:picLocks noChangeAspect="1"/>
          </p:cNvPicPr>
          <p:nvPr/>
        </p:nvPicPr>
        <p:blipFill>
          <a:blip r:embed="rId2"/>
          <a:stretch>
            <a:fillRect/>
          </a:stretch>
        </p:blipFill>
        <p:spPr>
          <a:xfrm>
            <a:off x="4443182" y="1752366"/>
            <a:ext cx="3305636" cy="3353268"/>
          </a:xfrm>
          <a:prstGeom prst="rect">
            <a:avLst/>
          </a:prstGeom>
        </p:spPr>
      </p:pic>
    </p:spTree>
    <p:extLst>
      <p:ext uri="{BB962C8B-B14F-4D97-AF65-F5344CB8AC3E}">
        <p14:creationId xmlns:p14="http://schemas.microsoft.com/office/powerpoint/2010/main" val="3741495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3758A-D2EE-5E13-30A6-83994CC732A1}"/>
              </a:ext>
            </a:extLst>
          </p:cNvPr>
          <p:cNvSpPr>
            <a:spLocks noGrp="1"/>
          </p:cNvSpPr>
          <p:nvPr>
            <p:ph type="title"/>
          </p:nvPr>
        </p:nvSpPr>
        <p:spPr/>
        <p:txBody>
          <a:bodyPr>
            <a:normAutofit/>
          </a:bodyPr>
          <a:lstStyle/>
          <a:p>
            <a:r>
              <a:rPr lang="en-US" sz="3600" b="1" i="1" dirty="0"/>
              <a:t>My Dad’s broker recommended this stock to him and he recommended it to me because …</a:t>
            </a:r>
          </a:p>
        </p:txBody>
      </p:sp>
      <p:sp>
        <p:nvSpPr>
          <p:cNvPr id="4" name="TextBox 3">
            <a:extLst>
              <a:ext uri="{FF2B5EF4-FFF2-40B4-BE49-F238E27FC236}">
                <a16:creationId xmlns:a16="http://schemas.microsoft.com/office/drawing/2014/main" id="{A624D8CC-249D-B680-327B-5AF970AFF48F}"/>
              </a:ext>
            </a:extLst>
          </p:cNvPr>
          <p:cNvSpPr txBox="1"/>
          <p:nvPr/>
        </p:nvSpPr>
        <p:spPr>
          <a:xfrm>
            <a:off x="1216326" y="2551837"/>
            <a:ext cx="9204384" cy="4216539"/>
          </a:xfrm>
          <a:prstGeom prst="rect">
            <a:avLst/>
          </a:prstGeom>
          <a:noFill/>
        </p:spPr>
        <p:txBody>
          <a:bodyPr wrap="square">
            <a:spAutoFit/>
          </a:bodyPr>
          <a:lstStyle/>
          <a:p>
            <a:r>
              <a:rPr lang="en-US" sz="2000" b="1" i="1" dirty="0"/>
              <a:t>Ares Capital Corporation is an ultra-high-yielding dividend stock, with a yield of nearly 9.5%. Its yield is attractive, and the stock has delivered market-beating returns since its inception in 2004. </a:t>
            </a:r>
          </a:p>
          <a:p>
            <a:endParaRPr lang="en-US" sz="2000" b="1" i="1" dirty="0"/>
          </a:p>
          <a:p>
            <a:r>
              <a:rPr lang="en-US" sz="2000" dirty="0"/>
              <a:t>I bought ARCC prior to taking the SSG class and joining </a:t>
            </a:r>
            <a:r>
              <a:rPr lang="en-US" sz="2000" dirty="0" err="1"/>
              <a:t>MicNOVA</a:t>
            </a:r>
            <a:r>
              <a:rPr lang="en-US" sz="2000" dirty="0"/>
              <a:t> as the dividend was around 8%. I did an SSG for ARCC in the class back in 2013(?) and it didn’t look too good (the trainer agreed that the front page with the jagged roller coaster did not seem to bode well) so I sold the stock, which I regretted. But the universe thought that I should have it and thus I inherited one-third of my Dad’s shares. (And in January/February 2024, BI featured ARCC in its magazine as an undervalued company that is taking business away from banks.)</a:t>
            </a:r>
          </a:p>
          <a:p>
            <a:endParaRPr lang="en-US" sz="2400" dirty="0"/>
          </a:p>
          <a:p>
            <a:endParaRPr lang="en-US" sz="2400" dirty="0"/>
          </a:p>
        </p:txBody>
      </p:sp>
    </p:spTree>
    <p:extLst>
      <p:ext uri="{BB962C8B-B14F-4D97-AF65-F5344CB8AC3E}">
        <p14:creationId xmlns:p14="http://schemas.microsoft.com/office/powerpoint/2010/main" val="1700522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29D26-5DA2-0E86-A32E-E94C301E1B6E}"/>
              </a:ext>
            </a:extLst>
          </p:cNvPr>
          <p:cNvSpPr>
            <a:spLocks noGrp="1"/>
          </p:cNvSpPr>
          <p:nvPr>
            <p:ph type="title"/>
          </p:nvPr>
        </p:nvSpPr>
        <p:spPr/>
        <p:txBody>
          <a:bodyPr>
            <a:noAutofit/>
          </a:bodyPr>
          <a:lstStyle/>
          <a:p>
            <a:r>
              <a:rPr lang="en-US" sz="3200" b="1" i="1" dirty="0"/>
              <a:t>Ares Capital Corporation Announces June 30, 2024 Financial Results and Declares Third Quarter 2024 Dividend of $0.48 Per Share </a:t>
            </a:r>
            <a:endParaRPr lang="en-US" sz="3200" dirty="0"/>
          </a:p>
        </p:txBody>
      </p:sp>
      <p:sp>
        <p:nvSpPr>
          <p:cNvPr id="6" name="TextBox 5">
            <a:extLst>
              <a:ext uri="{FF2B5EF4-FFF2-40B4-BE49-F238E27FC236}">
                <a16:creationId xmlns:a16="http://schemas.microsoft.com/office/drawing/2014/main" id="{C095A01B-B7AD-EE48-6370-87319A5FD8AF}"/>
              </a:ext>
            </a:extLst>
          </p:cNvPr>
          <p:cNvSpPr txBox="1"/>
          <p:nvPr/>
        </p:nvSpPr>
        <p:spPr>
          <a:xfrm>
            <a:off x="741872" y="1890985"/>
            <a:ext cx="9911750" cy="4493538"/>
          </a:xfrm>
          <a:prstGeom prst="rect">
            <a:avLst/>
          </a:prstGeom>
          <a:noFill/>
        </p:spPr>
        <p:txBody>
          <a:bodyPr wrap="square">
            <a:spAutoFit/>
          </a:bodyPr>
          <a:lstStyle/>
          <a:p>
            <a:r>
              <a:rPr lang="en-US" sz="2200" dirty="0"/>
              <a:t>“We reported another strong quarter with solid year-over-year growth in both our Core EPS and net asset value per share,” said </a:t>
            </a:r>
            <a:r>
              <a:rPr lang="en-US" sz="2200" b="1" i="1" dirty="0" err="1"/>
              <a:t>Kipp</a:t>
            </a:r>
            <a:r>
              <a:rPr lang="en-US" sz="2200" b="1" i="1" dirty="0"/>
              <a:t> </a:t>
            </a:r>
            <a:r>
              <a:rPr lang="en-US" sz="2200" b="1" i="1" dirty="0" err="1"/>
              <a:t>deVeer</a:t>
            </a:r>
            <a:r>
              <a:rPr lang="en-US" sz="2200" b="1" i="1" dirty="0"/>
              <a:t>, Chief Executive Officer of Ares Capital</a:t>
            </a:r>
            <a:r>
              <a:rPr lang="en-US" sz="2200" dirty="0"/>
              <a:t>. “Our performance was driven by increased investment activity and continued strong credit fundamentals. We believe our deep origination capabilities and longstanding relationships continue to support our ability to deliver attractive </a:t>
            </a:r>
            <a:r>
              <a:rPr lang="en-US" sz="2200" i="1" dirty="0"/>
              <a:t>investment</a:t>
            </a:r>
            <a:r>
              <a:rPr lang="en-US" sz="2200" dirty="0"/>
              <a:t> returns for our shareholders.” </a:t>
            </a:r>
          </a:p>
          <a:p>
            <a:endParaRPr lang="en-US" sz="2200" dirty="0"/>
          </a:p>
          <a:p>
            <a:r>
              <a:rPr lang="en-US" sz="2200" dirty="0"/>
              <a:t>“With over $5 billion of available liquidity and a net debt to equity ratio of approximately 1.0x, our balance sheet continues to support our ability to invest in the compelling opportunities we are seeing,” said </a:t>
            </a:r>
            <a:r>
              <a:rPr lang="en-US" sz="2200" b="1" i="1" dirty="0"/>
              <a:t>Scott Lem, Chief Financial Officer of Ares Capital</a:t>
            </a:r>
            <a:r>
              <a:rPr lang="en-US" sz="2200" dirty="0"/>
              <a:t>. “With the declaration of the upcoming third quarter dividend, </a:t>
            </a:r>
            <a:r>
              <a:rPr lang="en-US" sz="2200" b="1" i="1" dirty="0"/>
              <a:t>we have now had stable or increasing dividends for 15 consecutive years, which we believe is a testament to our industry-leading track record</a:t>
            </a:r>
            <a:r>
              <a:rPr lang="en-US" sz="2200" dirty="0"/>
              <a:t>.”</a:t>
            </a:r>
          </a:p>
        </p:txBody>
      </p:sp>
    </p:spTree>
    <p:extLst>
      <p:ext uri="{BB962C8B-B14F-4D97-AF65-F5344CB8AC3E}">
        <p14:creationId xmlns:p14="http://schemas.microsoft.com/office/powerpoint/2010/main" val="3213141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2DDAA-36A1-CA6F-1AFE-C87878403571}"/>
              </a:ext>
            </a:extLst>
          </p:cNvPr>
          <p:cNvSpPr>
            <a:spLocks noGrp="1"/>
          </p:cNvSpPr>
          <p:nvPr>
            <p:ph type="title"/>
          </p:nvPr>
        </p:nvSpPr>
        <p:spPr/>
        <p:txBody>
          <a:bodyPr>
            <a:normAutofit/>
          </a:bodyPr>
          <a:lstStyle/>
          <a:p>
            <a:r>
              <a:rPr lang="en-US" sz="3600" b="1" i="1" dirty="0"/>
              <a:t>BI Community Note (posted December 2023)</a:t>
            </a:r>
          </a:p>
        </p:txBody>
      </p:sp>
      <p:sp>
        <p:nvSpPr>
          <p:cNvPr id="4" name="TextBox 3">
            <a:extLst>
              <a:ext uri="{FF2B5EF4-FFF2-40B4-BE49-F238E27FC236}">
                <a16:creationId xmlns:a16="http://schemas.microsoft.com/office/drawing/2014/main" id="{DBAF704F-E5C0-A981-2FF2-E5ECF39D83B0}"/>
              </a:ext>
            </a:extLst>
          </p:cNvPr>
          <p:cNvSpPr txBox="1"/>
          <p:nvPr/>
        </p:nvSpPr>
        <p:spPr>
          <a:xfrm>
            <a:off x="1440610" y="1519572"/>
            <a:ext cx="7824159" cy="4247317"/>
          </a:xfrm>
          <a:prstGeom prst="rect">
            <a:avLst/>
          </a:prstGeom>
          <a:noFill/>
        </p:spPr>
        <p:txBody>
          <a:bodyPr wrap="square">
            <a:spAutoFit/>
          </a:bodyPr>
          <a:lstStyle/>
          <a:p>
            <a:r>
              <a:rPr lang="en-US" dirty="0"/>
              <a:t>… ARCC ranks as the largest publicly traded business development company (BDC). </a:t>
            </a:r>
            <a:r>
              <a:rPr lang="en-US" b="1" i="1" dirty="0"/>
              <a:t>To be exempt from paying federal taxes, BDCs must return at least 90% of their income to shareholders in the form of dividends. </a:t>
            </a:r>
            <a:r>
              <a:rPr lang="en-US" dirty="0"/>
              <a:t>Ares Capital has generated a lot of earnings to return in this manner: </a:t>
            </a:r>
            <a:r>
              <a:rPr lang="en-US" b="1" i="1" dirty="0"/>
              <a:t>Its dividend yield currently tops 9.8%.</a:t>
            </a:r>
          </a:p>
          <a:p>
            <a:endParaRPr lang="en-US" dirty="0"/>
          </a:p>
          <a:p>
            <a:r>
              <a:rPr lang="en-US" dirty="0"/>
              <a:t>Can Ares Capital sustain its dividend at such an ultra-high level? I think so. The company continues to generate strong earnings. It also has a great track record of </a:t>
            </a:r>
            <a:r>
              <a:rPr lang="en-US" b="1" i="1" dirty="0"/>
              <a:t>14+ years of stable to increasing dividends</a:t>
            </a:r>
            <a:r>
              <a:rPr lang="en-US" dirty="0"/>
              <a:t>.</a:t>
            </a:r>
          </a:p>
          <a:p>
            <a:endParaRPr lang="en-US" dirty="0"/>
          </a:p>
          <a:p>
            <a:r>
              <a:rPr lang="en-US" dirty="0"/>
              <a:t>What I especially like about Ares Capital is that it has consistently delivered higher total returns than the S&amp;P 500 over the long term. </a:t>
            </a:r>
            <a:r>
              <a:rPr lang="en-US" b="1" i="1" dirty="0"/>
              <a:t>Middle-market companies' need for capital combined with Ares Capital's solid risk-management process should enable this stock to keep up its winning ways in the future.</a:t>
            </a:r>
          </a:p>
        </p:txBody>
      </p:sp>
    </p:spTree>
    <p:extLst>
      <p:ext uri="{BB962C8B-B14F-4D97-AF65-F5344CB8AC3E}">
        <p14:creationId xmlns:p14="http://schemas.microsoft.com/office/powerpoint/2010/main" val="3928824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9FB0D-D22A-7BA5-9B14-323D22F6F07A}"/>
              </a:ext>
            </a:extLst>
          </p:cNvPr>
          <p:cNvSpPr>
            <a:spLocks noGrp="1"/>
          </p:cNvSpPr>
          <p:nvPr>
            <p:ph type="title"/>
          </p:nvPr>
        </p:nvSpPr>
        <p:spPr/>
        <p:txBody>
          <a:bodyPr/>
          <a:lstStyle/>
          <a:p>
            <a:r>
              <a:rPr lang="en-US" b="1" i="1" dirty="0"/>
              <a:t>Disclaimer</a:t>
            </a:r>
          </a:p>
        </p:txBody>
      </p:sp>
      <p:sp>
        <p:nvSpPr>
          <p:cNvPr id="4" name="TextBox 3">
            <a:extLst>
              <a:ext uri="{FF2B5EF4-FFF2-40B4-BE49-F238E27FC236}">
                <a16:creationId xmlns:a16="http://schemas.microsoft.com/office/drawing/2014/main" id="{96FC0BD5-4853-FAC6-E9D4-DC861AD628CC}"/>
              </a:ext>
            </a:extLst>
          </p:cNvPr>
          <p:cNvSpPr txBox="1"/>
          <p:nvPr/>
        </p:nvSpPr>
        <p:spPr>
          <a:xfrm>
            <a:off x="1779557" y="2024240"/>
            <a:ext cx="8632885" cy="4247317"/>
          </a:xfrm>
          <a:prstGeom prst="rect">
            <a:avLst/>
          </a:prstGeom>
          <a:noFill/>
        </p:spPr>
        <p:txBody>
          <a:bodyPr wrap="square">
            <a:spAutoFit/>
          </a:bodyPr>
          <a:lstStyle/>
          <a:p>
            <a:r>
              <a:rPr lang="en-US" dirty="0"/>
              <a:t>The information in </a:t>
            </a:r>
            <a:r>
              <a:rPr lang="en-US" b="1" dirty="0"/>
              <a:t>this presentation is for educational purposes only </a:t>
            </a:r>
            <a:r>
              <a:rPr lang="en-US" dirty="0"/>
              <a:t>and is not intended to be a recommendation to purchase or sell any of the stocks, mutual funds, or other securities that may be referenced. </a:t>
            </a:r>
            <a:r>
              <a:rPr lang="en-US" b="1" dirty="0"/>
              <a:t>Investors should conduct their own review and analysis of any company </a:t>
            </a:r>
            <a:r>
              <a:rPr lang="en-US" dirty="0"/>
              <a:t>of interest before making an investment decision.</a:t>
            </a:r>
          </a:p>
          <a:p>
            <a:endParaRPr lang="en-US" dirty="0"/>
          </a:p>
          <a:p>
            <a:r>
              <a:rPr lang="en-US" b="1" dirty="0"/>
              <a:t>Securities discussed may be held by the presenters in their own personal portfolios. </a:t>
            </a:r>
            <a:r>
              <a:rPr lang="en-US" dirty="0"/>
              <a:t>BI presenters and volunteers are held to a strict code of conduct that precludes benefiting financially from educational presentations or public activities via any Better Investing programs, events and/or educational sessions in which they participate. </a:t>
            </a:r>
          </a:p>
          <a:p>
            <a:endParaRPr lang="en-US" dirty="0"/>
          </a:p>
          <a:p>
            <a:r>
              <a:rPr lang="en-US" dirty="0"/>
              <a:t>This presentation may contain images of websites and products, or services not endorsed by Better Investing. </a:t>
            </a:r>
            <a:r>
              <a:rPr lang="en-US" b="1" dirty="0"/>
              <a:t>The presenters are not endorsing or promoting the use of these websites, products, or services</a:t>
            </a:r>
            <a:r>
              <a:rPr lang="en-US" dirty="0"/>
              <a:t>.</a:t>
            </a:r>
          </a:p>
        </p:txBody>
      </p:sp>
    </p:spTree>
    <p:extLst>
      <p:ext uri="{BB962C8B-B14F-4D97-AF65-F5344CB8AC3E}">
        <p14:creationId xmlns:p14="http://schemas.microsoft.com/office/powerpoint/2010/main" val="1046366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E66AB-6B2F-58A7-DC01-3445A5CD946E}"/>
              </a:ext>
            </a:extLst>
          </p:cNvPr>
          <p:cNvSpPr>
            <a:spLocks noGrp="1"/>
          </p:cNvSpPr>
          <p:nvPr>
            <p:ph type="title"/>
          </p:nvPr>
        </p:nvSpPr>
        <p:spPr>
          <a:xfrm>
            <a:off x="838200" y="365125"/>
            <a:ext cx="10515600" cy="1873777"/>
          </a:xfrm>
        </p:spPr>
        <p:txBody>
          <a:bodyPr>
            <a:noAutofit/>
          </a:bodyPr>
          <a:lstStyle/>
          <a:p>
            <a:r>
              <a:rPr lang="en-US" b="1" i="1" dirty="0"/>
              <a:t>ARCC …</a:t>
            </a:r>
          </a:p>
        </p:txBody>
      </p:sp>
      <p:sp>
        <p:nvSpPr>
          <p:cNvPr id="4" name="TextBox 3">
            <a:extLst>
              <a:ext uri="{FF2B5EF4-FFF2-40B4-BE49-F238E27FC236}">
                <a16:creationId xmlns:a16="http://schemas.microsoft.com/office/drawing/2014/main" id="{33411A44-FB93-5C9B-F46D-1D6F93A9C3B2}"/>
              </a:ext>
            </a:extLst>
          </p:cNvPr>
          <p:cNvSpPr txBox="1"/>
          <p:nvPr/>
        </p:nvSpPr>
        <p:spPr>
          <a:xfrm>
            <a:off x="1268083" y="2238902"/>
            <a:ext cx="9713343" cy="4154984"/>
          </a:xfrm>
          <a:prstGeom prst="rect">
            <a:avLst/>
          </a:prstGeom>
          <a:noFill/>
        </p:spPr>
        <p:txBody>
          <a:bodyPr wrap="square">
            <a:spAutoFit/>
          </a:bodyPr>
          <a:lstStyle/>
          <a:p>
            <a:pPr marL="342900" indent="-342900">
              <a:buFont typeface="Wingdings" panose="05000000000000000000" pitchFamily="2" charset="2"/>
              <a:buChar char="§"/>
            </a:pPr>
            <a:r>
              <a:rPr lang="en-US" sz="2400" dirty="0"/>
              <a:t>ARCC is a market-leading Business Development Company and one of the largest direct lenders in the U.S. </a:t>
            </a:r>
          </a:p>
          <a:p>
            <a:pPr marL="342900" indent="-342900">
              <a:buFont typeface="Wingdings" panose="05000000000000000000" pitchFamily="2" charset="2"/>
              <a:buChar char="§"/>
            </a:pPr>
            <a:r>
              <a:rPr lang="en-US" sz="2400" dirty="0"/>
              <a:t>Its investment objective is to generate both current income and capital appreciation through debt and equity investments. </a:t>
            </a:r>
          </a:p>
          <a:p>
            <a:pPr marL="342900" indent="-342900">
              <a:buFont typeface="Wingdings" panose="05000000000000000000" pitchFamily="2" charset="2"/>
              <a:buChar char="§"/>
            </a:pPr>
            <a:r>
              <a:rPr lang="en-US" sz="2400" dirty="0"/>
              <a:t>Delivers comprehensive solutions to meet the distinct and underserved financing needs of private middle-market companies across a wide range of industries.</a:t>
            </a:r>
          </a:p>
          <a:p>
            <a:pPr marL="342900" indent="-342900">
              <a:buFont typeface="Wingdings" panose="05000000000000000000" pitchFamily="2" charset="2"/>
              <a:buChar char="§"/>
            </a:pPr>
            <a:r>
              <a:rPr lang="en-US" sz="2400" dirty="0"/>
              <a:t>The company focuses on investing primarily in U.S. companies with investment opportunities, as well as in larger companies. </a:t>
            </a:r>
          </a:p>
          <a:p>
            <a:pPr marL="342900" indent="-342900">
              <a:buFont typeface="Wingdings" panose="05000000000000000000" pitchFamily="2" charset="2"/>
              <a:buChar char="§"/>
            </a:pPr>
            <a:r>
              <a:rPr lang="en-US" sz="2400" dirty="0"/>
              <a:t>Its revenue mainly consists of interest and dividend income received from the investment made.</a:t>
            </a:r>
          </a:p>
        </p:txBody>
      </p:sp>
    </p:spTree>
    <p:extLst>
      <p:ext uri="{BB962C8B-B14F-4D97-AF65-F5344CB8AC3E}">
        <p14:creationId xmlns:p14="http://schemas.microsoft.com/office/powerpoint/2010/main" val="3577886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21897-532E-6860-FA83-1BCCBC411168}"/>
              </a:ext>
            </a:extLst>
          </p:cNvPr>
          <p:cNvSpPr>
            <a:spLocks noGrp="1"/>
          </p:cNvSpPr>
          <p:nvPr>
            <p:ph type="title"/>
          </p:nvPr>
        </p:nvSpPr>
        <p:spPr>
          <a:xfrm>
            <a:off x="743310" y="408257"/>
            <a:ext cx="10515600" cy="1325563"/>
          </a:xfrm>
        </p:spPr>
        <p:txBody>
          <a:bodyPr>
            <a:normAutofit/>
          </a:bodyPr>
          <a:lstStyle/>
          <a:p>
            <a:r>
              <a:rPr lang="en-US" b="1" i="1" dirty="0"/>
              <a:t>Types of Loans</a:t>
            </a:r>
          </a:p>
        </p:txBody>
      </p:sp>
      <p:sp>
        <p:nvSpPr>
          <p:cNvPr id="4" name="TextBox 3">
            <a:extLst>
              <a:ext uri="{FF2B5EF4-FFF2-40B4-BE49-F238E27FC236}">
                <a16:creationId xmlns:a16="http://schemas.microsoft.com/office/drawing/2014/main" id="{6A5E5FAB-B71F-FFC7-9093-87AC25B65D52}"/>
              </a:ext>
            </a:extLst>
          </p:cNvPr>
          <p:cNvSpPr txBox="1"/>
          <p:nvPr/>
        </p:nvSpPr>
        <p:spPr>
          <a:xfrm>
            <a:off x="1492370" y="2413338"/>
            <a:ext cx="9213011" cy="3416320"/>
          </a:xfrm>
          <a:prstGeom prst="rect">
            <a:avLst/>
          </a:prstGeom>
          <a:noFill/>
        </p:spPr>
        <p:txBody>
          <a:bodyPr wrap="square">
            <a:spAutoFit/>
          </a:bodyPr>
          <a:lstStyle/>
          <a:p>
            <a:r>
              <a:rPr lang="en-US" sz="2400" kern="0" dirty="0">
                <a:solidFill>
                  <a:srgbClr val="1E1E1E"/>
                </a:solidFill>
                <a:effectLst/>
                <a:latin typeface="Univers" panose="020B0503020202020204" pitchFamily="34" charset="0"/>
                <a:ea typeface="Times New Roman" panose="02020603050405020304" pitchFamily="18" charset="0"/>
                <a:cs typeface="Times New Roman" panose="02020603050405020304" pitchFamily="18" charset="0"/>
              </a:rPr>
              <a:t>Its portfolio comprises …</a:t>
            </a:r>
          </a:p>
          <a:p>
            <a:endParaRPr lang="en-US" sz="2400" kern="0" dirty="0">
              <a:solidFill>
                <a:srgbClr val="1E1E1E"/>
              </a:solidFill>
              <a:effectLst/>
              <a:latin typeface="Univers" panose="020B0503020202020204" pitchFamily="34" charset="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US" sz="2400" kern="0" dirty="0">
                <a:solidFill>
                  <a:srgbClr val="1E1E1E"/>
                </a:solidFill>
                <a:latin typeface="Univers" panose="020B0503020202020204" pitchFamily="34" charset="0"/>
                <a:ea typeface="Times New Roman" panose="02020603050405020304" pitchFamily="18" charset="0"/>
                <a:cs typeface="Times New Roman" panose="02020603050405020304" pitchFamily="18" charset="0"/>
              </a:rPr>
              <a:t>F</a:t>
            </a:r>
            <a:r>
              <a:rPr lang="en-US" sz="2400" kern="0" dirty="0">
                <a:solidFill>
                  <a:srgbClr val="1E1E1E"/>
                </a:solidFill>
                <a:effectLst/>
                <a:latin typeface="Univers" panose="020B0503020202020204" pitchFamily="34" charset="0"/>
                <a:ea typeface="Times New Roman" panose="02020603050405020304" pitchFamily="18" charset="0"/>
                <a:cs typeface="Times New Roman" panose="02020603050405020304" pitchFamily="18" charset="0"/>
              </a:rPr>
              <a:t>irst lien senior secured loans</a:t>
            </a:r>
          </a:p>
          <a:p>
            <a:pPr marL="342900" indent="-342900">
              <a:buFont typeface="Wingdings" panose="05000000000000000000" pitchFamily="2" charset="2"/>
              <a:buChar char="§"/>
            </a:pPr>
            <a:r>
              <a:rPr lang="en-US" sz="2400" kern="0" dirty="0">
                <a:solidFill>
                  <a:srgbClr val="1E1E1E"/>
                </a:solidFill>
                <a:latin typeface="Univers" panose="020B0503020202020204" pitchFamily="34" charset="0"/>
                <a:ea typeface="Times New Roman" panose="02020603050405020304" pitchFamily="18" charset="0"/>
                <a:cs typeface="Times New Roman" panose="02020603050405020304" pitchFamily="18" charset="0"/>
              </a:rPr>
              <a:t>S</a:t>
            </a:r>
            <a:r>
              <a:rPr lang="en-US" sz="2400" kern="0" dirty="0">
                <a:solidFill>
                  <a:srgbClr val="1E1E1E"/>
                </a:solidFill>
                <a:effectLst/>
                <a:latin typeface="Univers" panose="020B0503020202020204" pitchFamily="34" charset="0"/>
                <a:ea typeface="Times New Roman" panose="02020603050405020304" pitchFamily="18" charset="0"/>
                <a:cs typeface="Times New Roman" panose="02020603050405020304" pitchFamily="18" charset="0"/>
              </a:rPr>
              <a:t>econd lien senior secured loans</a:t>
            </a:r>
          </a:p>
          <a:p>
            <a:pPr marL="342900" indent="-342900">
              <a:buFont typeface="Wingdings" panose="05000000000000000000" pitchFamily="2" charset="2"/>
              <a:buChar char="§"/>
            </a:pPr>
            <a:r>
              <a:rPr lang="en-US" sz="2400" kern="0" dirty="0">
                <a:solidFill>
                  <a:srgbClr val="1E1E1E"/>
                </a:solidFill>
                <a:latin typeface="Univers" panose="020B0503020202020204" pitchFamily="34" charset="0"/>
                <a:ea typeface="Times New Roman" panose="02020603050405020304" pitchFamily="18" charset="0"/>
                <a:cs typeface="Times New Roman" panose="02020603050405020304" pitchFamily="18" charset="0"/>
              </a:rPr>
              <a:t>M</a:t>
            </a:r>
            <a:r>
              <a:rPr lang="en-US" sz="2400" kern="0" dirty="0">
                <a:solidFill>
                  <a:srgbClr val="1E1E1E"/>
                </a:solidFill>
                <a:effectLst/>
                <a:latin typeface="Univers" panose="020B0503020202020204" pitchFamily="34" charset="0"/>
                <a:ea typeface="Times New Roman" panose="02020603050405020304" pitchFamily="18" charset="0"/>
                <a:cs typeface="Times New Roman" panose="02020603050405020304" pitchFamily="18" charset="0"/>
              </a:rPr>
              <a:t>ezzanine debt (subordinated unsecured loan), which may include equity components that are diversified by industry and sector</a:t>
            </a:r>
          </a:p>
          <a:p>
            <a:pPr marL="342900" indent="-342900">
              <a:buFont typeface="Wingdings" panose="05000000000000000000" pitchFamily="2" charset="2"/>
              <a:buChar char="§"/>
            </a:pPr>
            <a:r>
              <a:rPr lang="en-US" sz="2400" kern="0" dirty="0">
                <a:solidFill>
                  <a:srgbClr val="1E1E1E"/>
                </a:solidFill>
                <a:effectLst/>
                <a:latin typeface="Univers" panose="020B0503020202020204" pitchFamily="34" charset="0"/>
                <a:ea typeface="Times New Roman" panose="02020603050405020304" pitchFamily="18" charset="0"/>
                <a:cs typeface="Times New Roman" panose="02020603050405020304" pitchFamily="18" charset="0"/>
              </a:rPr>
              <a:t>The company may invest in preferred and common equity investments to a lesser proportion </a:t>
            </a:r>
            <a:endParaRPr lang="en-US" sz="2400" dirty="0"/>
          </a:p>
        </p:txBody>
      </p:sp>
    </p:spTree>
    <p:extLst>
      <p:ext uri="{BB962C8B-B14F-4D97-AF65-F5344CB8AC3E}">
        <p14:creationId xmlns:p14="http://schemas.microsoft.com/office/powerpoint/2010/main" val="2152144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44E12-DE07-5BD2-0796-23ED287E9124}"/>
              </a:ext>
            </a:extLst>
          </p:cNvPr>
          <p:cNvSpPr>
            <a:spLocks noGrp="1"/>
          </p:cNvSpPr>
          <p:nvPr>
            <p:ph type="title"/>
          </p:nvPr>
        </p:nvSpPr>
        <p:spPr/>
        <p:txBody>
          <a:bodyPr>
            <a:normAutofit/>
          </a:bodyPr>
          <a:lstStyle/>
          <a:p>
            <a:r>
              <a:rPr lang="en-US" b="1" i="1" dirty="0"/>
              <a:t>Transaction Types</a:t>
            </a:r>
          </a:p>
        </p:txBody>
      </p:sp>
      <p:sp>
        <p:nvSpPr>
          <p:cNvPr id="4" name="TextBox 3">
            <a:extLst>
              <a:ext uri="{FF2B5EF4-FFF2-40B4-BE49-F238E27FC236}">
                <a16:creationId xmlns:a16="http://schemas.microsoft.com/office/drawing/2014/main" id="{C2589EC6-541F-6F21-0C1B-61109C9CA2E9}"/>
              </a:ext>
            </a:extLst>
          </p:cNvPr>
          <p:cNvSpPr txBox="1"/>
          <p:nvPr/>
        </p:nvSpPr>
        <p:spPr>
          <a:xfrm>
            <a:off x="3047281" y="1757902"/>
            <a:ext cx="6094562" cy="4186082"/>
          </a:xfrm>
          <a:prstGeom prst="rect">
            <a:avLst/>
          </a:prstGeom>
          <a:noFill/>
        </p:spPr>
        <p:txBody>
          <a:bodyPr wrap="square">
            <a:spAutoFit/>
          </a:bodyPr>
          <a:lstStyle/>
          <a:p>
            <a:pPr marL="342900" marR="0" lvl="0" indent="-342900">
              <a:lnSpc>
                <a:spcPct val="115000"/>
              </a:lnSpc>
              <a:spcBef>
                <a:spcPts val="0"/>
              </a:spcBef>
              <a:spcAft>
                <a:spcPts val="800"/>
              </a:spcAft>
              <a:buSzPts val="1000"/>
              <a:buFont typeface="Wingdings" panose="05000000000000000000" pitchFamily="2" charset="2"/>
              <a:buChar char="§"/>
              <a:tabLst>
                <a:tab pos="457200" algn="l"/>
              </a:tabLst>
            </a:pPr>
            <a:r>
              <a:rPr lang="en-US" sz="2400" b="1" kern="0" dirty="0">
                <a:effectLst/>
                <a:highlight>
                  <a:srgbClr val="FFFFFF"/>
                </a:highlight>
                <a:latin typeface="Karla" pitchFamily="2" charset="0"/>
                <a:ea typeface="Times New Roman" panose="02020603050405020304" pitchFamily="18" charset="0"/>
                <a:cs typeface="Times New Roman" panose="02020603050405020304" pitchFamily="18" charset="0"/>
              </a:rPr>
              <a:t>Leveraged Buyouts</a:t>
            </a:r>
          </a:p>
          <a:p>
            <a:pPr marL="342900" marR="0" lvl="0" indent="-342900">
              <a:lnSpc>
                <a:spcPct val="115000"/>
              </a:lnSpc>
              <a:spcBef>
                <a:spcPts val="0"/>
              </a:spcBef>
              <a:spcAft>
                <a:spcPts val="800"/>
              </a:spcAft>
              <a:buSzPts val="1000"/>
              <a:buFont typeface="Wingdings" panose="05000000000000000000" pitchFamily="2" charset="2"/>
              <a:buChar char="§"/>
              <a:tabLst>
                <a:tab pos="457200" algn="l"/>
              </a:tabLst>
            </a:pPr>
            <a:r>
              <a:rPr lang="en-US" sz="2400" b="1" kern="0" dirty="0">
                <a:effectLst/>
                <a:highlight>
                  <a:srgbClr val="FFFFFF"/>
                </a:highlight>
                <a:latin typeface="Karla" pitchFamily="2" charset="0"/>
                <a:ea typeface="Times New Roman" panose="02020603050405020304" pitchFamily="18" charset="0"/>
                <a:cs typeface="Times New Roman" panose="02020603050405020304" pitchFamily="18" charset="0"/>
              </a:rPr>
              <a:t>Acquisitions</a:t>
            </a:r>
            <a:endParaRPr lang="en-US" sz="2400"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Wingdings" panose="05000000000000000000" pitchFamily="2" charset="2"/>
              <a:buChar char="§"/>
              <a:tabLst>
                <a:tab pos="457200" algn="l"/>
              </a:tabLst>
            </a:pPr>
            <a:r>
              <a:rPr lang="en-US" sz="2400" b="1" kern="0" dirty="0">
                <a:effectLst/>
                <a:highlight>
                  <a:srgbClr val="FFFFFF"/>
                </a:highlight>
                <a:latin typeface="Karla" pitchFamily="2" charset="0"/>
                <a:ea typeface="Times New Roman" panose="02020603050405020304" pitchFamily="18" charset="0"/>
                <a:cs typeface="Times New Roman" panose="02020603050405020304" pitchFamily="18" charset="0"/>
              </a:rPr>
              <a:t>Recapitalizations</a:t>
            </a:r>
            <a:endParaRPr lang="en-US" sz="2400"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Wingdings" panose="05000000000000000000" pitchFamily="2" charset="2"/>
              <a:buChar char="§"/>
              <a:tabLst>
                <a:tab pos="457200" algn="l"/>
              </a:tabLst>
            </a:pPr>
            <a:r>
              <a:rPr lang="en-US" sz="2400" b="1" kern="0" dirty="0">
                <a:effectLst/>
                <a:highlight>
                  <a:srgbClr val="FFFFFF"/>
                </a:highlight>
                <a:latin typeface="Karla" pitchFamily="2" charset="0"/>
                <a:ea typeface="Times New Roman" panose="02020603050405020304" pitchFamily="18" charset="0"/>
                <a:cs typeface="Times New Roman" panose="02020603050405020304" pitchFamily="18" charset="0"/>
              </a:rPr>
              <a:t>Growth Capital</a:t>
            </a:r>
            <a:endParaRPr lang="en-US" sz="2400"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Wingdings" panose="05000000000000000000" pitchFamily="2" charset="2"/>
              <a:buChar char="§"/>
              <a:tabLst>
                <a:tab pos="457200" algn="l"/>
              </a:tabLst>
            </a:pPr>
            <a:r>
              <a:rPr lang="en-US" sz="2400" b="1" kern="0" dirty="0">
                <a:effectLst/>
                <a:highlight>
                  <a:srgbClr val="FFFFFF"/>
                </a:highlight>
                <a:latin typeface="Karla" pitchFamily="2" charset="0"/>
                <a:ea typeface="Times New Roman" panose="02020603050405020304" pitchFamily="18" charset="0"/>
                <a:cs typeface="Times New Roman" panose="02020603050405020304" pitchFamily="18" charset="0"/>
              </a:rPr>
              <a:t>General Refinancing</a:t>
            </a:r>
            <a:endParaRPr lang="en-US" sz="2400"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Wingdings" panose="05000000000000000000" pitchFamily="2" charset="2"/>
              <a:buChar char="§"/>
              <a:tabLst>
                <a:tab pos="457200" algn="l"/>
              </a:tabLst>
            </a:pPr>
            <a:r>
              <a:rPr lang="en-US" sz="2400" b="1" kern="0" dirty="0">
                <a:effectLst/>
                <a:highlight>
                  <a:srgbClr val="FFFFFF"/>
                </a:highlight>
                <a:latin typeface="Karla" pitchFamily="2" charset="0"/>
                <a:ea typeface="Times New Roman" panose="02020603050405020304" pitchFamily="18" charset="0"/>
                <a:cs typeface="Times New Roman" panose="02020603050405020304" pitchFamily="18" charset="0"/>
              </a:rPr>
              <a:t>Project Finance/Power Generation</a:t>
            </a:r>
            <a:endParaRPr lang="en-US" sz="2400"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Wingdings" panose="05000000000000000000" pitchFamily="2" charset="2"/>
              <a:buChar char="§"/>
              <a:tabLst>
                <a:tab pos="457200" algn="l"/>
              </a:tabLst>
            </a:pPr>
            <a:r>
              <a:rPr lang="en-US" sz="2400" b="1" kern="0" dirty="0">
                <a:effectLst/>
                <a:highlight>
                  <a:srgbClr val="FFFFFF"/>
                </a:highlight>
                <a:latin typeface="Karla" pitchFamily="2" charset="0"/>
                <a:ea typeface="Times New Roman" panose="02020603050405020304" pitchFamily="18" charset="0"/>
                <a:cs typeface="Times New Roman" panose="02020603050405020304" pitchFamily="18" charset="0"/>
              </a:rPr>
              <a:t>Rescue Financing</a:t>
            </a:r>
            <a:endParaRPr lang="en-US" sz="2400"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Wingdings" panose="05000000000000000000" pitchFamily="2" charset="2"/>
              <a:buChar char="§"/>
              <a:tabLst>
                <a:tab pos="457200" algn="l"/>
              </a:tabLst>
            </a:pPr>
            <a:r>
              <a:rPr lang="en-US" sz="2400" b="1" kern="0" dirty="0">
                <a:effectLst/>
                <a:highlight>
                  <a:srgbClr val="FFFFFF"/>
                </a:highlight>
                <a:latin typeface="Karla" pitchFamily="2" charset="0"/>
                <a:ea typeface="Times New Roman" panose="02020603050405020304" pitchFamily="18" charset="0"/>
                <a:cs typeface="Times New Roman" panose="02020603050405020304" pitchFamily="18" charset="0"/>
              </a:rPr>
              <a:t>Restructurings</a:t>
            </a:r>
            <a:endParaRPr lang="en-US" sz="2400"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01504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D1F44-2F2E-58D1-2829-AED6193A34F9}"/>
              </a:ext>
            </a:extLst>
          </p:cNvPr>
          <p:cNvSpPr>
            <a:spLocks noGrp="1"/>
          </p:cNvSpPr>
          <p:nvPr>
            <p:ph type="title"/>
          </p:nvPr>
        </p:nvSpPr>
        <p:spPr/>
        <p:txBody>
          <a:bodyPr>
            <a:normAutofit/>
          </a:bodyPr>
          <a:lstStyle/>
          <a:p>
            <a:r>
              <a:rPr lang="en-US" b="1" i="1" dirty="0"/>
              <a:t>Target Investment Characteristics</a:t>
            </a:r>
          </a:p>
        </p:txBody>
      </p:sp>
      <p:sp>
        <p:nvSpPr>
          <p:cNvPr id="4" name="TextBox 3">
            <a:extLst>
              <a:ext uri="{FF2B5EF4-FFF2-40B4-BE49-F238E27FC236}">
                <a16:creationId xmlns:a16="http://schemas.microsoft.com/office/drawing/2014/main" id="{C55872D6-F4FB-3315-1DB6-3963234C29FD}"/>
              </a:ext>
            </a:extLst>
          </p:cNvPr>
          <p:cNvSpPr txBox="1"/>
          <p:nvPr/>
        </p:nvSpPr>
        <p:spPr>
          <a:xfrm>
            <a:off x="3047281" y="2444243"/>
            <a:ext cx="6094562" cy="2348079"/>
          </a:xfrm>
          <a:prstGeom prst="rect">
            <a:avLst/>
          </a:prstGeom>
          <a:noFill/>
        </p:spPr>
        <p:txBody>
          <a:bodyPr wrap="square">
            <a:spAutoFit/>
          </a:bodyPr>
          <a:lstStyle/>
          <a:p>
            <a:pPr marL="0" marR="0">
              <a:lnSpc>
                <a:spcPts val="1800"/>
              </a:lnSpc>
              <a:spcBef>
                <a:spcPts val="0"/>
              </a:spcBef>
              <a:spcAft>
                <a:spcPts val="0"/>
              </a:spcAft>
            </a:pPr>
            <a:r>
              <a:rPr lang="en-US" sz="2800" b="1" kern="0" dirty="0">
                <a:solidFill>
                  <a:srgbClr val="012A41"/>
                </a:solidFill>
                <a:effectLst/>
                <a:highlight>
                  <a:srgbClr val="FFFFFF"/>
                </a:highlight>
                <a:latin typeface="Karla" pitchFamily="2" charset="0"/>
                <a:ea typeface="Times New Roman" panose="02020603050405020304" pitchFamily="18" charset="0"/>
                <a:cs typeface="Times New Roman" panose="02020603050405020304" pitchFamily="18" charset="0"/>
              </a:rPr>
              <a:t>Commitment &amp; Hold Range:</a:t>
            </a:r>
            <a:endParaRPr lang="en-US" sz="2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2800" kern="0" dirty="0">
                <a:solidFill>
                  <a:srgbClr val="012A41"/>
                </a:solidFill>
                <a:effectLst/>
                <a:highlight>
                  <a:srgbClr val="FFFFFF"/>
                </a:highlight>
                <a:latin typeface="Karla" pitchFamily="2" charset="0"/>
                <a:ea typeface="Times New Roman" panose="02020603050405020304" pitchFamily="18" charset="0"/>
                <a:cs typeface="Times New Roman" panose="02020603050405020304" pitchFamily="18" charset="0"/>
              </a:rPr>
              <a:t>$30 to $500+ million (Corporate)</a:t>
            </a:r>
            <a:endParaRPr lang="en-US" sz="2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a:lnSpc>
                <a:spcPts val="1800"/>
              </a:lnSpc>
              <a:spcBef>
                <a:spcPts val="0"/>
              </a:spcBef>
              <a:spcAft>
                <a:spcPts val="0"/>
              </a:spcAft>
            </a:pPr>
            <a:endParaRPr lang="en-US" sz="2800" b="1" kern="0" dirty="0">
              <a:solidFill>
                <a:srgbClr val="012A41"/>
              </a:solidFill>
              <a:effectLst/>
              <a:highlight>
                <a:srgbClr val="FFFFFF"/>
              </a:highlight>
              <a:latin typeface="Karla" pitchFamily="2" charset="0"/>
              <a:ea typeface="Times New Roman" panose="02020603050405020304" pitchFamily="18" charset="0"/>
              <a:cs typeface="Times New Roman" panose="02020603050405020304" pitchFamily="18" charset="0"/>
            </a:endParaRPr>
          </a:p>
          <a:p>
            <a:pPr marL="0" marR="0">
              <a:lnSpc>
                <a:spcPts val="1800"/>
              </a:lnSpc>
              <a:spcBef>
                <a:spcPts val="0"/>
              </a:spcBef>
              <a:spcAft>
                <a:spcPts val="0"/>
              </a:spcAft>
            </a:pPr>
            <a:r>
              <a:rPr lang="en-US" sz="2800" b="1" kern="0" dirty="0">
                <a:solidFill>
                  <a:srgbClr val="012A41"/>
                </a:solidFill>
                <a:effectLst/>
                <a:highlight>
                  <a:srgbClr val="FFFFFF"/>
                </a:highlight>
                <a:latin typeface="Karla" pitchFamily="2" charset="0"/>
                <a:ea typeface="Times New Roman" panose="02020603050405020304" pitchFamily="18" charset="0"/>
                <a:cs typeface="Times New Roman" panose="02020603050405020304" pitchFamily="18" charset="0"/>
              </a:rPr>
              <a:t>EBITDA Range:</a:t>
            </a:r>
            <a:endParaRPr lang="en-US" sz="2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2800" kern="0" dirty="0">
                <a:solidFill>
                  <a:srgbClr val="012A41"/>
                </a:solidFill>
                <a:effectLst/>
                <a:highlight>
                  <a:srgbClr val="FFFFFF"/>
                </a:highlight>
                <a:latin typeface="Karla" pitchFamily="2" charset="0"/>
                <a:ea typeface="Times New Roman" panose="02020603050405020304" pitchFamily="18" charset="0"/>
                <a:cs typeface="Times New Roman" panose="02020603050405020304" pitchFamily="18" charset="0"/>
              </a:rPr>
              <a:t>$10 to $250+ million (Corporate only)</a:t>
            </a:r>
            <a:endParaRPr lang="en-US" sz="2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02520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C3229-B04A-163D-3CA3-49BB85ACAFBA}"/>
              </a:ext>
            </a:extLst>
          </p:cNvPr>
          <p:cNvSpPr>
            <a:spLocks noGrp="1"/>
          </p:cNvSpPr>
          <p:nvPr>
            <p:ph type="title"/>
          </p:nvPr>
        </p:nvSpPr>
        <p:spPr/>
        <p:txBody>
          <a:bodyPr/>
          <a:lstStyle/>
          <a:p>
            <a:r>
              <a:rPr lang="en-US" b="1" i="1" dirty="0"/>
              <a:t>What is EBITDA?</a:t>
            </a:r>
            <a:br>
              <a:rPr lang="en-US" dirty="0"/>
            </a:br>
            <a:endParaRPr lang="en-US" dirty="0"/>
          </a:p>
        </p:txBody>
      </p:sp>
      <p:sp>
        <p:nvSpPr>
          <p:cNvPr id="4" name="TextBox 3">
            <a:extLst>
              <a:ext uri="{FF2B5EF4-FFF2-40B4-BE49-F238E27FC236}">
                <a16:creationId xmlns:a16="http://schemas.microsoft.com/office/drawing/2014/main" id="{B485BDC8-B2E5-DE52-F492-17CBE4948B10}"/>
              </a:ext>
            </a:extLst>
          </p:cNvPr>
          <p:cNvSpPr txBox="1"/>
          <p:nvPr/>
        </p:nvSpPr>
        <p:spPr>
          <a:xfrm>
            <a:off x="759126" y="1401230"/>
            <a:ext cx="10594674" cy="4247317"/>
          </a:xfrm>
          <a:prstGeom prst="rect">
            <a:avLst/>
          </a:prstGeom>
          <a:noFill/>
        </p:spPr>
        <p:txBody>
          <a:bodyPr wrap="square">
            <a:spAutoFit/>
          </a:bodyPr>
          <a:lstStyle/>
          <a:p>
            <a:pPr algn="l"/>
            <a:r>
              <a:rPr lang="en-US" b="1" i="1" dirty="0">
                <a:solidFill>
                  <a:srgbClr val="252525"/>
                </a:solidFill>
                <a:effectLst/>
                <a:highlight>
                  <a:srgbClr val="FFFFFF"/>
                </a:highlight>
                <a:latin typeface="Roboto" panose="02000000000000000000" pitchFamily="2" charset="0"/>
              </a:rPr>
              <a:t>This unique metric that helps small business owners see how their companies perform at any given time. </a:t>
            </a:r>
            <a:r>
              <a:rPr lang="en-US" b="0" i="0" dirty="0">
                <a:solidFill>
                  <a:srgbClr val="252525"/>
                </a:solidFill>
                <a:effectLst/>
                <a:highlight>
                  <a:srgbClr val="FFFFFF"/>
                </a:highlight>
                <a:latin typeface="Roboto" panose="02000000000000000000" pitchFamily="2" charset="0"/>
              </a:rPr>
              <a:t>It can project a company’s profitability, assess its value, identify cash-flow potential (or cash-flow problems), and determine how much funding is needed to pay off short- and long-term debt. In addition, EBITDA can help entrepreneurs uncover growth opportunities. </a:t>
            </a:r>
          </a:p>
          <a:p>
            <a:pPr algn="l"/>
            <a:endParaRPr lang="en-US" b="0" i="0" dirty="0">
              <a:solidFill>
                <a:srgbClr val="252525"/>
              </a:solidFill>
              <a:effectLst/>
              <a:highlight>
                <a:srgbClr val="FFFFFF"/>
              </a:highlight>
              <a:latin typeface="Roboto" panose="02000000000000000000" pitchFamily="2" charset="0"/>
            </a:endParaRPr>
          </a:p>
          <a:p>
            <a:pPr algn="l"/>
            <a:r>
              <a:rPr lang="en-US" b="1" i="0" dirty="0">
                <a:solidFill>
                  <a:srgbClr val="252525"/>
                </a:solidFill>
                <a:effectLst/>
                <a:highlight>
                  <a:srgbClr val="FFFFFF"/>
                </a:highlight>
                <a:latin typeface="Roboto" panose="02000000000000000000" pitchFamily="2" charset="0"/>
              </a:rPr>
              <a:t>E = Earnings </a:t>
            </a:r>
            <a:r>
              <a:rPr lang="en-US" b="0" i="0" dirty="0">
                <a:solidFill>
                  <a:srgbClr val="252525"/>
                </a:solidFill>
                <a:effectLst/>
                <a:highlight>
                  <a:srgbClr val="FFFFFF"/>
                </a:highlight>
                <a:latin typeface="Roboto" panose="02000000000000000000" pitchFamily="2" charset="0"/>
              </a:rPr>
              <a:t>- Company’s net income (or net loss) for the specific period (month, quarter, or year) you are calculating your EBITDA.</a:t>
            </a:r>
          </a:p>
          <a:p>
            <a:pPr algn="l"/>
            <a:r>
              <a:rPr lang="en-US" b="1" i="0" dirty="0">
                <a:solidFill>
                  <a:srgbClr val="252525"/>
                </a:solidFill>
                <a:effectLst/>
                <a:highlight>
                  <a:srgbClr val="FFFFFF"/>
                </a:highlight>
                <a:latin typeface="Roboto" panose="02000000000000000000" pitchFamily="2" charset="0"/>
              </a:rPr>
              <a:t>B = Before </a:t>
            </a:r>
            <a:r>
              <a:rPr lang="en-US" b="0" i="0" dirty="0">
                <a:solidFill>
                  <a:srgbClr val="252525"/>
                </a:solidFill>
                <a:effectLst/>
                <a:highlight>
                  <a:srgbClr val="FFFFFF"/>
                </a:highlight>
                <a:latin typeface="Roboto" panose="02000000000000000000" pitchFamily="2" charset="0"/>
              </a:rPr>
              <a:t>- Self-explanatory</a:t>
            </a:r>
          </a:p>
          <a:p>
            <a:pPr algn="l"/>
            <a:r>
              <a:rPr lang="en-US" b="1" i="0" dirty="0">
                <a:solidFill>
                  <a:srgbClr val="252525"/>
                </a:solidFill>
                <a:effectLst/>
                <a:highlight>
                  <a:srgbClr val="FFFFFF"/>
                </a:highlight>
                <a:latin typeface="Roboto" panose="02000000000000000000" pitchFamily="2" charset="0"/>
              </a:rPr>
              <a:t>I = Interest </a:t>
            </a:r>
            <a:r>
              <a:rPr lang="en-US" b="0" i="0" dirty="0">
                <a:solidFill>
                  <a:srgbClr val="252525"/>
                </a:solidFill>
                <a:effectLst/>
                <a:highlight>
                  <a:srgbClr val="FFFFFF"/>
                </a:highlight>
                <a:latin typeface="Roboto" panose="02000000000000000000" pitchFamily="2" charset="0"/>
              </a:rPr>
              <a:t>- </a:t>
            </a:r>
            <a:r>
              <a:rPr lang="en-US" dirty="0">
                <a:solidFill>
                  <a:srgbClr val="252525"/>
                </a:solidFill>
                <a:highlight>
                  <a:srgbClr val="FFFFFF"/>
                </a:highlight>
                <a:latin typeface="Roboto" panose="02000000000000000000" pitchFamily="2" charset="0"/>
              </a:rPr>
              <a:t>T</a:t>
            </a:r>
            <a:r>
              <a:rPr lang="en-US" b="0" i="0" dirty="0">
                <a:solidFill>
                  <a:srgbClr val="252525"/>
                </a:solidFill>
                <a:effectLst/>
                <a:highlight>
                  <a:srgbClr val="FFFFFF"/>
                </a:highlight>
                <a:latin typeface="Roboto" panose="02000000000000000000" pitchFamily="2" charset="0"/>
              </a:rPr>
              <a:t>he interest the company earns and any costs related to interest (i.e., paying debt) are not subtracted from your earnings.</a:t>
            </a:r>
          </a:p>
          <a:p>
            <a:pPr algn="l"/>
            <a:r>
              <a:rPr lang="en-US" b="1" i="0" dirty="0">
                <a:solidFill>
                  <a:srgbClr val="252525"/>
                </a:solidFill>
                <a:effectLst/>
                <a:highlight>
                  <a:srgbClr val="FFFFFF"/>
                </a:highlight>
                <a:latin typeface="Roboto" panose="02000000000000000000" pitchFamily="2" charset="0"/>
              </a:rPr>
              <a:t>T = Taxes </a:t>
            </a:r>
            <a:r>
              <a:rPr lang="en-US" b="0" i="0" dirty="0">
                <a:solidFill>
                  <a:srgbClr val="252525"/>
                </a:solidFill>
                <a:effectLst/>
                <a:highlight>
                  <a:srgbClr val="FFFFFF"/>
                </a:highlight>
                <a:latin typeface="Roboto" panose="02000000000000000000" pitchFamily="2" charset="0"/>
              </a:rPr>
              <a:t>- Earnings before taxes are included in the formula.</a:t>
            </a:r>
          </a:p>
          <a:p>
            <a:pPr algn="l"/>
            <a:r>
              <a:rPr lang="en-US" b="1" i="0" dirty="0">
                <a:solidFill>
                  <a:srgbClr val="252525"/>
                </a:solidFill>
                <a:effectLst/>
                <a:highlight>
                  <a:srgbClr val="FFFFFF"/>
                </a:highlight>
                <a:latin typeface="Roboto" panose="02000000000000000000" pitchFamily="2" charset="0"/>
              </a:rPr>
              <a:t>D = Depreciation </a:t>
            </a:r>
            <a:r>
              <a:rPr lang="en-US" b="0" i="0" dirty="0">
                <a:solidFill>
                  <a:srgbClr val="252525"/>
                </a:solidFill>
                <a:effectLst/>
                <a:highlight>
                  <a:srgbClr val="FFFFFF"/>
                </a:highlight>
                <a:latin typeface="Roboto" panose="02000000000000000000" pitchFamily="2" charset="0"/>
              </a:rPr>
              <a:t>- Equipment, vehicles, and technology, among other tangible assets, depreciate over time and lose their original value.</a:t>
            </a:r>
          </a:p>
          <a:p>
            <a:pPr algn="l"/>
            <a:r>
              <a:rPr lang="en-US" b="1" i="0" dirty="0">
                <a:solidFill>
                  <a:srgbClr val="252525"/>
                </a:solidFill>
                <a:effectLst/>
                <a:highlight>
                  <a:srgbClr val="FFFFFF"/>
                </a:highlight>
                <a:latin typeface="Roboto" panose="02000000000000000000" pitchFamily="2" charset="0"/>
              </a:rPr>
              <a:t>A = Amortization </a:t>
            </a:r>
            <a:r>
              <a:rPr lang="en-US" b="0" i="0" dirty="0">
                <a:solidFill>
                  <a:srgbClr val="252525"/>
                </a:solidFill>
                <a:effectLst/>
                <a:highlight>
                  <a:srgbClr val="FFFFFF"/>
                </a:highlight>
                <a:latin typeface="Roboto" panose="02000000000000000000" pitchFamily="2" charset="0"/>
              </a:rPr>
              <a:t>- Intangible assets such as trademarks, patents, or franchise agreements, which are added to the company’s profit.</a:t>
            </a:r>
          </a:p>
        </p:txBody>
      </p:sp>
    </p:spTree>
    <p:extLst>
      <p:ext uri="{BB962C8B-B14F-4D97-AF65-F5344CB8AC3E}">
        <p14:creationId xmlns:p14="http://schemas.microsoft.com/office/powerpoint/2010/main" val="1152490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07EE8-67F5-647B-53E3-C305A49F46EA}"/>
              </a:ext>
            </a:extLst>
          </p:cNvPr>
          <p:cNvSpPr>
            <a:spLocks noGrp="1"/>
          </p:cNvSpPr>
          <p:nvPr>
            <p:ph type="title"/>
          </p:nvPr>
        </p:nvSpPr>
        <p:spPr/>
        <p:txBody>
          <a:bodyPr>
            <a:normAutofit/>
          </a:bodyPr>
          <a:lstStyle/>
          <a:p>
            <a:r>
              <a:rPr lang="en-US" b="1" i="1" dirty="0"/>
              <a:t>Sectors ARCC Invests in …</a:t>
            </a:r>
          </a:p>
        </p:txBody>
      </p:sp>
      <p:sp>
        <p:nvSpPr>
          <p:cNvPr id="4" name="TextBox 3">
            <a:extLst>
              <a:ext uri="{FF2B5EF4-FFF2-40B4-BE49-F238E27FC236}">
                <a16:creationId xmlns:a16="http://schemas.microsoft.com/office/drawing/2014/main" id="{3CC1797D-B17E-E31B-7F48-BC7E24DD8983}"/>
              </a:ext>
            </a:extLst>
          </p:cNvPr>
          <p:cNvSpPr txBox="1"/>
          <p:nvPr/>
        </p:nvSpPr>
        <p:spPr>
          <a:xfrm>
            <a:off x="1518249" y="1570201"/>
            <a:ext cx="7623594" cy="4496359"/>
          </a:xfrm>
          <a:prstGeom prst="rect">
            <a:avLst/>
          </a:prstGeom>
          <a:noFill/>
        </p:spPr>
        <p:txBody>
          <a:bodyPr wrap="square">
            <a:spAutoFit/>
          </a:bodyPr>
          <a:lstStyle/>
          <a:p>
            <a:pPr marL="0" marR="0">
              <a:lnSpc>
                <a:spcPts val="1800"/>
              </a:lnSpc>
              <a:spcBef>
                <a:spcPts val="0"/>
              </a:spcBef>
              <a:spcAft>
                <a:spcPts val="0"/>
              </a:spcAft>
            </a:pPr>
            <a:r>
              <a:rPr lang="en-US" sz="2400" b="1" kern="0" dirty="0">
                <a:solidFill>
                  <a:srgbClr val="012A41"/>
                </a:solidFill>
                <a:effectLst/>
                <a:highlight>
                  <a:srgbClr val="FFFFFF"/>
                </a:highlight>
                <a:latin typeface="Karla" pitchFamily="2" charset="0"/>
                <a:ea typeface="Times New Roman" panose="02020603050405020304" pitchFamily="18" charset="0"/>
                <a:cs typeface="Times New Roman" panose="02020603050405020304" pitchFamily="18" charset="0"/>
              </a:rPr>
              <a:t>Primary Industries</a:t>
            </a:r>
          </a:p>
          <a:p>
            <a:pPr marL="0" marR="0">
              <a:lnSpc>
                <a:spcPts val="1800"/>
              </a:lnSpc>
              <a:spcBef>
                <a:spcPts val="0"/>
              </a:spcBef>
              <a:spcAft>
                <a:spcPts val="0"/>
              </a:spcAft>
            </a:pPr>
            <a:endParaRPr lang="en-US" sz="2400"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b="1" kern="0" dirty="0">
                <a:solidFill>
                  <a:srgbClr val="012A41"/>
                </a:solidFill>
                <a:effectLst/>
                <a:highlight>
                  <a:srgbClr val="FFFFFF"/>
                </a:highlight>
                <a:latin typeface="Karla" pitchFamily="2" charset="0"/>
                <a:ea typeface="Times New Roman" panose="02020603050405020304" pitchFamily="18" charset="0"/>
                <a:cs typeface="Times New Roman" panose="02020603050405020304" pitchFamily="18" charset="0"/>
              </a:rPr>
              <a:t>Software and Services</a:t>
            </a:r>
            <a:endParaRPr lang="en-US"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b="1" kern="0" dirty="0">
                <a:solidFill>
                  <a:srgbClr val="012A41"/>
                </a:solidFill>
                <a:effectLst/>
                <a:highlight>
                  <a:srgbClr val="FFFFFF"/>
                </a:highlight>
                <a:latin typeface="Karla" pitchFamily="2" charset="0"/>
                <a:ea typeface="Times New Roman" panose="02020603050405020304" pitchFamily="18" charset="0"/>
                <a:cs typeface="Times New Roman" panose="02020603050405020304" pitchFamily="18" charset="0"/>
              </a:rPr>
              <a:t>Health Care Services</a:t>
            </a:r>
            <a:endParaRPr lang="en-US"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b="1" kern="0" dirty="0">
                <a:solidFill>
                  <a:srgbClr val="012A41"/>
                </a:solidFill>
                <a:effectLst/>
                <a:highlight>
                  <a:srgbClr val="FFFFFF"/>
                </a:highlight>
                <a:latin typeface="Karla" pitchFamily="2" charset="0"/>
                <a:ea typeface="Times New Roman" panose="02020603050405020304" pitchFamily="18" charset="0"/>
                <a:cs typeface="Times New Roman" panose="02020603050405020304" pitchFamily="18" charset="0"/>
              </a:rPr>
              <a:t>Commercial and Professional Services</a:t>
            </a:r>
            <a:endParaRPr lang="en-US"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b="1" kern="0" dirty="0">
                <a:solidFill>
                  <a:srgbClr val="012A41"/>
                </a:solidFill>
                <a:effectLst/>
                <a:highlight>
                  <a:srgbClr val="FFFFFF"/>
                </a:highlight>
                <a:latin typeface="Karla" pitchFamily="2" charset="0"/>
                <a:ea typeface="Times New Roman" panose="02020603050405020304" pitchFamily="18" charset="0"/>
                <a:cs typeface="Times New Roman" panose="02020603050405020304" pitchFamily="18" charset="0"/>
              </a:rPr>
              <a:t>Insurance Services</a:t>
            </a:r>
            <a:endParaRPr lang="en-US"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b="1" kern="0" dirty="0">
                <a:solidFill>
                  <a:srgbClr val="012A41"/>
                </a:solidFill>
                <a:effectLst/>
                <a:highlight>
                  <a:srgbClr val="FFFFFF"/>
                </a:highlight>
                <a:latin typeface="Karla" pitchFamily="2" charset="0"/>
                <a:ea typeface="Times New Roman" panose="02020603050405020304" pitchFamily="18" charset="0"/>
                <a:cs typeface="Times New Roman" panose="02020603050405020304" pitchFamily="18" charset="0"/>
              </a:rPr>
              <a:t>Consumer Services</a:t>
            </a:r>
            <a:endParaRPr lang="en-US"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a:lnSpc>
                <a:spcPts val="1800"/>
              </a:lnSpc>
              <a:spcBef>
                <a:spcPts val="0"/>
              </a:spcBef>
              <a:spcAft>
                <a:spcPts val="0"/>
              </a:spcAft>
            </a:pPr>
            <a:endParaRPr lang="en-US" sz="2400" b="1" kern="0" dirty="0">
              <a:solidFill>
                <a:srgbClr val="012A41"/>
              </a:solidFill>
              <a:effectLst/>
              <a:highlight>
                <a:srgbClr val="FFFFFF"/>
              </a:highlight>
              <a:latin typeface="Karla" pitchFamily="2" charset="0"/>
              <a:ea typeface="Times New Roman" panose="02020603050405020304" pitchFamily="18" charset="0"/>
              <a:cs typeface="Times New Roman" panose="02020603050405020304" pitchFamily="18" charset="0"/>
            </a:endParaRPr>
          </a:p>
          <a:p>
            <a:pPr marL="0" marR="0">
              <a:lnSpc>
                <a:spcPts val="1800"/>
              </a:lnSpc>
              <a:spcBef>
                <a:spcPts val="0"/>
              </a:spcBef>
              <a:spcAft>
                <a:spcPts val="0"/>
              </a:spcAft>
            </a:pPr>
            <a:r>
              <a:rPr lang="en-US" sz="2400" b="1" kern="0" dirty="0">
                <a:solidFill>
                  <a:srgbClr val="012A41"/>
                </a:solidFill>
                <a:effectLst/>
                <a:highlight>
                  <a:srgbClr val="FFFFFF"/>
                </a:highlight>
                <a:latin typeface="Karla" pitchFamily="2" charset="0"/>
                <a:ea typeface="Times New Roman" panose="02020603050405020304" pitchFamily="18" charset="0"/>
                <a:cs typeface="Times New Roman" panose="02020603050405020304" pitchFamily="18" charset="0"/>
              </a:rPr>
              <a:t>Project Finance</a:t>
            </a:r>
          </a:p>
          <a:p>
            <a:pPr marL="0" marR="0">
              <a:lnSpc>
                <a:spcPts val="1800"/>
              </a:lnSpc>
              <a:spcBef>
                <a:spcPts val="0"/>
              </a:spcBef>
              <a:spcAft>
                <a:spcPts val="0"/>
              </a:spcAft>
            </a:pPr>
            <a:endParaRPr lang="en-US" sz="2400"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b="1" kern="0" dirty="0">
                <a:solidFill>
                  <a:srgbClr val="012A41"/>
                </a:solidFill>
                <a:effectLst/>
                <a:highlight>
                  <a:srgbClr val="FFFFFF"/>
                </a:highlight>
                <a:latin typeface="Karla" pitchFamily="2" charset="0"/>
                <a:ea typeface="Times New Roman" panose="02020603050405020304" pitchFamily="18" charset="0"/>
                <a:cs typeface="Times New Roman" panose="02020603050405020304" pitchFamily="18" charset="0"/>
              </a:rPr>
              <a:t>Power generation projects</a:t>
            </a:r>
            <a:endParaRPr lang="en-US"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b="1" kern="0" dirty="0">
                <a:solidFill>
                  <a:srgbClr val="012A41"/>
                </a:solidFill>
                <a:effectLst/>
                <a:highlight>
                  <a:srgbClr val="FFFFFF"/>
                </a:highlight>
                <a:latin typeface="Karla" pitchFamily="2" charset="0"/>
                <a:ea typeface="Times New Roman" panose="02020603050405020304" pitchFamily="18" charset="0"/>
                <a:cs typeface="Times New Roman" panose="02020603050405020304" pitchFamily="18" charset="0"/>
              </a:rPr>
              <a:t>Energy efficiency projects</a:t>
            </a:r>
            <a:endParaRPr lang="en-US"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b="1" kern="0" dirty="0">
                <a:solidFill>
                  <a:srgbClr val="012A41"/>
                </a:solidFill>
                <a:effectLst/>
                <a:highlight>
                  <a:srgbClr val="FFFFFF"/>
                </a:highlight>
                <a:latin typeface="Karla" pitchFamily="2" charset="0"/>
                <a:ea typeface="Times New Roman" panose="02020603050405020304" pitchFamily="18" charset="0"/>
                <a:cs typeface="Times New Roman" panose="02020603050405020304" pitchFamily="18" charset="0"/>
              </a:rPr>
              <a:t>Energy services</a:t>
            </a:r>
            <a:endParaRPr lang="en-US" b="1"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25495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FA72-C306-3280-53C8-FB7EE3217F2F}"/>
              </a:ext>
            </a:extLst>
          </p:cNvPr>
          <p:cNvSpPr>
            <a:spLocks noGrp="1"/>
          </p:cNvSpPr>
          <p:nvPr>
            <p:ph type="title"/>
          </p:nvPr>
        </p:nvSpPr>
        <p:spPr/>
        <p:txBody>
          <a:bodyPr>
            <a:normAutofit/>
          </a:bodyPr>
          <a:lstStyle/>
          <a:p>
            <a:r>
              <a:rPr lang="en-US" b="1" i="1" dirty="0"/>
              <a:t>Where they invest …</a:t>
            </a:r>
          </a:p>
        </p:txBody>
      </p:sp>
      <p:sp>
        <p:nvSpPr>
          <p:cNvPr id="4" name="TextBox 3">
            <a:extLst>
              <a:ext uri="{FF2B5EF4-FFF2-40B4-BE49-F238E27FC236}">
                <a16:creationId xmlns:a16="http://schemas.microsoft.com/office/drawing/2014/main" id="{0FD954B8-C5F0-CC4F-1726-8D7A6487EF7E}"/>
              </a:ext>
            </a:extLst>
          </p:cNvPr>
          <p:cNvSpPr txBox="1"/>
          <p:nvPr/>
        </p:nvSpPr>
        <p:spPr>
          <a:xfrm>
            <a:off x="1975449" y="1844471"/>
            <a:ext cx="7183647" cy="4524315"/>
          </a:xfrm>
          <a:prstGeom prst="rect">
            <a:avLst/>
          </a:prstGeom>
          <a:noFill/>
        </p:spPr>
        <p:txBody>
          <a:bodyPr wrap="square">
            <a:spAutoFit/>
          </a:bodyPr>
          <a:lstStyle/>
          <a:p>
            <a:r>
              <a:rPr lang="en-US" sz="2400" dirty="0"/>
              <a:t>On a regional basis the company’s heaviest activity in 2022 was in the </a:t>
            </a:r>
            <a:r>
              <a:rPr lang="en-US" sz="2400" b="1" dirty="0"/>
              <a:t>West, with 24.5% </a:t>
            </a:r>
            <a:r>
              <a:rPr lang="en-US" sz="2400" dirty="0"/>
              <a:t>of the portfolio. </a:t>
            </a:r>
          </a:p>
          <a:p>
            <a:endParaRPr lang="en-US" sz="2400" dirty="0"/>
          </a:p>
          <a:p>
            <a:r>
              <a:rPr lang="en-US" sz="2400" dirty="0"/>
              <a:t>In the rest of the country, the portfolio was as follows:</a:t>
            </a:r>
          </a:p>
          <a:p>
            <a:endParaRPr lang="en-US" sz="2400" dirty="0"/>
          </a:p>
          <a:p>
            <a:r>
              <a:rPr lang="en-US" sz="2400" dirty="0"/>
              <a:t>- </a:t>
            </a:r>
            <a:r>
              <a:rPr lang="en-US" sz="2400" b="1" dirty="0"/>
              <a:t>Midwest, 23.9%</a:t>
            </a:r>
          </a:p>
          <a:p>
            <a:r>
              <a:rPr lang="en-US" sz="2400" dirty="0"/>
              <a:t>- </a:t>
            </a:r>
            <a:r>
              <a:rPr lang="en-US" sz="2400" b="1" dirty="0"/>
              <a:t>Southeast, 17.1%</a:t>
            </a:r>
          </a:p>
          <a:p>
            <a:r>
              <a:rPr lang="en-US" sz="2400" dirty="0"/>
              <a:t>- </a:t>
            </a:r>
            <a:r>
              <a:rPr lang="en-US" sz="2400" b="1" dirty="0"/>
              <a:t>Mid-Atlantic, 14.9%</a:t>
            </a:r>
          </a:p>
          <a:p>
            <a:r>
              <a:rPr lang="en-US" sz="2400" dirty="0"/>
              <a:t>- </a:t>
            </a:r>
            <a:r>
              <a:rPr lang="en-US" sz="2400" b="1" dirty="0"/>
              <a:t>Northeast, 14.0%</a:t>
            </a:r>
          </a:p>
          <a:p>
            <a:pPr marL="342900" indent="-342900">
              <a:buFontTx/>
              <a:buChar char="-"/>
            </a:pPr>
            <a:endParaRPr lang="en-US" sz="2400" dirty="0"/>
          </a:p>
          <a:p>
            <a:r>
              <a:rPr lang="en-US" sz="2400" b="1" dirty="0"/>
              <a:t>International markets comprised 5.6%</a:t>
            </a:r>
            <a:r>
              <a:rPr lang="en-US" sz="2400" dirty="0"/>
              <a:t> of the portfolio.</a:t>
            </a:r>
          </a:p>
        </p:txBody>
      </p:sp>
    </p:spTree>
    <p:extLst>
      <p:ext uri="{BB962C8B-B14F-4D97-AF65-F5344CB8AC3E}">
        <p14:creationId xmlns:p14="http://schemas.microsoft.com/office/powerpoint/2010/main" val="15551198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cf90b97b-be46-4a00-9700-81ce4ff1b7f6}" enabled="0" method="" siteId="{cf90b97b-be46-4a00-9700-81ce4ff1b7f6}" removed="1"/>
</clbl:labelList>
</file>

<file path=docProps/app.xml><?xml version="1.0" encoding="utf-8"?>
<Properties xmlns="http://schemas.openxmlformats.org/officeDocument/2006/extended-properties" xmlns:vt="http://schemas.openxmlformats.org/officeDocument/2006/docPropsVTypes">
  <TotalTime>152</TotalTime>
  <Words>1276</Words>
  <Application>Microsoft Office PowerPoint</Application>
  <PresentationFormat>Widescreen</PresentationFormat>
  <Paragraphs>111</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Aptos</vt:lpstr>
      <vt:lpstr>Aptos Display</vt:lpstr>
      <vt:lpstr>Arial</vt:lpstr>
      <vt:lpstr>Karla</vt:lpstr>
      <vt:lpstr>Roboto</vt:lpstr>
      <vt:lpstr>Symbol</vt:lpstr>
      <vt:lpstr>Univers</vt:lpstr>
      <vt:lpstr>Wingdings</vt:lpstr>
      <vt:lpstr>Office Theme</vt:lpstr>
      <vt:lpstr>Ares Capital Corporation (NASDAQ: ARCC) </vt:lpstr>
      <vt:lpstr>Disclaimer</vt:lpstr>
      <vt:lpstr>ARCC …</vt:lpstr>
      <vt:lpstr>Types of Loans</vt:lpstr>
      <vt:lpstr>Transaction Types</vt:lpstr>
      <vt:lpstr>Target Investment Characteristics</vt:lpstr>
      <vt:lpstr>What is EBITDA? </vt:lpstr>
      <vt:lpstr>Sectors ARCC Invests in …</vt:lpstr>
      <vt:lpstr>Where they invest …</vt:lpstr>
      <vt:lpstr>Overview</vt:lpstr>
      <vt:lpstr>Summary …</vt:lpstr>
      <vt:lpstr>Fair Value Assessment - Morningstar</vt:lpstr>
      <vt:lpstr>My Dad’s broker recommended this stock to him and he recommended it to me because …</vt:lpstr>
      <vt:lpstr>Ares Capital Corporation Announces June 30, 2024 Financial Results and Declares Third Quarter 2024 Dividend of $0.48 Per Share </vt:lpstr>
      <vt:lpstr>BI Community Note (posted December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Onufrak, Patricia</dc:creator>
  <cp:lastModifiedBy>Onufrak, Patricia</cp:lastModifiedBy>
  <cp:revision>1</cp:revision>
  <dcterms:created xsi:type="dcterms:W3CDTF">2024-08-11T23:40:19Z</dcterms:created>
  <dcterms:modified xsi:type="dcterms:W3CDTF">2024-08-13T20:30:51Z</dcterms:modified>
</cp:coreProperties>
</file>