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18"/>
  </p:notesMasterIdLst>
  <p:handoutMasterIdLst>
    <p:handoutMasterId r:id="rId19"/>
  </p:handoutMasterIdLst>
  <p:sldIdLst>
    <p:sldId id="1291" r:id="rId2"/>
    <p:sldId id="1292" r:id="rId3"/>
    <p:sldId id="1293" r:id="rId4"/>
    <p:sldId id="1278" r:id="rId5"/>
    <p:sldId id="1294" r:id="rId6"/>
    <p:sldId id="1297" r:id="rId7"/>
    <p:sldId id="1296" r:id="rId8"/>
    <p:sldId id="1298" r:id="rId9"/>
    <p:sldId id="1299" r:id="rId10"/>
    <p:sldId id="1300" r:id="rId11"/>
    <p:sldId id="1301" r:id="rId12"/>
    <p:sldId id="1295" r:id="rId13"/>
    <p:sldId id="257" r:id="rId14"/>
    <p:sldId id="1266" r:id="rId15"/>
    <p:sldId id="1281" r:id="rId16"/>
    <p:sldId id="1302" r:id="rId17"/>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Gillogly" initials="KG" lastIdx="1" clrIdx="0">
    <p:extLst>
      <p:ext uri="{19B8F6BF-5375-455C-9EA6-DF929625EA0E}">
        <p15:presenceInfo xmlns:p15="http://schemas.microsoft.com/office/powerpoint/2012/main" userId="615138bce31de9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CC"/>
    <a:srgbClr val="376091"/>
    <a:srgbClr val="00458A"/>
    <a:srgbClr val="66FF99"/>
    <a:srgbClr val="FF9933"/>
    <a:srgbClr val="9933FF"/>
    <a:srgbClr val="006C00"/>
    <a:srgbClr val="003468"/>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2308" autoAdjust="0"/>
  </p:normalViewPr>
  <p:slideViewPr>
    <p:cSldViewPr>
      <p:cViewPr varScale="1">
        <p:scale>
          <a:sx n="65" d="100"/>
          <a:sy n="65" d="100"/>
        </p:scale>
        <p:origin x="81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76"/>
    </p:cViewPr>
  </p:sorterViewPr>
  <p:notesViewPr>
    <p:cSldViewPr>
      <p:cViewPr varScale="1">
        <p:scale>
          <a:sx n="85" d="100"/>
          <a:sy n="85" d="100"/>
        </p:scale>
        <p:origin x="2088" y="53"/>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1" y="0"/>
            <a:ext cx="9388475" cy="56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t" anchorCtr="0" compatLnSpc="1">
            <a:prstTxWarp prst="textNoShape">
              <a:avLst/>
            </a:prstTxWarp>
          </a:bodyPr>
          <a:lstStyle>
            <a:lvl1pPr algn="ctr">
              <a:defRPr sz="1300"/>
            </a:lvl1pPr>
          </a:lstStyle>
          <a:p>
            <a:r>
              <a:rPr lang="en-US" dirty="0"/>
              <a:t>Class# - Class Title</a:t>
            </a:r>
          </a:p>
          <a:p>
            <a:r>
              <a:rPr lang="en-US" dirty="0"/>
              <a:t>Presenter(s)</a:t>
            </a:r>
            <a:endParaRPr lang="en-US" sz="1100" dirty="0"/>
          </a:p>
        </p:txBody>
      </p:sp>
      <p:sp>
        <p:nvSpPr>
          <p:cNvPr id="7" name="Rectangle 4"/>
          <p:cNvSpPr>
            <a:spLocks noGrp="1" noChangeArrowheads="1"/>
          </p:cNvSpPr>
          <p:nvPr>
            <p:ph type="ftr" sz="quarter" idx="2"/>
          </p:nvPr>
        </p:nvSpPr>
        <p:spPr bwMode="auto">
          <a:xfrm>
            <a:off x="0" y="6728046"/>
            <a:ext cx="8458341" cy="3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b" anchorCtr="0" compatLnSpc="1">
            <a:prstTxWarp prst="textNoShape">
              <a:avLst/>
            </a:prstTxWarp>
          </a:bodyPr>
          <a:lstStyle>
            <a:lvl1pPr algn="ctr">
              <a:defRPr sz="1100"/>
            </a:lvl1pPr>
          </a:lstStyle>
          <a:p>
            <a:r>
              <a:rPr lang="en-US" dirty="0"/>
              <a:t>                              2018 BetterInvesting National Convention – Orlando, FL</a:t>
            </a:r>
          </a:p>
        </p:txBody>
      </p:sp>
      <p:sp>
        <p:nvSpPr>
          <p:cNvPr id="8" name="Rectangle 5"/>
          <p:cNvSpPr>
            <a:spLocks noGrp="1" noChangeArrowheads="1"/>
          </p:cNvSpPr>
          <p:nvPr>
            <p:ph type="sldNum" sz="quarter" idx="3"/>
          </p:nvPr>
        </p:nvSpPr>
        <p:spPr bwMode="auto">
          <a:xfrm>
            <a:off x="8087192" y="6728695"/>
            <a:ext cx="1301283" cy="3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5124"/>
          </a:xfrm>
          <a:prstGeom prst="rect">
            <a:avLst/>
          </a:prstGeom>
        </p:spPr>
        <p:txBody>
          <a:bodyPr vert="horz" lIns="94224" tIns="47112" rIns="94224" bIns="47112" rtlCol="0"/>
          <a:lstStyle>
            <a:lvl1pPr algn="l">
              <a:defRPr sz="1200"/>
            </a:lvl1pPr>
          </a:lstStyle>
          <a:p>
            <a:endParaRPr lang="en-US" dirty="0"/>
          </a:p>
        </p:txBody>
      </p:sp>
      <p:sp>
        <p:nvSpPr>
          <p:cNvPr id="3" name="Date Placeholder 2"/>
          <p:cNvSpPr>
            <a:spLocks noGrp="1"/>
          </p:cNvSpPr>
          <p:nvPr>
            <p:ph type="dt" idx="1"/>
          </p:nvPr>
        </p:nvSpPr>
        <p:spPr>
          <a:xfrm>
            <a:off x="5317963" y="0"/>
            <a:ext cx="4068339" cy="355124"/>
          </a:xfrm>
          <a:prstGeom prst="rect">
            <a:avLst/>
          </a:prstGeom>
        </p:spPr>
        <p:txBody>
          <a:bodyPr vert="horz" lIns="94224" tIns="47112" rIns="94224" bIns="47112" rtlCol="0"/>
          <a:lstStyle>
            <a:lvl1pPr algn="r">
              <a:defRPr sz="1200"/>
            </a:lvl1pPr>
          </a:lstStyle>
          <a:p>
            <a:fld id="{E52113C5-E00A-4258-B6C8-79E2386AC8A6}" type="datetimeFigureOut">
              <a:rPr lang="en-US" smtClean="0"/>
              <a:t>7/9/2024</a:t>
            </a:fld>
            <a:endParaRPr lang="en-US" dirty="0"/>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4" tIns="47112" rIns="94224" bIns="47112" rtlCol="0" anchor="ctr"/>
          <a:lstStyle/>
          <a:p>
            <a:endParaRPr lang="en-US" dirty="0"/>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4" tIns="47112" rIns="94224" bIns="47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068339" cy="355124"/>
          </a:xfrm>
          <a:prstGeom prst="rect">
            <a:avLst/>
          </a:prstGeom>
        </p:spPr>
        <p:txBody>
          <a:bodyPr vert="horz" lIns="94224" tIns="47112" rIns="94224" bIns="471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4" tIns="47112" rIns="94224" bIns="47112"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endParaRPr lang="en-US" dirty="0"/>
          </a:p>
          <a:p>
            <a:r>
              <a:rPr lang="en-US" dirty="0">
                <a:latin typeface="Arial" panose="020B0604020202020204" pitchFamily="34" charset="0"/>
                <a:ea typeface="Calibri" panose="020F0502020204030204" pitchFamily="34" charset="0"/>
              </a:rPr>
              <a:t>Good evening, I'm </a:t>
            </a:r>
            <a:r>
              <a:rPr lang="en-US" dirty="0" smtClean="0">
                <a:latin typeface="Arial" panose="020B0604020202020204" pitchFamily="34" charset="0"/>
                <a:ea typeface="Calibri" panose="020F0502020204030204" pitchFamily="34" charset="0"/>
              </a:rPr>
              <a:t>Sheryl Patterson, the president of the DC Regional chapter</a:t>
            </a:r>
            <a:r>
              <a:rPr lang="en-US" dirty="0">
                <a:latin typeface="Arial" panose="020B0604020202020204" pitchFamily="34" charset="0"/>
                <a:ea typeface="Calibri" panose="020F0502020204030204" pitchFamily="34" charset="0"/>
              </a:rPr>
              <a:t>.</a:t>
            </a:r>
            <a:endParaRPr lang="en-US" sz="900" dirty="0">
              <a:latin typeface="Arial" panose="020B060402020202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My company tonight is </a:t>
            </a:r>
            <a:r>
              <a:rPr lang="en-US" dirty="0" smtClean="0">
                <a:latin typeface="Arial" panose="020B0604020202020204" pitchFamily="34" charset="0"/>
                <a:ea typeface="Calibri" panose="020F0502020204030204" pitchFamily="34" charset="0"/>
              </a:rPr>
              <a:t>Raytheon – ticker symbol RTX </a:t>
            </a:r>
            <a:r>
              <a:rPr lang="en-US" dirty="0">
                <a:latin typeface="Arial" panose="020B0604020202020204" pitchFamily="34" charset="0"/>
                <a:ea typeface="Calibri" panose="020F0502020204030204" pitchFamily="34" charset="0"/>
              </a:rPr>
              <a:t>on the NYSE.</a:t>
            </a:r>
            <a:endParaRPr lang="en-US" sz="900" dirty="0">
              <a:latin typeface="Arial" panose="020B0604020202020204" pitchFamily="34" charset="0"/>
              <a:ea typeface="Calibri" panose="020F0502020204030204" pitchFamily="34" charset="0"/>
            </a:endParaRPr>
          </a:p>
          <a:p>
            <a:r>
              <a:rPr lang="en-US" dirty="0" smtClean="0">
                <a:latin typeface="Arial" panose="020B0604020202020204" pitchFamily="34" charset="0"/>
                <a:ea typeface="Calibri" panose="020F0502020204030204" pitchFamily="34" charset="0"/>
              </a:rPr>
              <a:t>It's </a:t>
            </a:r>
            <a:r>
              <a:rPr lang="en-US" dirty="0">
                <a:latin typeface="Arial" panose="020B0604020202020204" pitchFamily="34" charset="0"/>
                <a:ea typeface="Calibri" panose="020F0502020204030204" pitchFamily="34" charset="0"/>
              </a:rPr>
              <a:t>the </a:t>
            </a:r>
            <a:r>
              <a:rPr lang="en-US" dirty="0" smtClean="0">
                <a:latin typeface="Arial" panose="020B0604020202020204" pitchFamily="34" charset="0"/>
                <a:ea typeface="Calibri" panose="020F0502020204030204" pitchFamily="34" charset="0"/>
              </a:rPr>
              <a:t>February 2024 </a:t>
            </a:r>
            <a:r>
              <a:rPr lang="en-US" dirty="0">
                <a:latin typeface="Arial" panose="020B0604020202020204" pitchFamily="34" charset="0"/>
                <a:ea typeface="Calibri" panose="020F0502020204030204" pitchFamily="34" charset="0"/>
              </a:rPr>
              <a:t>BI Magazine </a:t>
            </a:r>
            <a:r>
              <a:rPr lang="en-US" dirty="0" smtClean="0">
                <a:latin typeface="Arial" panose="020B0604020202020204" pitchFamily="34" charset="0"/>
                <a:ea typeface="Calibri" panose="020F0502020204030204" pitchFamily="34" charset="0"/>
              </a:rPr>
              <a:t>“Undervalued Stock.”</a:t>
            </a:r>
            <a:endParaRPr lang="en-US" sz="900" dirty="0">
              <a:latin typeface="Arial" panose="020B060402020202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The stock to study goal is to double an investment within five years with the market price appreciation + dividends.</a:t>
            </a:r>
          </a:p>
          <a:p>
            <a:r>
              <a:rPr lang="en-US" dirty="0">
                <a:latin typeface="Arial" panose="020B0604020202020204" pitchFamily="34" charset="0"/>
                <a:ea typeface="Calibri" panose="020F0502020204030204" pitchFamily="34" charset="0"/>
              </a:rPr>
              <a:t> </a:t>
            </a:r>
            <a:endParaRPr lang="en-US" sz="900" dirty="0">
              <a:latin typeface="Arial" panose="020B0604020202020204" pitchFamily="34" charset="0"/>
              <a:ea typeface="Calibri" panose="020F0502020204030204" pitchFamily="34"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3</a:t>
            </a:fld>
            <a:endParaRPr lang="en-US" dirty="0"/>
          </a:p>
        </p:txBody>
      </p:sp>
    </p:spTree>
    <p:extLst>
      <p:ext uri="{BB962C8B-B14F-4D97-AF65-F5344CB8AC3E}">
        <p14:creationId xmlns:p14="http://schemas.microsoft.com/office/powerpoint/2010/main" val="304762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13</a:t>
            </a:fld>
            <a:endParaRPr lang="en-US" dirty="0"/>
          </a:p>
        </p:txBody>
      </p:sp>
    </p:spTree>
    <p:extLst>
      <p:ext uri="{BB962C8B-B14F-4D97-AF65-F5344CB8AC3E}">
        <p14:creationId xmlns:p14="http://schemas.microsoft.com/office/powerpoint/2010/main" val="353461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D607DF2-17BE-4C2C-AFE5-F620D71543FC}" type="slidenum">
              <a:rPr lang="en-US" smtClean="0"/>
              <a:t>14</a:t>
            </a:fld>
            <a:endParaRPr lang="en-US" dirty="0"/>
          </a:p>
        </p:txBody>
      </p:sp>
    </p:spTree>
    <p:extLst>
      <p:ext uri="{BB962C8B-B14F-4D97-AF65-F5344CB8AC3E}">
        <p14:creationId xmlns:p14="http://schemas.microsoft.com/office/powerpoint/2010/main" val="243435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D607DF2-17BE-4C2C-AFE5-F620D71543FC}" type="slidenum">
              <a:rPr lang="en-US" smtClean="0"/>
              <a:t>15</a:t>
            </a:fld>
            <a:endParaRPr lang="en-US" dirty="0"/>
          </a:p>
        </p:txBody>
      </p:sp>
    </p:spTree>
    <p:extLst>
      <p:ext uri="{BB962C8B-B14F-4D97-AF65-F5344CB8AC3E}">
        <p14:creationId xmlns:p14="http://schemas.microsoft.com/office/powerpoint/2010/main" val="320298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lvl1pPr>
            <a:lvl2pPr>
              <a:buClrTx/>
              <a:defRPr sz="2400"/>
            </a:lvl2pPr>
            <a:lvl3pPr>
              <a:buClrTx/>
              <a:defRPr sz="2400"/>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
        <p:nvSpPr>
          <p:cNvPr id="8" name="Footer Placeholder 4"/>
          <p:cNvSpPr>
            <a:spLocks noGrp="1"/>
          </p:cNvSpPr>
          <p:nvPr>
            <p:ph type="ftr" sz="quarter" idx="3"/>
          </p:nvPr>
        </p:nvSpPr>
        <p:spPr>
          <a:xfrm>
            <a:off x="1600200" y="18288"/>
            <a:ext cx="6096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458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fr-FR"/>
              <a:t>WWW.BETTERINVESTING.ORG</a:t>
            </a:r>
            <a:endParaRPr 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460500"/>
            <a:ext cx="40386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460500"/>
            <a:ext cx="4038600" cy="5168900"/>
          </a:xfrm>
        </p:spPr>
        <p:txBody>
          <a:bodyPr/>
          <a:lstStyle>
            <a:lvl1pPr>
              <a:defRPr sz="28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r>
              <a:rPr lang="fr-FR"/>
              <a:t>WWW.BETTERINVESTING.ORG</a:t>
            </a:r>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60499"/>
            <a:ext cx="393192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222500"/>
            <a:ext cx="393192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54880" y="1460499"/>
            <a:ext cx="3931920" cy="713531"/>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754880" y="2222500"/>
            <a:ext cx="3931920" cy="4406900"/>
          </a:xfrm>
        </p:spPr>
        <p:txBody>
          <a:bodyPr/>
          <a:lstStyle>
            <a:lvl1pPr>
              <a:defRPr sz="2800"/>
            </a:lvl1pPr>
            <a:lvl2pPr>
              <a:defRPr sz="2400"/>
            </a:lvl2pPr>
            <a:lvl3pPr>
              <a:defRPr sz="24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r>
              <a:rPr lang="fr-FR"/>
              <a:t>WWW.BETTERINVESTING.ORG</a:t>
            </a:r>
            <a:endParaRPr lang="en-US" dirty="0"/>
          </a:p>
        </p:txBody>
      </p:sp>
      <p:sp>
        <p:nvSpPr>
          <p:cNvPr id="9" name="Slide Number Placeholder 8"/>
          <p:cNvSpPr>
            <a:spLocks noGrp="1"/>
          </p:cNvSpPr>
          <p:nvPr>
            <p:ph type="sldNum" sz="quarter" idx="12"/>
          </p:nvPr>
        </p:nvSpPr>
        <p:spPr/>
        <p:txBody>
          <a:bodyPr/>
          <a:lstStyle/>
          <a:p>
            <a:fld id="{B7C7DEAE-B1FF-4F0D-9790-23B38FF51CAA}" type="slidenum">
              <a:rPr lang="en-US" smtClean="0"/>
              <a:t>‹#›</a:t>
            </a:fld>
            <a:endParaRPr lang="en-US" dirty="0"/>
          </a:p>
        </p:txBody>
      </p:sp>
      <p:cxnSp>
        <p:nvCxnSpPr>
          <p:cNvPr id="11" name="Straight Connector 10"/>
          <p:cNvCxnSpPr/>
          <p:nvPr/>
        </p:nvCxnSpPr>
        <p:spPr>
          <a:xfrm flipH="1">
            <a:off x="4572000" y="1475741"/>
            <a:ext cx="796" cy="51536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fr-FR"/>
              <a:t>WWW.BETTERINVESTING.ORG</a:t>
            </a:r>
            <a:endParaRPr lang="en-US" dirty="0"/>
          </a:p>
        </p:txBody>
      </p:sp>
      <p:sp>
        <p:nvSpPr>
          <p:cNvPr id="5" name="Slide Number Placeholder 4"/>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dirty="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NoHeader">
    <p:spTree>
      <p:nvGrpSpPr>
        <p:cNvPr id="1" name=""/>
        <p:cNvGrpSpPr/>
        <p:nvPr/>
      </p:nvGrpSpPr>
      <p:grpSpPr>
        <a:xfrm>
          <a:off x="0" y="0"/>
          <a:ext cx="0" cy="0"/>
          <a:chOff x="0" y="0"/>
          <a:chExt cx="0" cy="0"/>
        </a:xfrm>
      </p:grpSpPr>
      <p:sp>
        <p:nvSpPr>
          <p:cNvPr id="5" name="Rectangle 4"/>
          <p:cNvSpPr/>
          <p:nvPr userDrawn="1"/>
        </p:nvSpPr>
        <p:spPr bwMode="white">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848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black">
          <a:xfrm>
            <a:off x="0" y="0"/>
            <a:ext cx="9144000" cy="365760"/>
          </a:xfrm>
          <a:prstGeom prst="rect">
            <a:avLst/>
          </a:prstGeom>
          <a:solidFill>
            <a:srgbClr val="004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380999"/>
            <a:ext cx="8686800" cy="10525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5181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937" y="41927"/>
            <a:ext cx="215873" cy="281905"/>
          </a:xfrm>
          <a:prstGeom prst="rect">
            <a:avLst/>
          </a:prstGeom>
        </p:spPr>
      </p:pic>
      <p:sp>
        <p:nvSpPr>
          <p:cNvPr id="5" name="Footer Placeholder 4"/>
          <p:cNvSpPr>
            <a:spLocks noGrp="1"/>
          </p:cNvSpPr>
          <p:nvPr>
            <p:ph type="ftr" sz="quarter" idx="3"/>
          </p:nvPr>
        </p:nvSpPr>
        <p:spPr bwMode="white">
          <a:xfrm>
            <a:off x="1600200" y="18288"/>
            <a:ext cx="6096000" cy="329184"/>
          </a:xfrm>
          <a:prstGeom prst="rect">
            <a:avLst/>
          </a:prstGeom>
        </p:spPr>
        <p:txBody>
          <a:bodyPr vert="horz" lIns="91440" tIns="45720" rIns="91440" bIns="45720" rtlCol="0" anchor="ctr"/>
          <a:lstStyle>
            <a:lvl1pPr algn="ctr">
              <a:defRPr sz="1200" b="1">
                <a:solidFill>
                  <a:srgbClr val="FFFFFF"/>
                </a:solidFill>
              </a:defRPr>
            </a:lvl1pPr>
          </a:lstStyle>
          <a:p>
            <a:r>
              <a:rPr lang="fr-FR" dirty="0"/>
              <a:t>WWW.BETTERINVESTING.ORG</a:t>
            </a:r>
            <a:endParaRPr lang="en-US" dirty="0"/>
          </a:p>
        </p:txBody>
      </p:sp>
      <p:sp>
        <p:nvSpPr>
          <p:cNvPr id="6" name="Slide Number Placeholder 5"/>
          <p:cNvSpPr>
            <a:spLocks noGrp="1"/>
          </p:cNvSpPr>
          <p:nvPr>
            <p:ph type="sldNum" sz="quarter" idx="4"/>
          </p:nvPr>
        </p:nvSpPr>
        <p:spPr bwMode="white">
          <a:xfrm>
            <a:off x="8077200" y="18288"/>
            <a:ext cx="1066800" cy="329184"/>
          </a:xfrm>
          <a:prstGeom prst="rect">
            <a:avLst/>
          </a:prstGeom>
        </p:spPr>
        <p:txBody>
          <a:bodyPr vert="horz" lIns="91440" tIns="45720" rIns="91440" bIns="45720" rtlCol="0" anchor="ctr"/>
          <a:lstStyle>
            <a:lvl1pPr algn="r">
              <a:defRPr sz="1800" b="1">
                <a:solidFill>
                  <a:srgbClr val="FFFFFF"/>
                </a:solidFill>
              </a:defRPr>
            </a:lvl1pPr>
          </a:lstStyle>
          <a:p>
            <a:fld id="{B7C7DEAE-B1FF-4F0D-9790-23B38FF51C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200"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400" rtl="0" eaLnBrk="1" latinLnBrk="0" hangingPunct="1">
        <a:spcBef>
          <a:spcPct val="0"/>
        </a:spcBef>
        <a:buNone/>
        <a:defRPr sz="4000" b="1" kern="1200" spc="-70" baseline="0">
          <a:solidFill>
            <a:schemeClr val="tx2"/>
          </a:solidFill>
          <a:latin typeface="+mj-lt"/>
          <a:ea typeface="+mj-ea"/>
          <a:cs typeface="+mj-cs"/>
        </a:defRPr>
      </a:lvl1pPr>
    </p:titleStyle>
    <p:bodyStyle>
      <a:lvl1pPr marL="182880" indent="-182880" algn="l" defTabSz="914400" rtl="0" eaLnBrk="1" latinLnBrk="0" hangingPunct="1">
        <a:spcBef>
          <a:spcPts val="800"/>
        </a:spcBef>
        <a:buClrTx/>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ts val="750"/>
        </a:spcBef>
        <a:buClrTx/>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ts val="700"/>
        </a:spcBef>
        <a:buClrTx/>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Tx/>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Tx/>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56145"/>
            <a:ext cx="8686800" cy="2590801"/>
          </a:xfrm>
        </p:spPr>
        <p:txBody>
          <a:bodyPr>
            <a:normAutofit/>
          </a:bodyPr>
          <a:lstStyle/>
          <a:p>
            <a:pPr algn="ctr"/>
            <a:r>
              <a:rPr lang="en-US" dirty="0" smtClean="0"/>
              <a:t>New Stock Presentation:</a:t>
            </a:r>
            <a:br>
              <a:rPr lang="en-US" dirty="0" smtClean="0"/>
            </a:br>
            <a:r>
              <a:rPr lang="en-US" dirty="0" smtClean="0"/>
              <a:t>NVIDIA </a:t>
            </a:r>
            <a:br>
              <a:rPr lang="en-US" dirty="0" smtClean="0"/>
            </a:br>
            <a:r>
              <a:rPr lang="en-US" sz="3200" dirty="0" smtClean="0"/>
              <a:t>MicNova July 9, 2024</a:t>
            </a:r>
            <a:br>
              <a:rPr lang="en-US" sz="3200" dirty="0" smtClean="0"/>
            </a:br>
            <a:endParaRPr lang="en-US" sz="2700" dirty="0">
              <a:solidFill>
                <a:schemeClr val="tx1"/>
              </a:solidFill>
            </a:endParaRPr>
          </a:p>
        </p:txBody>
      </p:sp>
      <p:sp>
        <p:nvSpPr>
          <p:cNvPr id="4" name="Slide Number Placeholder 3"/>
          <p:cNvSpPr>
            <a:spLocks noGrp="1"/>
          </p:cNvSpPr>
          <p:nvPr>
            <p:ph type="sldNum" sz="quarter" idx="12"/>
          </p:nvPr>
        </p:nvSpPr>
        <p:spPr/>
        <p:txBody>
          <a:bodyPr/>
          <a:lstStyle/>
          <a:p>
            <a:fld id="{B7C7DEAE-B1FF-4F0D-9790-23B38FF51CAA}" type="slidenum">
              <a:rPr lang="en-US" smtClean="0"/>
              <a:t>1</a:t>
            </a:fld>
            <a:endParaRPr lang="en-US" dirty="0"/>
          </a:p>
        </p:txBody>
      </p:sp>
      <p:sp>
        <p:nvSpPr>
          <p:cNvPr id="5" name="Footer Placeholder 4"/>
          <p:cNvSpPr>
            <a:spLocks noGrp="1"/>
          </p:cNvSpPr>
          <p:nvPr>
            <p:ph type="ftr" sz="quarter" idx="3"/>
          </p:nvPr>
        </p:nvSpPr>
        <p:spPr>
          <a:xfrm>
            <a:off x="1524000" y="379610"/>
            <a:ext cx="6096000" cy="329184"/>
          </a:xfrm>
        </p:spPr>
        <p:txBody>
          <a:bodyPr/>
          <a:lstStyle/>
          <a:p>
            <a:r>
              <a:rPr lang="fr-FR" dirty="0" smtClean="0"/>
              <a:t>WWW.BETTERINVESTING.ORG</a:t>
            </a:r>
            <a:endParaRPr lang="en-US" dirty="0"/>
          </a:p>
        </p:txBody>
      </p:sp>
      <p:pic>
        <p:nvPicPr>
          <p:cNvPr id="6" name="Picture 5"/>
          <p:cNvPicPr>
            <a:picLocks noChangeAspect="1"/>
          </p:cNvPicPr>
          <p:nvPr/>
        </p:nvPicPr>
        <p:blipFill>
          <a:blip r:embed="rId2"/>
          <a:stretch>
            <a:fillRect/>
          </a:stretch>
        </p:blipFill>
        <p:spPr>
          <a:xfrm>
            <a:off x="6543675" y="544202"/>
            <a:ext cx="2600325" cy="695325"/>
          </a:xfrm>
          <a:prstGeom prst="rect">
            <a:avLst/>
          </a:prstGeom>
        </p:spPr>
      </p:pic>
    </p:spTree>
    <p:extLst>
      <p:ext uri="{BB962C8B-B14F-4D97-AF65-F5344CB8AC3E}">
        <p14:creationId xmlns:p14="http://schemas.microsoft.com/office/powerpoint/2010/main" val="3729235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NVDA’s Data Customers</a:t>
            </a:r>
            <a:endParaRPr lang="en-US"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10</a:t>
            </a:fld>
            <a:endParaRPr lang="en-US" dirty="0"/>
          </a:p>
        </p:txBody>
      </p:sp>
      <p:pic>
        <p:nvPicPr>
          <p:cNvPr id="5" name="Picture 4"/>
          <p:cNvPicPr>
            <a:picLocks noChangeAspect="1"/>
          </p:cNvPicPr>
          <p:nvPr/>
        </p:nvPicPr>
        <p:blipFill>
          <a:blip r:embed="rId2"/>
          <a:stretch>
            <a:fillRect/>
          </a:stretch>
        </p:blipFill>
        <p:spPr>
          <a:xfrm>
            <a:off x="249381" y="1467039"/>
            <a:ext cx="5466445" cy="4171761"/>
          </a:xfrm>
          <a:prstGeom prst="rect">
            <a:avLst/>
          </a:prstGeom>
        </p:spPr>
      </p:pic>
      <p:sp>
        <p:nvSpPr>
          <p:cNvPr id="7" name="TextBox 6"/>
          <p:cNvSpPr txBox="1"/>
          <p:nvPr/>
        </p:nvSpPr>
        <p:spPr>
          <a:xfrm>
            <a:off x="5867400" y="1433512"/>
            <a:ext cx="30480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Developers, using NVDA’s one architecture and installed base</a:t>
            </a:r>
          </a:p>
          <a:p>
            <a:pPr marL="285750" indent="-285750">
              <a:buFont typeface="Arial" panose="020B0604020202020204" pitchFamily="34" charset="0"/>
              <a:buChar char="•"/>
            </a:pPr>
            <a:r>
              <a:rPr lang="en-US" dirty="0" smtClean="0"/>
              <a:t>End Users</a:t>
            </a:r>
            <a:r>
              <a:rPr lang="en-US" smtClean="0"/>
              <a:t>= </a:t>
            </a:r>
            <a:r>
              <a:rPr lang="en-US" smtClean="0"/>
              <a:t>NVIDIA </a:t>
            </a:r>
            <a:r>
              <a:rPr lang="en-US" dirty="0" smtClean="0"/>
              <a:t>offered by every computing provider &amp; accelerates applications from </a:t>
            </a:r>
            <a:r>
              <a:rPr lang="en-US" dirty="0" smtClean="0"/>
              <a:t>cloud to edge</a:t>
            </a:r>
            <a:endParaRPr lang="en-US" dirty="0" smtClean="0"/>
          </a:p>
          <a:p>
            <a:pPr marL="285750" indent="-285750">
              <a:buFont typeface="Arial" panose="020B0604020202020204" pitchFamily="34" charset="0"/>
              <a:buChar char="•"/>
            </a:pPr>
            <a:r>
              <a:rPr lang="en-US" dirty="0" smtClean="0"/>
              <a:t>Cloud Providers &amp; OEMS- NVIDIA”s suite of Acceleration Platforms lets partners build one offering to address large markets</a:t>
            </a:r>
            <a:endParaRPr lang="en-US" dirty="0"/>
          </a:p>
        </p:txBody>
      </p:sp>
    </p:spTree>
    <p:extLst>
      <p:ext uri="{BB962C8B-B14F-4D97-AF65-F5344CB8AC3E}">
        <p14:creationId xmlns:p14="http://schemas.microsoft.com/office/powerpoint/2010/main" val="2016693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0999"/>
            <a:ext cx="8915400" cy="1052513"/>
          </a:xfrm>
        </p:spPr>
        <p:txBody>
          <a:bodyPr>
            <a:noAutofit/>
          </a:bodyPr>
          <a:lstStyle/>
          <a:p>
            <a:r>
              <a:rPr lang="en-US" sz="3200" dirty="0" smtClean="0"/>
              <a:t>Ai is Driving a Powerful New Investment Cycle</a:t>
            </a:r>
            <a:endParaRPr lang="en-US" sz="3200"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11</a:t>
            </a:fld>
            <a:endParaRPr lang="en-US" dirty="0"/>
          </a:p>
        </p:txBody>
      </p:sp>
      <p:pic>
        <p:nvPicPr>
          <p:cNvPr id="5" name="Picture 4"/>
          <p:cNvPicPr>
            <a:picLocks noChangeAspect="1"/>
          </p:cNvPicPr>
          <p:nvPr/>
        </p:nvPicPr>
        <p:blipFill>
          <a:blip r:embed="rId2"/>
          <a:stretch>
            <a:fillRect/>
          </a:stretch>
        </p:blipFill>
        <p:spPr>
          <a:xfrm>
            <a:off x="685800" y="1762124"/>
            <a:ext cx="8049985" cy="5095875"/>
          </a:xfrm>
          <a:prstGeom prst="rect">
            <a:avLst/>
          </a:prstGeom>
        </p:spPr>
      </p:pic>
    </p:spTree>
    <p:extLst>
      <p:ext uri="{BB962C8B-B14F-4D97-AF65-F5344CB8AC3E}">
        <p14:creationId xmlns:p14="http://schemas.microsoft.com/office/powerpoint/2010/main" val="30549759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NVIDIA’s </a:t>
            </a:r>
            <a:r>
              <a:rPr lang="en-US" smtClean="0"/>
              <a:t>Market Opportunities</a:t>
            </a:r>
            <a:endParaRPr lang="en-US"/>
          </a:p>
        </p:txBody>
      </p:sp>
      <p:pic>
        <p:nvPicPr>
          <p:cNvPr id="6" name="Content Placeholder 5"/>
          <p:cNvPicPr>
            <a:picLocks noGrp="1" noChangeAspect="1"/>
          </p:cNvPicPr>
          <p:nvPr>
            <p:ph idx="1"/>
          </p:nvPr>
        </p:nvPicPr>
        <p:blipFill>
          <a:blip r:embed="rId2"/>
          <a:stretch>
            <a:fillRect/>
          </a:stretch>
        </p:blipFill>
        <p:spPr>
          <a:xfrm>
            <a:off x="457200" y="1873898"/>
            <a:ext cx="8229600" cy="4329404"/>
          </a:xfrm>
          <a:prstGeom prst="rect">
            <a:avLst/>
          </a:prstGeom>
        </p:spPr>
      </p:pic>
      <p:sp>
        <p:nvSpPr>
          <p:cNvPr id="4" name="Slide Number Placeholder 3"/>
          <p:cNvSpPr>
            <a:spLocks noGrp="1"/>
          </p:cNvSpPr>
          <p:nvPr>
            <p:ph type="sldNum" sz="quarter" idx="12"/>
          </p:nvPr>
        </p:nvSpPr>
        <p:spPr/>
        <p:txBody>
          <a:bodyPr/>
          <a:lstStyle/>
          <a:p>
            <a:fld id="{B7C7DEAE-B1FF-4F0D-9790-23B38FF51CAA}" type="slidenum">
              <a:rPr lang="en-US" smtClean="0"/>
              <a:t>12</a:t>
            </a:fld>
            <a:endParaRPr lang="en-US" dirty="0"/>
          </a:p>
        </p:txBody>
      </p:sp>
      <p:sp>
        <p:nvSpPr>
          <p:cNvPr id="5" name="Footer Placeholder 4"/>
          <p:cNvSpPr>
            <a:spLocks noGrp="1"/>
          </p:cNvSpPr>
          <p:nvPr>
            <p:ph type="ftr" sz="quarter" idx="3"/>
          </p:nvPr>
        </p:nvSpPr>
        <p:spPr/>
        <p:txBody>
          <a:bodyPr/>
          <a:lstStyle/>
          <a:p>
            <a:r>
              <a:rPr lang="fr-FR" smtClean="0"/>
              <a:t>WWW.BETTERINVESTING.ORG</a:t>
            </a:r>
            <a:endParaRPr lang="en-US" dirty="0"/>
          </a:p>
        </p:txBody>
      </p:sp>
    </p:spTree>
    <p:extLst>
      <p:ext uri="{BB962C8B-B14F-4D97-AF65-F5344CB8AC3E}">
        <p14:creationId xmlns:p14="http://schemas.microsoft.com/office/powerpoint/2010/main" val="2589631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2555"/>
            <a:ext cx="8305800" cy="518045"/>
          </a:xfrm>
        </p:spPr>
        <p:txBody>
          <a:bodyPr>
            <a:normAutofit fontScale="90000"/>
          </a:bodyPr>
          <a:lstStyle/>
          <a:p>
            <a:r>
              <a:rPr lang="en-US" sz="2800" i="1" dirty="0" smtClean="0"/>
              <a:t>NVIDIA SSG</a:t>
            </a:r>
            <a:endParaRPr lang="en-US" sz="2800" i="1" dirty="0"/>
          </a:p>
        </p:txBody>
      </p:sp>
      <p:sp>
        <p:nvSpPr>
          <p:cNvPr id="4" name="Slide Number Placeholder 3">
            <a:extLst>
              <a:ext uri="{FF2B5EF4-FFF2-40B4-BE49-F238E27FC236}">
                <a16:creationId xmlns:a16="http://schemas.microsoft.com/office/drawing/2014/main" xmlns="" id="{41129420-8F9C-4434-AB1D-3519A0C91263}"/>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13</a:t>
            </a:fld>
            <a:endParaRPr lang="en-US" dirty="0"/>
          </a:p>
        </p:txBody>
      </p:sp>
      <p:sp>
        <p:nvSpPr>
          <p:cNvPr id="7" name="Footer Placeholder 4">
            <a:extLst>
              <a:ext uri="{FF2B5EF4-FFF2-40B4-BE49-F238E27FC236}">
                <a16:creationId xmlns:a16="http://schemas.microsoft.com/office/drawing/2014/main" xmlns="" id="{4ABF10FE-26DE-4AFA-B1F8-250D59132A38}"/>
              </a:ext>
            </a:extLst>
          </p:cNvPr>
          <p:cNvSpPr txBox="1">
            <a:spLocks/>
          </p:cNvSpPr>
          <p:nvPr/>
        </p:nvSpPr>
        <p:spPr>
          <a:xfrm>
            <a:off x="1600200" y="18288"/>
            <a:ext cx="60960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b="1" dirty="0">
                <a:solidFill>
                  <a:schemeClr val="bg1"/>
                </a:solidFill>
              </a:rPr>
              <a:t>WWW.BETTERINVESTING.ORG</a:t>
            </a:r>
            <a:endParaRPr lang="en-US" sz="1200" b="1" dirty="0">
              <a:solidFill>
                <a:schemeClr val="bg1"/>
              </a:solidFill>
            </a:endParaRPr>
          </a:p>
        </p:txBody>
      </p:sp>
      <p:pic>
        <p:nvPicPr>
          <p:cNvPr id="5" name="Content Placeholder 4"/>
          <p:cNvPicPr>
            <a:picLocks noGrp="1" noChangeAspect="1"/>
          </p:cNvPicPr>
          <p:nvPr>
            <p:ph idx="1"/>
          </p:nvPr>
        </p:nvPicPr>
        <p:blipFill>
          <a:blip r:embed="rId3"/>
          <a:stretch>
            <a:fillRect/>
          </a:stretch>
        </p:blipFill>
        <p:spPr>
          <a:xfrm>
            <a:off x="427892" y="1012167"/>
            <a:ext cx="8288216" cy="3331234"/>
          </a:xfrm>
          <a:prstGeom prst="rect">
            <a:avLst/>
          </a:prstGeom>
        </p:spPr>
      </p:pic>
      <p:pic>
        <p:nvPicPr>
          <p:cNvPr id="6" name="Picture 5"/>
          <p:cNvPicPr>
            <a:picLocks noChangeAspect="1"/>
          </p:cNvPicPr>
          <p:nvPr/>
        </p:nvPicPr>
        <p:blipFill>
          <a:blip r:embed="rId4"/>
          <a:stretch>
            <a:fillRect/>
          </a:stretch>
        </p:blipFill>
        <p:spPr>
          <a:xfrm>
            <a:off x="381000" y="4364968"/>
            <a:ext cx="8657492" cy="1058009"/>
          </a:xfrm>
          <a:prstGeom prst="rect">
            <a:avLst/>
          </a:prstGeom>
        </p:spPr>
      </p:pic>
      <p:pic>
        <p:nvPicPr>
          <p:cNvPr id="8" name="Picture 7"/>
          <p:cNvPicPr>
            <a:picLocks noChangeAspect="1"/>
          </p:cNvPicPr>
          <p:nvPr/>
        </p:nvPicPr>
        <p:blipFill>
          <a:blip r:embed="rId5"/>
          <a:stretch>
            <a:fillRect/>
          </a:stretch>
        </p:blipFill>
        <p:spPr>
          <a:xfrm>
            <a:off x="296007" y="5444544"/>
            <a:ext cx="8724900" cy="1184351"/>
          </a:xfrm>
          <a:prstGeom prst="rect">
            <a:avLst/>
          </a:prstGeom>
        </p:spPr>
      </p:pic>
      <p:pic>
        <p:nvPicPr>
          <p:cNvPr id="3" name="Picture 2"/>
          <p:cNvPicPr>
            <a:picLocks noChangeAspect="1"/>
          </p:cNvPicPr>
          <p:nvPr/>
        </p:nvPicPr>
        <p:blipFill>
          <a:blip r:embed="rId6"/>
          <a:stretch>
            <a:fillRect/>
          </a:stretch>
        </p:blipFill>
        <p:spPr>
          <a:xfrm>
            <a:off x="5724525" y="2438401"/>
            <a:ext cx="3038475" cy="1752600"/>
          </a:xfrm>
          <a:prstGeom prst="rect">
            <a:avLst/>
          </a:prstGeom>
        </p:spPr>
      </p:pic>
      <p:sp>
        <p:nvSpPr>
          <p:cNvPr id="9" name="Rectangle 8"/>
          <p:cNvSpPr/>
          <p:nvPr/>
        </p:nvSpPr>
        <p:spPr>
          <a:xfrm>
            <a:off x="7696200" y="5715000"/>
            <a:ext cx="609600" cy="91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49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3334"/>
            <a:ext cx="8686800" cy="1052513"/>
          </a:xfrm>
        </p:spPr>
        <p:txBody>
          <a:bodyPr>
            <a:normAutofit/>
          </a:bodyPr>
          <a:lstStyle/>
          <a:p>
            <a:r>
              <a:rPr lang="en-US" sz="2400" i="1" dirty="0"/>
              <a:t>N</a:t>
            </a:r>
            <a:r>
              <a:rPr lang="en-US" sz="2400" i="1" dirty="0" smtClean="0"/>
              <a:t>VIDIA  SSG Section 3 </a:t>
            </a:r>
            <a:endParaRPr lang="en-US" sz="2400" i="1" dirty="0"/>
          </a:p>
        </p:txBody>
      </p:sp>
      <p:sp>
        <p:nvSpPr>
          <p:cNvPr id="4" name="Slide Number Placeholder 3"/>
          <p:cNvSpPr>
            <a:spLocks noGrp="1"/>
          </p:cNvSpPr>
          <p:nvPr>
            <p:ph type="sldNum" sz="quarter" idx="12"/>
          </p:nvPr>
        </p:nvSpPr>
        <p:spPr/>
        <p:txBody>
          <a:bodyPr/>
          <a:lstStyle/>
          <a:p>
            <a:fld id="{B7C7DEAE-B1FF-4F0D-9790-23B38FF51CAA}" type="slidenum">
              <a:rPr lang="en-US" smtClean="0"/>
              <a:t>14</a:t>
            </a:fld>
            <a:endParaRPr lang="en-US" dirty="0"/>
          </a:p>
        </p:txBody>
      </p:sp>
      <p:sp>
        <p:nvSpPr>
          <p:cNvPr id="5" name="Footer Placeholder 4"/>
          <p:cNvSpPr>
            <a:spLocks noGrp="1"/>
          </p:cNvSpPr>
          <p:nvPr>
            <p:ph type="ftr" sz="quarter" idx="3"/>
          </p:nvPr>
        </p:nvSpPr>
        <p:spPr/>
        <p:txBody>
          <a:bodyPr/>
          <a:lstStyle/>
          <a:p>
            <a:r>
              <a:rPr lang="fr-FR" smtClean="0"/>
              <a:t>WWW.BETTERINVESTING.ORG</a:t>
            </a:r>
            <a:endParaRPr lang="en-US" dirty="0"/>
          </a:p>
        </p:txBody>
      </p:sp>
      <p:pic>
        <p:nvPicPr>
          <p:cNvPr id="8" name="Picture 7"/>
          <p:cNvPicPr>
            <a:picLocks noChangeAspect="1"/>
          </p:cNvPicPr>
          <p:nvPr/>
        </p:nvPicPr>
        <p:blipFill>
          <a:blip r:embed="rId3"/>
          <a:stretch>
            <a:fillRect/>
          </a:stretch>
        </p:blipFill>
        <p:spPr>
          <a:xfrm>
            <a:off x="738931" y="3972529"/>
            <a:ext cx="8252669" cy="2899326"/>
          </a:xfrm>
          <a:prstGeom prst="rect">
            <a:avLst/>
          </a:prstGeom>
        </p:spPr>
      </p:pic>
      <p:pic>
        <p:nvPicPr>
          <p:cNvPr id="9" name="Picture 8"/>
          <p:cNvPicPr>
            <a:picLocks noChangeAspect="1"/>
          </p:cNvPicPr>
          <p:nvPr/>
        </p:nvPicPr>
        <p:blipFill>
          <a:blip r:embed="rId4"/>
          <a:stretch>
            <a:fillRect/>
          </a:stretch>
        </p:blipFill>
        <p:spPr>
          <a:xfrm>
            <a:off x="371907" y="1143000"/>
            <a:ext cx="8552585" cy="2650896"/>
          </a:xfrm>
          <a:prstGeom prst="rect">
            <a:avLst/>
          </a:prstGeom>
        </p:spPr>
      </p:pic>
    </p:spTree>
    <p:extLst>
      <p:ext uri="{BB962C8B-B14F-4D97-AF65-F5344CB8AC3E}">
        <p14:creationId xmlns:p14="http://schemas.microsoft.com/office/powerpoint/2010/main" val="314155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NVDA SSG Section 4-5</a:t>
            </a:r>
            <a:endParaRPr lang="en-US" sz="2400" i="1" dirty="0"/>
          </a:p>
        </p:txBody>
      </p:sp>
      <p:sp>
        <p:nvSpPr>
          <p:cNvPr id="4" name="Slide Number Placeholder 3"/>
          <p:cNvSpPr>
            <a:spLocks noGrp="1"/>
          </p:cNvSpPr>
          <p:nvPr>
            <p:ph type="sldNum" sz="quarter" idx="12"/>
          </p:nvPr>
        </p:nvSpPr>
        <p:spPr/>
        <p:txBody>
          <a:bodyPr/>
          <a:lstStyle/>
          <a:p>
            <a:fld id="{B7C7DEAE-B1FF-4F0D-9790-23B38FF51CAA}" type="slidenum">
              <a:rPr lang="en-US" smtClean="0"/>
              <a:t>15</a:t>
            </a:fld>
            <a:endParaRPr lang="en-US" dirty="0"/>
          </a:p>
        </p:txBody>
      </p:sp>
      <p:sp>
        <p:nvSpPr>
          <p:cNvPr id="5" name="Footer Placeholder 4"/>
          <p:cNvSpPr>
            <a:spLocks noGrp="1"/>
          </p:cNvSpPr>
          <p:nvPr>
            <p:ph type="ftr" sz="quarter" idx="3"/>
          </p:nvPr>
        </p:nvSpPr>
        <p:spPr/>
        <p:txBody>
          <a:bodyPr/>
          <a:lstStyle/>
          <a:p>
            <a:r>
              <a:rPr lang="fr-FR" smtClean="0"/>
              <a:t>WWW.BETTERINVESTING.ORG</a:t>
            </a:r>
            <a:endParaRPr lang="en-US" dirty="0"/>
          </a:p>
        </p:txBody>
      </p:sp>
      <p:pic>
        <p:nvPicPr>
          <p:cNvPr id="6" name="Picture 5"/>
          <p:cNvPicPr>
            <a:picLocks noChangeAspect="1"/>
          </p:cNvPicPr>
          <p:nvPr/>
        </p:nvPicPr>
        <p:blipFill>
          <a:blip r:embed="rId3"/>
          <a:stretch>
            <a:fillRect/>
          </a:stretch>
        </p:blipFill>
        <p:spPr>
          <a:xfrm>
            <a:off x="361950" y="1302774"/>
            <a:ext cx="5905500" cy="4581525"/>
          </a:xfrm>
          <a:prstGeom prst="rect">
            <a:avLst/>
          </a:prstGeom>
        </p:spPr>
      </p:pic>
      <p:pic>
        <p:nvPicPr>
          <p:cNvPr id="8" name="Picture 7"/>
          <p:cNvPicPr>
            <a:picLocks noChangeAspect="1"/>
          </p:cNvPicPr>
          <p:nvPr/>
        </p:nvPicPr>
        <p:blipFill>
          <a:blip r:embed="rId4"/>
          <a:stretch>
            <a:fillRect/>
          </a:stretch>
        </p:blipFill>
        <p:spPr>
          <a:xfrm>
            <a:off x="6267450" y="4014571"/>
            <a:ext cx="2647950" cy="2388911"/>
          </a:xfrm>
          <a:prstGeom prst="rect">
            <a:avLst/>
          </a:prstGeom>
        </p:spPr>
      </p:pic>
      <p:pic>
        <p:nvPicPr>
          <p:cNvPr id="3" name="Picture 2"/>
          <p:cNvPicPr>
            <a:picLocks noChangeAspect="1"/>
          </p:cNvPicPr>
          <p:nvPr/>
        </p:nvPicPr>
        <p:blipFill>
          <a:blip r:embed="rId5"/>
          <a:stretch>
            <a:fillRect/>
          </a:stretch>
        </p:blipFill>
        <p:spPr>
          <a:xfrm>
            <a:off x="6248400" y="1332700"/>
            <a:ext cx="2667000" cy="2219325"/>
          </a:xfrm>
          <a:prstGeom prst="rect">
            <a:avLst/>
          </a:prstGeom>
        </p:spPr>
      </p:pic>
    </p:spTree>
    <p:extLst>
      <p:ext uri="{BB962C8B-B14F-4D97-AF65-F5344CB8AC3E}">
        <p14:creationId xmlns:p14="http://schemas.microsoft.com/office/powerpoint/2010/main" val="1127760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NVIDIA is a large growth technology company, a leading developer of graphics processing units (GPUs) </a:t>
            </a:r>
            <a:r>
              <a:rPr lang="en-US" dirty="0"/>
              <a:t>initially designed for gaming applications on PCs</a:t>
            </a:r>
            <a:endParaRPr lang="en-US" dirty="0" smtClean="0"/>
          </a:p>
          <a:p>
            <a:r>
              <a:rPr lang="en-US" dirty="0" smtClean="0"/>
              <a:t>GPU Use Cases have become important components in the data management arena for artificial intelligence (AI) applications.</a:t>
            </a:r>
          </a:p>
          <a:p>
            <a:r>
              <a:rPr lang="en-US" dirty="0" smtClean="0"/>
              <a:t>While the semiconductor sector is cyclical, and computer gaming is volatile, analysts predict strong investments, </a:t>
            </a:r>
            <a:r>
              <a:rPr lang="en-US" dirty="0"/>
              <a:t>by large </a:t>
            </a:r>
            <a:r>
              <a:rPr lang="en-US" dirty="0" smtClean="0"/>
              <a:t>firms, in AI data development and applications over the next two years. These applications use NVIDIA silicon chips</a:t>
            </a:r>
          </a:p>
          <a:p>
            <a:r>
              <a:rPr lang="en-US" dirty="0" smtClean="0"/>
              <a:t>Value Line, Morningstar, and  CFRA, in their June 2024 reports, rate </a:t>
            </a:r>
            <a:r>
              <a:rPr lang="en-US" dirty="0" err="1" smtClean="0"/>
              <a:t>Nvidia</a:t>
            </a:r>
            <a:r>
              <a:rPr lang="en-US" dirty="0" smtClean="0"/>
              <a:t> an A or A+ for financial management</a:t>
            </a:r>
          </a:p>
          <a:p>
            <a:r>
              <a:rPr lang="en-US" dirty="0" smtClean="0"/>
              <a:t>Morningstar rates </a:t>
            </a:r>
            <a:r>
              <a:rPr lang="en-US" dirty="0" err="1" smtClean="0"/>
              <a:t>Nvidia’s</a:t>
            </a:r>
            <a:r>
              <a:rPr lang="en-US" dirty="0" smtClean="0"/>
              <a:t> capital allocation (management) as Exemplary</a:t>
            </a:r>
          </a:p>
          <a:p>
            <a:r>
              <a:rPr lang="en-US" dirty="0" smtClean="0"/>
              <a:t>NVIDIA is a good candidate for further study</a:t>
            </a:r>
            <a:r>
              <a:rPr lang="en-US" smtClean="0"/>
              <a:t>, or to </a:t>
            </a:r>
            <a:r>
              <a:rPr lang="en-US" dirty="0" smtClean="0"/>
              <a:t>buy, or place on one’s Watch List.</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16</a:t>
            </a:fld>
            <a:endParaRPr lang="en-US" dirty="0"/>
          </a:p>
        </p:txBody>
      </p:sp>
      <p:sp>
        <p:nvSpPr>
          <p:cNvPr id="5" name="Footer Placeholder 4"/>
          <p:cNvSpPr>
            <a:spLocks noGrp="1"/>
          </p:cNvSpPr>
          <p:nvPr>
            <p:ph type="ftr" sz="quarter" idx="3"/>
          </p:nvPr>
        </p:nvSpPr>
        <p:spPr/>
        <p:txBody>
          <a:bodyPr/>
          <a:lstStyle/>
          <a:p>
            <a:r>
              <a:rPr lang="fr-FR" smtClean="0"/>
              <a:t>WWW.BETTERINVESTING.ORG</a:t>
            </a:r>
            <a:endParaRPr lang="en-US" dirty="0"/>
          </a:p>
        </p:txBody>
      </p:sp>
    </p:spTree>
    <p:extLst>
      <p:ext uri="{BB962C8B-B14F-4D97-AF65-F5344CB8AC3E}">
        <p14:creationId xmlns:p14="http://schemas.microsoft.com/office/powerpoint/2010/main" val="1623786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a:t>
            </a:r>
            <a:r>
              <a:rPr lang="en-US" dirty="0"/>
              <a:t>information in </a:t>
            </a:r>
            <a:r>
              <a:rPr lang="en-US" b="1" dirty="0"/>
              <a:t>this presentation is for educational purposes only </a:t>
            </a:r>
            <a:r>
              <a:rPr lang="en-US" dirty="0"/>
              <a:t>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a:t>
            </a:r>
            <a:r>
              <a:rPr lang="en-US" dirty="0" err="1"/>
              <a:t>BetterInvestingTMNational</a:t>
            </a:r>
            <a:r>
              <a:rPr lang="en-US" dirty="0"/>
              <a:t> Association of Investors Corporation (“BI”). The views expressed are those of the instructors, commentators, guests and participants, as the case may be, </a:t>
            </a:r>
            <a:r>
              <a:rPr lang="en-US" dirty="0" err="1"/>
              <a:t>anddo</a:t>
            </a:r>
            <a:r>
              <a:rPr lang="en-US" dirty="0"/>
              <a:t> not necessarily represent those of BetterInvesting. </a:t>
            </a:r>
            <a:r>
              <a:rPr lang="en-US" b="1" dirty="0"/>
              <a:t>Investors should conduct their own review and analysis of any </a:t>
            </a:r>
            <a:r>
              <a:rPr lang="en-US" b="1" dirty="0" err="1"/>
              <a:t>company</a:t>
            </a:r>
            <a:r>
              <a:rPr lang="en-US" dirty="0" err="1"/>
              <a:t>of</a:t>
            </a:r>
            <a:r>
              <a:rPr lang="en-US" dirty="0"/>
              <a:t> interest before making an investment decision.</a:t>
            </a:r>
          </a:p>
          <a:p>
            <a:r>
              <a:rPr lang="en-US" b="1" dirty="0"/>
              <a:t>Securities discussed may be held by the presenters in their own personal portfolios. </a:t>
            </a:r>
            <a:r>
              <a:rPr lang="en-US" dirty="0"/>
              <a:t>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r>
              <a:rPr lang="en-US" dirty="0"/>
              <a:t>This presentation may contain images of websites and products, or services not endorsed by BetterInvesting. </a:t>
            </a:r>
            <a:r>
              <a:rPr lang="en-US" b="1" dirty="0"/>
              <a:t>The presenters are not endorsing or promoting the use of these websites, products or services</a:t>
            </a:r>
            <a:r>
              <a:rPr lang="en-US" dirty="0"/>
              <a:t>.</a:t>
            </a:r>
          </a:p>
          <a:p>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2</a:t>
            </a:fld>
            <a:endParaRPr lang="en-US" dirty="0"/>
          </a:p>
        </p:txBody>
      </p:sp>
      <p:sp>
        <p:nvSpPr>
          <p:cNvPr id="5" name="Footer Placeholder 4"/>
          <p:cNvSpPr>
            <a:spLocks noGrp="1"/>
          </p:cNvSpPr>
          <p:nvPr>
            <p:ph type="ftr" sz="quarter" idx="3"/>
          </p:nvPr>
        </p:nvSpPr>
        <p:spPr/>
        <p:txBody>
          <a:bodyPr/>
          <a:lstStyle/>
          <a:p>
            <a:r>
              <a:rPr lang="fr-FR" smtClean="0"/>
              <a:t>WWW.BETTERINVESTING.ORG</a:t>
            </a:r>
            <a:endParaRPr lang="en-US" dirty="0"/>
          </a:p>
        </p:txBody>
      </p:sp>
    </p:spTree>
    <p:extLst>
      <p:ext uri="{BB962C8B-B14F-4D97-AF65-F5344CB8AC3E}">
        <p14:creationId xmlns:p14="http://schemas.microsoft.com/office/powerpoint/2010/main" val="3423694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228601" y="1776848"/>
            <a:ext cx="8147574" cy="2133927"/>
          </a:xfrm>
          <a:noFill/>
        </p:spPr>
        <p:txBody>
          <a:bodyPr>
            <a:noAutofit/>
          </a:bodyPr>
          <a:lstStyle/>
          <a:p>
            <a:pPr>
              <a:buFont typeface="Courier New" panose="02070309020205020404" pitchFamily="49" charset="0"/>
              <a:buChar char="o"/>
            </a:pPr>
            <a:r>
              <a:rPr lang="en-US" sz="2400" dirty="0"/>
              <a:t>DC Chapter, The Model Investment Club of Northern Virginia</a:t>
            </a:r>
          </a:p>
          <a:p>
            <a:pPr marL="769144">
              <a:buFont typeface="Courier New" panose="02070309020205020404" pitchFamily="49" charset="0"/>
              <a:buChar char="o"/>
            </a:pPr>
            <a:r>
              <a:rPr lang="en-US" sz="2400" dirty="0" smtClean="0"/>
              <a:t> NVIDA Corporation </a:t>
            </a:r>
            <a:r>
              <a:rPr lang="en-US" sz="2400" dirty="0"/>
              <a:t>(Nasdaq: </a:t>
            </a:r>
            <a:r>
              <a:rPr lang="en-US" sz="2400" dirty="0" smtClean="0"/>
              <a:t>NVDA)</a:t>
            </a:r>
            <a:r>
              <a:rPr lang="en-US" sz="2400" dirty="0"/>
              <a:t/>
            </a:r>
            <a:br>
              <a:rPr lang="en-US" sz="2400" dirty="0"/>
            </a:br>
            <a:r>
              <a:rPr lang="en-US" sz="2400" dirty="0" smtClean="0"/>
              <a:t> BI Member Website: Top 10 Companies our </a:t>
            </a:r>
            <a:br>
              <a:rPr lang="en-US" sz="2400" dirty="0" smtClean="0"/>
            </a:br>
            <a:r>
              <a:rPr lang="en-US" sz="2400" dirty="0" smtClean="0"/>
              <a:t> members are investing in (NVDA =‘1”)</a:t>
            </a:r>
          </a:p>
          <a:p>
            <a:pPr marL="769144">
              <a:buFont typeface="Courier New" panose="02070309020205020404" pitchFamily="49" charset="0"/>
              <a:buChar char="o"/>
            </a:pPr>
            <a:r>
              <a:rPr lang="en-US" sz="2400" dirty="0" smtClean="0"/>
              <a:t>First IPO 1999; HQ in Santa Clara CA</a:t>
            </a:r>
          </a:p>
          <a:p>
            <a:pPr marL="769144">
              <a:buFont typeface="Courier New" panose="02070309020205020404" pitchFamily="49" charset="0"/>
              <a:buChar char="o"/>
            </a:pPr>
            <a:r>
              <a:rPr lang="en-US" sz="2400" dirty="0" smtClean="0"/>
              <a:t>Industry: Semiconductors, Sector: Technology</a:t>
            </a:r>
          </a:p>
          <a:p>
            <a:pPr marL="769144">
              <a:buFont typeface="Courier New" panose="02070309020205020404" pitchFamily="49" charset="0"/>
              <a:buChar char="o"/>
            </a:pPr>
            <a:r>
              <a:rPr lang="en-US" sz="2400" dirty="0" smtClean="0"/>
              <a:t>Large Company, &gt;10B in Sales as of March 2024</a:t>
            </a:r>
          </a:p>
          <a:p>
            <a:pPr marL="769144">
              <a:buFont typeface="Courier New" panose="02070309020205020404" pitchFamily="49" charset="0"/>
              <a:buChar char="o"/>
            </a:pPr>
            <a:r>
              <a:rPr lang="en-US" sz="2400" dirty="0" smtClean="0"/>
              <a:t>Analysts June 2024; </a:t>
            </a:r>
            <a:r>
              <a:rPr lang="en-US" sz="2400" i="1" dirty="0" smtClean="0"/>
              <a:t>Value Line</a:t>
            </a:r>
            <a:r>
              <a:rPr lang="en-US" sz="2400" dirty="0" smtClean="0"/>
              <a:t>: Financial Strength: A+,;Timeliness = “1”</a:t>
            </a:r>
          </a:p>
          <a:p>
            <a:pPr marL="769144">
              <a:buFont typeface="Courier New" panose="02070309020205020404" pitchFamily="49" charset="0"/>
              <a:buChar char="o"/>
            </a:pPr>
            <a:endParaRPr lang="en-US" sz="2400" dirty="0" smtClean="0"/>
          </a:p>
          <a:p>
            <a:pPr marL="1115616">
              <a:buFont typeface="Courier New" panose="02070309020205020404" pitchFamily="49" charset="0"/>
              <a:buChar char="o"/>
            </a:pPr>
            <a:endParaRPr lang="en-US" sz="2400" dirty="0"/>
          </a:p>
        </p:txBody>
      </p:sp>
      <p:sp>
        <p:nvSpPr>
          <p:cNvPr id="10" name="Title 9"/>
          <p:cNvSpPr>
            <a:spLocks noGrp="1"/>
          </p:cNvSpPr>
          <p:nvPr>
            <p:ph type="title"/>
          </p:nvPr>
        </p:nvSpPr>
        <p:spPr/>
        <p:txBody>
          <a:bodyPr>
            <a:normAutofit/>
          </a:bodyPr>
          <a:lstStyle/>
          <a:p>
            <a:r>
              <a:rPr lang="en-US" sz="3300" dirty="0" smtClean="0"/>
              <a:t>Gladys Henrikson</a:t>
            </a:r>
            <a:endParaRPr lang="en-US" sz="3300" dirty="0">
              <a:highlight>
                <a:srgbClr val="FFFF00"/>
              </a:highlight>
            </a:endParaRPr>
          </a:p>
        </p:txBody>
      </p:sp>
      <p:sp>
        <p:nvSpPr>
          <p:cNvPr id="4" name="Slide Number Placeholder 3"/>
          <p:cNvSpPr>
            <a:spLocks noGrp="1"/>
          </p:cNvSpPr>
          <p:nvPr>
            <p:ph type="sldNum" sz="quarter" idx="4294967295"/>
          </p:nvPr>
        </p:nvSpPr>
        <p:spPr>
          <a:xfrm>
            <a:off x="6925" y="5674951"/>
            <a:ext cx="1066800" cy="273844"/>
          </a:xfrm>
          <a:prstGeom prst="rect">
            <a:avLst/>
          </a:prstGeom>
        </p:spPr>
        <p:txBody>
          <a:bodyPr/>
          <a:lstStyle/>
          <a:p>
            <a:fld id="{B7C7DEAE-B1FF-4F0D-9790-23B38FF51CAA}" type="slidenum">
              <a:rPr lang="en-US" smtClean="0"/>
              <a:pPr/>
              <a:t>3</a:t>
            </a:fld>
            <a:endParaRPr lang="en-US" dirty="0"/>
          </a:p>
        </p:txBody>
      </p:sp>
      <p:sp>
        <p:nvSpPr>
          <p:cNvPr id="5" name="Footer Placeholder 4"/>
          <p:cNvSpPr>
            <a:spLocks noGrp="1"/>
          </p:cNvSpPr>
          <p:nvPr>
            <p:ph type="ftr" sz="quarter" idx="3"/>
          </p:nvPr>
        </p:nvSpPr>
        <p:spPr/>
        <p:txBody>
          <a:bodyPr/>
          <a:lstStyle/>
          <a:p>
            <a:r>
              <a:rPr lang="fr-FR" dirty="0"/>
              <a:t>WWW.BETTERINVESTING.ORG</a:t>
            </a:r>
            <a:endParaRPr lang="en-US" dirty="0"/>
          </a:p>
        </p:txBody>
      </p:sp>
      <p:pic>
        <p:nvPicPr>
          <p:cNvPr id="13" name="Picture 12"/>
          <p:cNvPicPr>
            <a:picLocks noChangeAspect="1"/>
          </p:cNvPicPr>
          <p:nvPr/>
        </p:nvPicPr>
        <p:blipFill>
          <a:blip r:embed="rId3"/>
          <a:stretch>
            <a:fillRect/>
          </a:stretch>
        </p:blipFill>
        <p:spPr>
          <a:xfrm>
            <a:off x="6543675" y="544202"/>
            <a:ext cx="2600325" cy="695325"/>
          </a:xfrm>
          <a:prstGeom prst="rect">
            <a:avLst/>
          </a:prstGeom>
        </p:spPr>
      </p:pic>
    </p:spTree>
    <p:extLst>
      <p:ext uri="{BB962C8B-B14F-4D97-AF65-F5344CB8AC3E}">
        <p14:creationId xmlns:p14="http://schemas.microsoft.com/office/powerpoint/2010/main" val="3218059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0999"/>
            <a:ext cx="8686800" cy="685801"/>
          </a:xfrm>
        </p:spPr>
        <p:txBody>
          <a:bodyPr>
            <a:normAutofit fontScale="90000"/>
          </a:bodyPr>
          <a:lstStyle/>
          <a:p>
            <a:r>
              <a:rPr lang="en-US" dirty="0" smtClean="0"/>
              <a:t>NVDIA  Business Overview</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4</a:t>
            </a:fld>
            <a:endParaRPr lang="en-US" dirty="0"/>
          </a:p>
        </p:txBody>
      </p:sp>
      <p:sp>
        <p:nvSpPr>
          <p:cNvPr id="5" name="Footer Placeholder 4"/>
          <p:cNvSpPr>
            <a:spLocks noGrp="1"/>
          </p:cNvSpPr>
          <p:nvPr>
            <p:ph type="ftr" sz="quarter" idx="3"/>
          </p:nvPr>
        </p:nvSpPr>
        <p:spPr/>
        <p:txBody>
          <a:bodyPr/>
          <a:lstStyle/>
          <a:p>
            <a:r>
              <a:rPr lang="fr-FR" smtClean="0"/>
              <a:t>WWW.BETTERINVESTING.ORG</a:t>
            </a:r>
            <a:endParaRPr lang="en-US" dirty="0"/>
          </a:p>
        </p:txBody>
      </p:sp>
      <p:sp>
        <p:nvSpPr>
          <p:cNvPr id="3" name="Content Placeholder 2"/>
          <p:cNvSpPr>
            <a:spLocks noGrp="1"/>
          </p:cNvSpPr>
          <p:nvPr>
            <p:ph idx="1"/>
          </p:nvPr>
        </p:nvSpPr>
        <p:spPr>
          <a:xfrm>
            <a:off x="381000" y="1105902"/>
            <a:ext cx="8153400" cy="5371098"/>
          </a:xfrm>
        </p:spPr>
        <p:txBody>
          <a:bodyPr>
            <a:normAutofit fontScale="85000" lnSpcReduction="20000"/>
          </a:bodyPr>
          <a:lstStyle/>
          <a:p>
            <a:r>
              <a:rPr lang="en-US" dirty="0"/>
              <a:t>L</a:t>
            </a:r>
            <a:r>
              <a:rPr lang="en-US" dirty="0" smtClean="0"/>
              <a:t>eading </a:t>
            </a:r>
            <a:r>
              <a:rPr lang="en-US" dirty="0"/>
              <a:t>developer of computing </a:t>
            </a:r>
            <a:r>
              <a:rPr lang="en-US" dirty="0" smtClean="0"/>
              <a:t>platforms using graphics processing and software for various</a:t>
            </a:r>
            <a:r>
              <a:rPr lang="en-US" dirty="0"/>
              <a:t> </a:t>
            </a:r>
            <a:r>
              <a:rPr lang="en-US" dirty="0" smtClean="0"/>
              <a:t>applications</a:t>
            </a:r>
            <a:r>
              <a:rPr lang="en-US" dirty="0"/>
              <a:t>. </a:t>
            </a:r>
            <a:endParaRPr lang="en-US" dirty="0" smtClean="0"/>
          </a:p>
          <a:p>
            <a:r>
              <a:rPr lang="en-US" dirty="0" smtClean="0"/>
              <a:t>Revenue </a:t>
            </a:r>
            <a:r>
              <a:rPr lang="en-US" dirty="0"/>
              <a:t>by market </a:t>
            </a:r>
            <a:r>
              <a:rPr lang="en-US" dirty="0" smtClean="0"/>
              <a:t>platform, as of 2023:: </a:t>
            </a:r>
          </a:p>
          <a:p>
            <a:pPr lvl="1"/>
            <a:r>
              <a:rPr lang="en-US" dirty="0"/>
              <a:t>D</a:t>
            </a:r>
            <a:r>
              <a:rPr lang="en-US" dirty="0" smtClean="0"/>
              <a:t>ata </a:t>
            </a:r>
            <a:r>
              <a:rPr lang="en-US" dirty="0"/>
              <a:t>center (</a:t>
            </a:r>
            <a:r>
              <a:rPr lang="en-US" dirty="0" smtClean="0"/>
              <a:t>78%), </a:t>
            </a:r>
          </a:p>
          <a:p>
            <a:pPr lvl="1"/>
            <a:r>
              <a:rPr lang="en-US" dirty="0"/>
              <a:t>G</a:t>
            </a:r>
            <a:r>
              <a:rPr lang="en-US" dirty="0" smtClean="0"/>
              <a:t>aming </a:t>
            </a:r>
            <a:r>
              <a:rPr lang="en-US" dirty="0"/>
              <a:t>(17%), </a:t>
            </a:r>
            <a:endParaRPr lang="en-US" dirty="0" smtClean="0"/>
          </a:p>
          <a:p>
            <a:pPr lvl="1"/>
            <a:r>
              <a:rPr lang="en-US" dirty="0"/>
              <a:t>P</a:t>
            </a:r>
            <a:r>
              <a:rPr lang="en-US" dirty="0" smtClean="0"/>
              <a:t>rofessional </a:t>
            </a:r>
            <a:r>
              <a:rPr lang="en-US" dirty="0"/>
              <a:t>visualization (3%), </a:t>
            </a:r>
            <a:endParaRPr lang="en-US" dirty="0" smtClean="0"/>
          </a:p>
          <a:p>
            <a:pPr lvl="1"/>
            <a:r>
              <a:rPr lang="en-US" dirty="0" smtClean="0"/>
              <a:t>Automotive</a:t>
            </a:r>
            <a:r>
              <a:rPr lang="en-US" dirty="0"/>
              <a:t> </a:t>
            </a:r>
            <a:r>
              <a:rPr lang="en-US" dirty="0" smtClean="0"/>
              <a:t>(2</a:t>
            </a:r>
            <a:r>
              <a:rPr lang="en-US" dirty="0"/>
              <a:t>%), and other (less than 1%). </a:t>
            </a:r>
            <a:endParaRPr lang="en-US" dirty="0" smtClean="0"/>
          </a:p>
          <a:p>
            <a:r>
              <a:rPr lang="en-US" dirty="0" smtClean="0"/>
              <a:t>Production of semiconductor wafers outsourced </a:t>
            </a:r>
            <a:r>
              <a:rPr lang="en-US" dirty="0"/>
              <a:t>to Taiwan </a:t>
            </a:r>
            <a:r>
              <a:rPr lang="en-US" dirty="0" smtClean="0"/>
              <a:t>Semiconductor</a:t>
            </a:r>
            <a:r>
              <a:rPr lang="en-US" dirty="0"/>
              <a:t>, Samsung </a:t>
            </a:r>
            <a:r>
              <a:rPr lang="en-US" dirty="0" err="1" smtClean="0"/>
              <a:t>Electronics,and</a:t>
            </a:r>
            <a:r>
              <a:rPr lang="en-US" dirty="0" smtClean="0"/>
              <a:t> </a:t>
            </a:r>
            <a:r>
              <a:rPr lang="en-US" dirty="0"/>
              <a:t>others. </a:t>
            </a:r>
            <a:endParaRPr lang="en-US" dirty="0" smtClean="0"/>
          </a:p>
          <a:p>
            <a:r>
              <a:rPr lang="en-US" dirty="0" smtClean="0"/>
              <a:t>Int’l</a:t>
            </a:r>
            <a:r>
              <a:rPr lang="en-US" dirty="0"/>
              <a:t>. sales </a:t>
            </a:r>
            <a:r>
              <a:rPr lang="en-US" dirty="0" smtClean="0"/>
              <a:t>accounted for </a:t>
            </a:r>
            <a:r>
              <a:rPr lang="en-US" dirty="0"/>
              <a:t>56% of revenues</a:t>
            </a:r>
            <a:r>
              <a:rPr lang="en-US" dirty="0" smtClean="0"/>
              <a:t>.</a:t>
            </a:r>
          </a:p>
          <a:p>
            <a:r>
              <a:rPr lang="en-US" dirty="0" smtClean="0"/>
              <a:t>About 29,500 </a:t>
            </a:r>
            <a:r>
              <a:rPr lang="en-US" dirty="0"/>
              <a:t>employees. </a:t>
            </a:r>
            <a:endParaRPr lang="en-US" dirty="0" smtClean="0"/>
          </a:p>
          <a:p>
            <a:r>
              <a:rPr lang="en-US" dirty="0" smtClean="0"/>
              <a:t>Officers </a:t>
            </a:r>
            <a:r>
              <a:rPr lang="en-US" dirty="0"/>
              <a:t>and </a:t>
            </a:r>
            <a:r>
              <a:rPr lang="en-US" dirty="0" smtClean="0"/>
              <a:t>directors .own </a:t>
            </a:r>
            <a:r>
              <a:rPr lang="en-US" dirty="0"/>
              <a:t>4.2% of common stock; </a:t>
            </a:r>
            <a:endParaRPr lang="en-US" dirty="0" smtClean="0"/>
          </a:p>
          <a:p>
            <a:pPr lvl="1"/>
            <a:r>
              <a:rPr lang="en-US" i="1" dirty="0" smtClean="0"/>
              <a:t>President </a:t>
            </a:r>
            <a:r>
              <a:rPr lang="en-US" i="1" dirty="0"/>
              <a:t>&amp; CEO: Jen-</a:t>
            </a:r>
            <a:r>
              <a:rPr lang="en-US" i="1" dirty="0" err="1"/>
              <a:t>Hsun</a:t>
            </a:r>
            <a:r>
              <a:rPr lang="en-US" i="1" dirty="0"/>
              <a:t> Huang. Inc</a:t>
            </a:r>
            <a:r>
              <a:rPr lang="en-US" i="1" dirty="0" smtClean="0"/>
              <a:t>.:</a:t>
            </a:r>
          </a:p>
          <a:p>
            <a:pPr lvl="1"/>
            <a:r>
              <a:rPr lang="en-US" i="1" dirty="0" smtClean="0"/>
              <a:t>Had a 10:1  stock split in June 2024.</a:t>
            </a:r>
            <a:endParaRPr lang="en-US" i="1" dirty="0"/>
          </a:p>
          <a:p>
            <a:endParaRPr lang="en-US" i="1" dirty="0"/>
          </a:p>
        </p:txBody>
      </p:sp>
    </p:spTree>
    <p:extLst>
      <p:ext uri="{BB962C8B-B14F-4D97-AF65-F5344CB8AC3E}">
        <p14:creationId xmlns:p14="http://schemas.microsoft.com/office/powerpoint/2010/main" val="1763021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NVDA’s Market Platforms at a Glance; (</a:t>
            </a:r>
            <a:r>
              <a:rPr lang="en-US" i="1" dirty="0" smtClean="0"/>
              <a:t>Tonight’s focus on Data Center)</a:t>
            </a:r>
            <a:endParaRPr lang="en-US" i="1" dirty="0"/>
          </a:p>
        </p:txBody>
      </p:sp>
      <p:pic>
        <p:nvPicPr>
          <p:cNvPr id="6" name="Content Placeholder 5"/>
          <p:cNvPicPr>
            <a:picLocks noGrp="1" noChangeAspect="1"/>
          </p:cNvPicPr>
          <p:nvPr>
            <p:ph idx="1"/>
          </p:nvPr>
        </p:nvPicPr>
        <p:blipFill>
          <a:blip r:embed="rId2"/>
          <a:stretch>
            <a:fillRect/>
          </a:stretch>
        </p:blipFill>
        <p:spPr>
          <a:xfrm>
            <a:off x="381000" y="1467039"/>
            <a:ext cx="8534400" cy="5619561"/>
          </a:xfrm>
          <a:prstGeom prst="rect">
            <a:avLst/>
          </a:prstGeom>
        </p:spPr>
      </p:pic>
      <p:sp>
        <p:nvSpPr>
          <p:cNvPr id="4" name="Slide Number Placeholder 3"/>
          <p:cNvSpPr>
            <a:spLocks noGrp="1"/>
          </p:cNvSpPr>
          <p:nvPr>
            <p:ph type="sldNum" sz="quarter" idx="12"/>
          </p:nvPr>
        </p:nvSpPr>
        <p:spPr/>
        <p:txBody>
          <a:bodyPr/>
          <a:lstStyle/>
          <a:p>
            <a:fld id="{B7C7DEAE-B1FF-4F0D-9790-23B38FF51CAA}" type="slidenum">
              <a:rPr lang="en-US" smtClean="0"/>
              <a:t>5</a:t>
            </a:fld>
            <a:endParaRPr lang="en-US" dirty="0"/>
          </a:p>
        </p:txBody>
      </p:sp>
      <p:sp>
        <p:nvSpPr>
          <p:cNvPr id="5" name="Footer Placeholder 4"/>
          <p:cNvSpPr>
            <a:spLocks noGrp="1"/>
          </p:cNvSpPr>
          <p:nvPr>
            <p:ph type="ftr" sz="quarter" idx="3"/>
          </p:nvPr>
        </p:nvSpPr>
        <p:spPr/>
        <p:txBody>
          <a:bodyPr/>
          <a:lstStyle/>
          <a:p>
            <a:r>
              <a:rPr lang="fr-FR" smtClean="0"/>
              <a:t>WWW.BETTERINVESTING.ORG</a:t>
            </a:r>
            <a:endParaRPr lang="en-US" dirty="0"/>
          </a:p>
        </p:txBody>
      </p:sp>
    </p:spTree>
    <p:extLst>
      <p:ext uri="{BB962C8B-B14F-4D97-AF65-F5344CB8AC3E}">
        <p14:creationId xmlns:p14="http://schemas.microsoft.com/office/powerpoint/2010/main" val="3087302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052513"/>
          </a:xfrm>
        </p:spPr>
        <p:txBody>
          <a:bodyPr>
            <a:normAutofit fontScale="90000"/>
          </a:bodyPr>
          <a:lstStyle/>
          <a:p>
            <a:r>
              <a:rPr lang="en-US" sz="3600" dirty="0" smtClean="0"/>
              <a:t>NVDA’s Three Decades of Research &amp; Development in </a:t>
            </a:r>
            <a:r>
              <a:rPr lang="en-US" sz="3600" u="sng" dirty="0" smtClean="0"/>
              <a:t>Accelerated Computing</a:t>
            </a:r>
            <a:r>
              <a:rPr lang="en-US" sz="3600" dirty="0" smtClean="0"/>
              <a:t>- </a:t>
            </a:r>
            <a:r>
              <a:rPr lang="en-US" sz="3600" i="1" dirty="0" smtClean="0"/>
              <a:t>Initially for Gaming Industry</a:t>
            </a:r>
            <a:r>
              <a:rPr lang="en-US" i="1" dirty="0" smtClean="0"/>
              <a:t>.</a:t>
            </a:r>
            <a:endParaRPr lang="en-US" i="1"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6</a:t>
            </a:fld>
            <a:endParaRPr lang="en-US" dirty="0"/>
          </a:p>
        </p:txBody>
      </p:sp>
      <p:pic>
        <p:nvPicPr>
          <p:cNvPr id="5" name="Picture 4"/>
          <p:cNvPicPr>
            <a:picLocks noChangeAspect="1"/>
          </p:cNvPicPr>
          <p:nvPr/>
        </p:nvPicPr>
        <p:blipFill>
          <a:blip r:embed="rId2"/>
          <a:stretch>
            <a:fillRect/>
          </a:stretch>
        </p:blipFill>
        <p:spPr>
          <a:xfrm>
            <a:off x="533400" y="1924242"/>
            <a:ext cx="7391400" cy="4428934"/>
          </a:xfrm>
          <a:prstGeom prst="rect">
            <a:avLst/>
          </a:prstGeom>
        </p:spPr>
      </p:pic>
    </p:spTree>
    <p:extLst>
      <p:ext uri="{BB962C8B-B14F-4D97-AF65-F5344CB8AC3E}">
        <p14:creationId xmlns:p14="http://schemas.microsoft.com/office/powerpoint/2010/main" val="228735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566638"/>
          </a:xfrm>
        </p:spPr>
        <p:txBody>
          <a:bodyPr>
            <a:noAutofit/>
          </a:bodyPr>
          <a:lstStyle/>
          <a:p>
            <a:r>
              <a:rPr lang="en-US" sz="3200" dirty="0" smtClean="0"/>
              <a:t>What’s Special about NVDA Computing ?</a:t>
            </a:r>
            <a:endParaRPr lang="en-US" sz="3200" dirty="0"/>
          </a:p>
        </p:txBody>
      </p:sp>
      <p:pic>
        <p:nvPicPr>
          <p:cNvPr id="6" name="Content Placeholder 5"/>
          <p:cNvPicPr>
            <a:picLocks noGrp="1" noChangeAspect="1"/>
          </p:cNvPicPr>
          <p:nvPr>
            <p:ph idx="1"/>
          </p:nvPr>
        </p:nvPicPr>
        <p:blipFill>
          <a:blip r:embed="rId2"/>
          <a:stretch>
            <a:fillRect/>
          </a:stretch>
        </p:blipFill>
        <p:spPr>
          <a:xfrm>
            <a:off x="381000" y="1667974"/>
            <a:ext cx="8229600" cy="4062324"/>
          </a:xfrm>
          <a:prstGeom prst="rect">
            <a:avLst/>
          </a:prstGeom>
        </p:spPr>
      </p:pic>
      <p:sp>
        <p:nvSpPr>
          <p:cNvPr id="4" name="Slide Number Placeholder 3"/>
          <p:cNvSpPr>
            <a:spLocks noGrp="1"/>
          </p:cNvSpPr>
          <p:nvPr>
            <p:ph type="sldNum" sz="quarter" idx="12"/>
          </p:nvPr>
        </p:nvSpPr>
        <p:spPr/>
        <p:txBody>
          <a:bodyPr/>
          <a:lstStyle/>
          <a:p>
            <a:fld id="{B7C7DEAE-B1FF-4F0D-9790-23B38FF51CAA}" type="slidenum">
              <a:rPr lang="en-US" smtClean="0"/>
              <a:t>7</a:t>
            </a:fld>
            <a:endParaRPr lang="en-US" dirty="0"/>
          </a:p>
        </p:txBody>
      </p:sp>
      <p:sp>
        <p:nvSpPr>
          <p:cNvPr id="5" name="Footer Placeholder 4"/>
          <p:cNvSpPr>
            <a:spLocks noGrp="1"/>
          </p:cNvSpPr>
          <p:nvPr>
            <p:ph type="ftr" sz="quarter" idx="3"/>
          </p:nvPr>
        </p:nvSpPr>
        <p:spPr/>
        <p:txBody>
          <a:bodyPr/>
          <a:lstStyle/>
          <a:p>
            <a:r>
              <a:rPr lang="fr-FR" smtClean="0"/>
              <a:t>WWW.BETTERINVESTING.ORG</a:t>
            </a:r>
            <a:endParaRPr lang="en-US" dirty="0"/>
          </a:p>
        </p:txBody>
      </p:sp>
      <p:sp>
        <p:nvSpPr>
          <p:cNvPr id="8" name="TextBox 7"/>
          <p:cNvSpPr txBox="1"/>
          <p:nvPr/>
        </p:nvSpPr>
        <p:spPr>
          <a:xfrm>
            <a:off x="4794738" y="833347"/>
            <a:ext cx="4343400" cy="1200329"/>
          </a:xfrm>
          <a:prstGeom prst="rect">
            <a:avLst/>
          </a:prstGeom>
          <a:noFill/>
        </p:spPr>
        <p:txBody>
          <a:bodyPr wrap="square" rtlCol="0">
            <a:spAutoFit/>
          </a:bodyPr>
          <a:lstStyle/>
          <a:p>
            <a:r>
              <a:rPr lang="en-US" dirty="0" err="1" smtClean="0"/>
              <a:t>Nvda’s</a:t>
            </a:r>
            <a:r>
              <a:rPr lang="en-US" dirty="0" smtClean="0"/>
              <a:t> Graphics Processing Units (GPUs)=“Blackwell”, &amp; Software Platform = “</a:t>
            </a:r>
            <a:r>
              <a:rPr lang="en-US" dirty="0" err="1" smtClean="0"/>
              <a:t>Cuda</a:t>
            </a:r>
            <a:r>
              <a:rPr lang="en-US" dirty="0" smtClean="0"/>
              <a:t>”</a:t>
            </a:r>
            <a:br>
              <a:rPr lang="en-US" dirty="0" smtClean="0"/>
            </a:br>
            <a:endParaRPr lang="en-US" dirty="0"/>
          </a:p>
        </p:txBody>
      </p:sp>
      <p:sp>
        <p:nvSpPr>
          <p:cNvPr id="9" name="Down Arrow 8"/>
          <p:cNvSpPr/>
          <p:nvPr/>
        </p:nvSpPr>
        <p:spPr>
          <a:xfrm>
            <a:off x="6659881" y="1433512"/>
            <a:ext cx="579119" cy="4523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981612"/>
            <a:ext cx="4343400" cy="1200329"/>
          </a:xfrm>
          <a:prstGeom prst="rect">
            <a:avLst/>
          </a:prstGeom>
          <a:noFill/>
        </p:spPr>
        <p:txBody>
          <a:bodyPr wrap="square" rtlCol="0">
            <a:spAutoFit/>
          </a:bodyPr>
          <a:lstStyle/>
          <a:p>
            <a:r>
              <a:rPr lang="en-US" dirty="0" smtClean="0"/>
              <a:t>Apple, Microsoft, AMD, Intel, etc. use slower CPU architecture; 2 </a:t>
            </a:r>
            <a:r>
              <a:rPr lang="en-US" dirty="0" err="1" smtClean="0"/>
              <a:t>yrs</a:t>
            </a:r>
            <a:r>
              <a:rPr lang="en-US" dirty="0" smtClean="0"/>
              <a:t> behind NVDA in GPUs</a:t>
            </a:r>
            <a:br>
              <a:rPr lang="en-US" dirty="0" smtClean="0"/>
            </a:br>
            <a:endParaRPr lang="en-US" dirty="0"/>
          </a:p>
        </p:txBody>
      </p:sp>
      <p:sp>
        <p:nvSpPr>
          <p:cNvPr id="12" name="Up Arrow 11"/>
          <p:cNvSpPr/>
          <p:nvPr/>
        </p:nvSpPr>
        <p:spPr>
          <a:xfrm>
            <a:off x="1796562" y="5469372"/>
            <a:ext cx="838200" cy="49538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14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Waves of Adoption of Accelerated Computing</a:t>
            </a:r>
            <a:endParaRPr lang="en-US" sz="3200"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8</a:t>
            </a:fld>
            <a:endParaRPr lang="en-US" dirty="0"/>
          </a:p>
        </p:txBody>
      </p:sp>
      <p:pic>
        <p:nvPicPr>
          <p:cNvPr id="5" name="Picture 4"/>
          <p:cNvPicPr>
            <a:picLocks noChangeAspect="1"/>
          </p:cNvPicPr>
          <p:nvPr/>
        </p:nvPicPr>
        <p:blipFill>
          <a:blip r:embed="rId2"/>
          <a:stretch>
            <a:fillRect/>
          </a:stretch>
        </p:blipFill>
        <p:spPr>
          <a:xfrm>
            <a:off x="533400" y="1467039"/>
            <a:ext cx="4966138" cy="5009961"/>
          </a:xfrm>
          <a:prstGeom prst="rect">
            <a:avLst/>
          </a:prstGeom>
        </p:spPr>
      </p:pic>
      <p:sp>
        <p:nvSpPr>
          <p:cNvPr id="6" name="TextBox 5"/>
          <p:cNvSpPr txBox="1"/>
          <p:nvPr/>
        </p:nvSpPr>
        <p:spPr>
          <a:xfrm>
            <a:off x="5867400" y="1433512"/>
            <a:ext cx="30480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Accelerated Computing enabled rise of AI- driving shift from general purpose to accelerated computing</a:t>
            </a:r>
          </a:p>
          <a:p>
            <a:pPr marL="285750" indent="-285750">
              <a:buFont typeface="Arial" panose="020B0604020202020204" pitchFamily="34" charset="0"/>
              <a:buChar char="•"/>
            </a:pPr>
            <a:r>
              <a:rPr lang="en-US" dirty="0" smtClean="0"/>
              <a:t>Huge Installed base of data center infrastructure with =&gt; </a:t>
            </a:r>
            <a:r>
              <a:rPr lang="en-US" dirty="0" err="1" smtClean="0"/>
              <a:t>Accerated</a:t>
            </a:r>
            <a:r>
              <a:rPr lang="en-US" dirty="0" smtClean="0"/>
              <a:t> computing</a:t>
            </a:r>
          </a:p>
          <a:p>
            <a:pPr marL="285750" indent="-285750">
              <a:buFont typeface="Arial" panose="020B0604020202020204" pitchFamily="34" charset="0"/>
              <a:buChar char="•"/>
            </a:pPr>
            <a:r>
              <a:rPr lang="en-US" dirty="0" err="1" smtClean="0"/>
              <a:t>Hyperscale</a:t>
            </a:r>
            <a:r>
              <a:rPr lang="en-US" dirty="0" smtClean="0"/>
              <a:t> cloud service providers and consumer internet companies = early Ai adapters with broader adoption under way.</a:t>
            </a:r>
            <a:endParaRPr lang="en-US" dirty="0"/>
          </a:p>
        </p:txBody>
      </p:sp>
    </p:spTree>
    <p:extLst>
      <p:ext uri="{BB962C8B-B14F-4D97-AF65-F5344CB8AC3E}">
        <p14:creationId xmlns:p14="http://schemas.microsoft.com/office/powerpoint/2010/main" val="3920498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NVDA Products for Developers, Partners, Enterprises, OEMs, Other Customers</a:t>
            </a:r>
            <a:endParaRPr lang="en-US" sz="3200" dirty="0"/>
          </a:p>
        </p:txBody>
      </p:sp>
      <p:sp>
        <p:nvSpPr>
          <p:cNvPr id="3" name="Footer Placeholder 2"/>
          <p:cNvSpPr>
            <a:spLocks noGrp="1"/>
          </p:cNvSpPr>
          <p:nvPr>
            <p:ph type="ftr" sz="quarter" idx="11"/>
          </p:nvPr>
        </p:nvSpPr>
        <p:spPr/>
        <p:txBody>
          <a:bodyPr/>
          <a:lstStyle/>
          <a:p>
            <a:r>
              <a:rPr lang="fr-FR" smtClean="0"/>
              <a:t>WWW.BETTERINVESTING.ORG</a:t>
            </a:r>
            <a:endParaRPr lang="en-US" dirty="0"/>
          </a:p>
        </p:txBody>
      </p:sp>
      <p:sp>
        <p:nvSpPr>
          <p:cNvPr id="4" name="Slide Number Placeholder 3"/>
          <p:cNvSpPr>
            <a:spLocks noGrp="1"/>
          </p:cNvSpPr>
          <p:nvPr>
            <p:ph type="sldNum" sz="quarter" idx="12"/>
          </p:nvPr>
        </p:nvSpPr>
        <p:spPr/>
        <p:txBody>
          <a:bodyPr/>
          <a:lstStyle/>
          <a:p>
            <a:fld id="{B7C7DEAE-B1FF-4F0D-9790-23B38FF51CAA}" type="slidenum">
              <a:rPr lang="en-US" smtClean="0"/>
              <a:t>9</a:t>
            </a:fld>
            <a:endParaRPr lang="en-US" dirty="0"/>
          </a:p>
        </p:txBody>
      </p:sp>
      <p:pic>
        <p:nvPicPr>
          <p:cNvPr id="5" name="Picture 4"/>
          <p:cNvPicPr>
            <a:picLocks noChangeAspect="1"/>
          </p:cNvPicPr>
          <p:nvPr/>
        </p:nvPicPr>
        <p:blipFill>
          <a:blip r:embed="rId2"/>
          <a:stretch>
            <a:fillRect/>
          </a:stretch>
        </p:blipFill>
        <p:spPr>
          <a:xfrm>
            <a:off x="596385" y="1981200"/>
            <a:ext cx="8535892" cy="5529263"/>
          </a:xfrm>
          <a:prstGeom prst="rect">
            <a:avLst/>
          </a:prstGeom>
        </p:spPr>
      </p:pic>
    </p:spTree>
    <p:extLst>
      <p:ext uri="{BB962C8B-B14F-4D97-AF65-F5344CB8AC3E}">
        <p14:creationId xmlns:p14="http://schemas.microsoft.com/office/powerpoint/2010/main" val="4043313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5">
      <a:dk1>
        <a:sysClr val="windowText" lastClr="000000"/>
      </a:dk1>
      <a:lt1>
        <a:sysClr val="window" lastClr="FFFFFF"/>
      </a:lt1>
      <a:dk2>
        <a:srgbClr val="0045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16660</TotalTime>
  <Words>797</Words>
  <Application>Microsoft Office PowerPoint</Application>
  <PresentationFormat>On-screen Show (4:3)</PresentationFormat>
  <Paragraphs>94</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Courier New</vt:lpstr>
      <vt:lpstr>Clarity</vt:lpstr>
      <vt:lpstr>New Stock Presentation: NVIDIA  MicNova July 9, 2024 </vt:lpstr>
      <vt:lpstr>DISCLAIMER</vt:lpstr>
      <vt:lpstr>Gladys Henrikson</vt:lpstr>
      <vt:lpstr>NVDIA  Business Overview</vt:lpstr>
      <vt:lpstr>NVDA’s Market Platforms at a Glance; (Tonight’s focus on Data Center)</vt:lpstr>
      <vt:lpstr>NVDA’s Three Decades of Research &amp; Development in Accelerated Computing- Initially for Gaming Industry.</vt:lpstr>
      <vt:lpstr>What’s Special about NVDA Computing ?</vt:lpstr>
      <vt:lpstr>Waves of Adoption of Accelerated Computing</vt:lpstr>
      <vt:lpstr>NVDA Products for Developers, Partners, Enterprises, OEMs, Other Customers</vt:lpstr>
      <vt:lpstr>NVDA’s Data Customers</vt:lpstr>
      <vt:lpstr>Ai is Driving a Powerful New Investment Cycle</vt:lpstr>
      <vt:lpstr>NVIDIA’s Market Opportunities</vt:lpstr>
      <vt:lpstr>NVIDIA SSG</vt:lpstr>
      <vt:lpstr>NVIDIA  SSG Section 3 </vt:lpstr>
      <vt:lpstr>NVDA SSG Section 4-5</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Webinar</dc:title>
  <dc:creator>Kevin Gillogly</dc:creator>
  <cp:lastModifiedBy>gladys.henrikson@verizon.net</cp:lastModifiedBy>
  <cp:revision>707</cp:revision>
  <cp:lastPrinted>2024-03-11T00:54:33Z</cp:lastPrinted>
  <dcterms:created xsi:type="dcterms:W3CDTF">2020-12-07T03:49:10Z</dcterms:created>
  <dcterms:modified xsi:type="dcterms:W3CDTF">2024-07-09T13:17:20Z</dcterms:modified>
</cp:coreProperties>
</file>