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1" r:id="rId3"/>
    <p:sldId id="267" r:id="rId4"/>
    <p:sldId id="266" r:id="rId5"/>
    <p:sldId id="274" r:id="rId6"/>
    <p:sldId id="269" r:id="rId7"/>
    <p:sldId id="275" r:id="rId8"/>
    <p:sldId id="279" r:id="rId9"/>
    <p:sldId id="280" r:id="rId10"/>
    <p:sldId id="281" r:id="rId11"/>
    <p:sldId id="282" r:id="rId12"/>
    <p:sldId id="283" r:id="rId13"/>
    <p:sldId id="284" r:id="rId14"/>
    <p:sldId id="285" r:id="rId15"/>
    <p:sldId id="278"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B3C737-9428-46FE-A743-BB6F2F17B510}" v="4" dt="2024-07-04T22:19:02.191"/>
  </p1510:revLst>
</p1510:revInfo>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886" autoAdjust="0"/>
  </p:normalViewPr>
  <p:slideViewPr>
    <p:cSldViewPr>
      <p:cViewPr varScale="1">
        <p:scale>
          <a:sx n="55" d="100"/>
          <a:sy n="55" d="100"/>
        </p:scale>
        <p:origin x="52" y="400"/>
      </p:cViewPr>
      <p:guideLst>
        <p:guide pos="3839"/>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nufrak, Patricia" userId="63e45f54-5512-481c-9f50-5d5aa0295598" providerId="ADAL" clId="{C7B3C737-9428-46FE-A743-BB6F2F17B510}"/>
    <pc:docChg chg="undo custSel addSld delSld modSld sldOrd">
      <pc:chgData name="Onufrak, Patricia" userId="63e45f54-5512-481c-9f50-5d5aa0295598" providerId="ADAL" clId="{C7B3C737-9428-46FE-A743-BB6F2F17B510}" dt="2024-07-04T23:10:17.198" v="1117" actId="5793"/>
      <pc:docMkLst>
        <pc:docMk/>
      </pc:docMkLst>
      <pc:sldChg chg="modSp mod">
        <pc:chgData name="Onufrak, Patricia" userId="63e45f54-5512-481c-9f50-5d5aa0295598" providerId="ADAL" clId="{C7B3C737-9428-46FE-A743-BB6F2F17B510}" dt="2024-07-04T22:30:03.266" v="654" actId="6549"/>
        <pc:sldMkLst>
          <pc:docMk/>
          <pc:sldMk cId="4025013544" sldId="256"/>
        </pc:sldMkLst>
        <pc:spChg chg="mod">
          <ac:chgData name="Onufrak, Patricia" userId="63e45f54-5512-481c-9f50-5d5aa0295598" providerId="ADAL" clId="{C7B3C737-9428-46FE-A743-BB6F2F17B510}" dt="2024-07-04T22:30:03.266" v="654" actId="6549"/>
          <ac:spMkLst>
            <pc:docMk/>
            <pc:sldMk cId="4025013544" sldId="256"/>
            <ac:spMk id="2" creationId="{00000000-0000-0000-0000-000000000000}"/>
          </ac:spMkLst>
        </pc:spChg>
        <pc:spChg chg="mod">
          <ac:chgData name="Onufrak, Patricia" userId="63e45f54-5512-481c-9f50-5d5aa0295598" providerId="ADAL" clId="{C7B3C737-9428-46FE-A743-BB6F2F17B510}" dt="2024-07-04T22:11:18.843" v="579" actId="207"/>
          <ac:spMkLst>
            <pc:docMk/>
            <pc:sldMk cId="4025013544" sldId="256"/>
            <ac:spMk id="3" creationId="{00000000-0000-0000-0000-000000000000}"/>
          </ac:spMkLst>
        </pc:spChg>
      </pc:sldChg>
      <pc:sldChg chg="del">
        <pc:chgData name="Onufrak, Patricia" userId="63e45f54-5512-481c-9f50-5d5aa0295598" providerId="ADAL" clId="{C7B3C737-9428-46FE-A743-BB6F2F17B510}" dt="2024-07-04T20:22:31.492" v="35" actId="2696"/>
        <pc:sldMkLst>
          <pc:docMk/>
          <pc:sldMk cId="502801143" sldId="262"/>
        </pc:sldMkLst>
      </pc:sldChg>
      <pc:sldChg chg="del">
        <pc:chgData name="Onufrak, Patricia" userId="63e45f54-5512-481c-9f50-5d5aa0295598" providerId="ADAL" clId="{C7B3C737-9428-46FE-A743-BB6F2F17B510}" dt="2024-07-04T20:22:52.431" v="37" actId="2696"/>
        <pc:sldMkLst>
          <pc:docMk/>
          <pc:sldMk cId="3536972289" sldId="263"/>
        </pc:sldMkLst>
      </pc:sldChg>
      <pc:sldChg chg="del">
        <pc:chgData name="Onufrak, Patricia" userId="63e45f54-5512-481c-9f50-5d5aa0295598" providerId="ADAL" clId="{C7B3C737-9428-46FE-A743-BB6F2F17B510}" dt="2024-07-04T20:22:54.981" v="38" actId="2696"/>
        <pc:sldMkLst>
          <pc:docMk/>
          <pc:sldMk cId="2514779726" sldId="265"/>
        </pc:sldMkLst>
      </pc:sldChg>
      <pc:sldChg chg="addSp delSp modSp mod ord">
        <pc:chgData name="Onufrak, Patricia" userId="63e45f54-5512-481c-9f50-5d5aa0295598" providerId="ADAL" clId="{C7B3C737-9428-46FE-A743-BB6F2F17B510}" dt="2024-07-04T23:07:00.830" v="1038" actId="13926"/>
        <pc:sldMkLst>
          <pc:docMk/>
          <pc:sldMk cId="411701859" sldId="266"/>
        </pc:sldMkLst>
        <pc:spChg chg="mod">
          <ac:chgData name="Onufrak, Patricia" userId="63e45f54-5512-481c-9f50-5d5aa0295598" providerId="ADAL" clId="{C7B3C737-9428-46FE-A743-BB6F2F17B510}" dt="2024-07-04T20:24:49.031" v="44" actId="20577"/>
          <ac:spMkLst>
            <pc:docMk/>
            <pc:sldMk cId="411701859" sldId="266"/>
            <ac:spMk id="2" creationId="{00000000-0000-0000-0000-000000000000}"/>
          </ac:spMkLst>
        </pc:spChg>
        <pc:spChg chg="add del mod">
          <ac:chgData name="Onufrak, Patricia" userId="63e45f54-5512-481c-9f50-5d5aa0295598" providerId="ADAL" clId="{C7B3C737-9428-46FE-A743-BB6F2F17B510}" dt="2024-07-04T20:25:44.646" v="117"/>
          <ac:spMkLst>
            <pc:docMk/>
            <pc:sldMk cId="411701859" sldId="266"/>
            <ac:spMk id="4" creationId="{76AFE592-B8EE-4F6C-FDEC-2B6D5FA9FEB0}"/>
          </ac:spMkLst>
        </pc:spChg>
        <pc:graphicFrameChg chg="add mod modGraphic">
          <ac:chgData name="Onufrak, Patricia" userId="63e45f54-5512-481c-9f50-5d5aa0295598" providerId="ADAL" clId="{C7B3C737-9428-46FE-A743-BB6F2F17B510}" dt="2024-07-04T23:07:00.830" v="1038" actId="13926"/>
          <ac:graphicFrameMkLst>
            <pc:docMk/>
            <pc:sldMk cId="411701859" sldId="266"/>
            <ac:graphicFrameMk id="5" creationId="{58160108-3C14-11FE-6619-2E516A3ABC0B}"/>
          </ac:graphicFrameMkLst>
        </pc:graphicFrameChg>
      </pc:sldChg>
      <pc:sldChg chg="addSp modSp">
        <pc:chgData name="Onufrak, Patricia" userId="63e45f54-5512-481c-9f50-5d5aa0295598" providerId="ADAL" clId="{C7B3C737-9428-46FE-A743-BB6F2F17B510}" dt="2024-07-04T20:21:35.250" v="33"/>
        <pc:sldMkLst>
          <pc:docMk/>
          <pc:sldMk cId="3691332916" sldId="267"/>
        </pc:sldMkLst>
        <pc:picChg chg="add mod">
          <ac:chgData name="Onufrak, Patricia" userId="63e45f54-5512-481c-9f50-5d5aa0295598" providerId="ADAL" clId="{C7B3C737-9428-46FE-A743-BB6F2F17B510}" dt="2024-07-04T20:21:35.250" v="33"/>
          <ac:picMkLst>
            <pc:docMk/>
            <pc:sldMk cId="3691332916" sldId="267"/>
            <ac:picMk id="3" creationId="{410F0201-31CC-F92D-6214-5DE28CDA4F7A}"/>
          </ac:picMkLst>
        </pc:picChg>
      </pc:sldChg>
      <pc:sldChg chg="modSp mod">
        <pc:chgData name="Onufrak, Patricia" userId="63e45f54-5512-481c-9f50-5d5aa0295598" providerId="ADAL" clId="{C7B3C737-9428-46FE-A743-BB6F2F17B510}" dt="2024-07-04T23:09:21.182" v="1111" actId="13926"/>
        <pc:sldMkLst>
          <pc:docMk/>
          <pc:sldMk cId="1870939040" sldId="269"/>
        </pc:sldMkLst>
        <pc:spChg chg="mod">
          <ac:chgData name="Onufrak, Patricia" userId="63e45f54-5512-481c-9f50-5d5aa0295598" providerId="ADAL" clId="{C7B3C737-9428-46FE-A743-BB6F2F17B510}" dt="2024-07-04T20:40:24.081" v="211" actId="113"/>
          <ac:spMkLst>
            <pc:docMk/>
            <pc:sldMk cId="1870939040" sldId="269"/>
            <ac:spMk id="3" creationId="{00000000-0000-0000-0000-000000000000}"/>
          </ac:spMkLst>
        </pc:spChg>
        <pc:spChg chg="mod">
          <ac:chgData name="Onufrak, Patricia" userId="63e45f54-5512-481c-9f50-5d5aa0295598" providerId="ADAL" clId="{C7B3C737-9428-46FE-A743-BB6F2F17B510}" dt="2024-07-04T23:09:21.182" v="1111" actId="13926"/>
          <ac:spMkLst>
            <pc:docMk/>
            <pc:sldMk cId="1870939040" sldId="269"/>
            <ac:spMk id="5" creationId="{00000000-0000-0000-0000-000000000000}"/>
          </ac:spMkLst>
        </pc:spChg>
      </pc:sldChg>
      <pc:sldChg chg="modSp mod">
        <pc:chgData name="Onufrak, Patricia" userId="63e45f54-5512-481c-9f50-5d5aa0295598" providerId="ADAL" clId="{C7B3C737-9428-46FE-A743-BB6F2F17B510}" dt="2024-07-04T23:06:32.778" v="1036" actId="113"/>
        <pc:sldMkLst>
          <pc:docMk/>
          <pc:sldMk cId="2936978002" sldId="271"/>
        </pc:sldMkLst>
        <pc:spChg chg="mod">
          <ac:chgData name="Onufrak, Patricia" userId="63e45f54-5512-481c-9f50-5d5aa0295598" providerId="ADAL" clId="{C7B3C737-9428-46FE-A743-BB6F2F17B510}" dt="2024-07-04T20:16:58.300" v="13" actId="122"/>
          <ac:spMkLst>
            <pc:docMk/>
            <pc:sldMk cId="2936978002" sldId="271"/>
            <ac:spMk id="2" creationId="{00000000-0000-0000-0000-000000000000}"/>
          </ac:spMkLst>
        </pc:spChg>
        <pc:spChg chg="mod">
          <ac:chgData name="Onufrak, Patricia" userId="63e45f54-5512-481c-9f50-5d5aa0295598" providerId="ADAL" clId="{C7B3C737-9428-46FE-A743-BB6F2F17B510}" dt="2024-07-04T23:06:32.778" v="1036" actId="113"/>
          <ac:spMkLst>
            <pc:docMk/>
            <pc:sldMk cId="2936978002" sldId="271"/>
            <ac:spMk id="3" creationId="{00000000-0000-0000-0000-000000000000}"/>
          </ac:spMkLst>
        </pc:spChg>
      </pc:sldChg>
      <pc:sldChg chg="modSp del mod">
        <pc:chgData name="Onufrak, Patricia" userId="63e45f54-5512-481c-9f50-5d5aa0295598" providerId="ADAL" clId="{C7B3C737-9428-46FE-A743-BB6F2F17B510}" dt="2024-07-04T20:22:22.635" v="34" actId="2696"/>
        <pc:sldMkLst>
          <pc:docMk/>
          <pc:sldMk cId="1493599443" sldId="272"/>
        </pc:sldMkLst>
        <pc:spChg chg="mod">
          <ac:chgData name="Onufrak, Patricia" userId="63e45f54-5512-481c-9f50-5d5aa0295598" providerId="ADAL" clId="{C7B3C737-9428-46FE-A743-BB6F2F17B510}" dt="2024-07-04T20:20:59.388" v="32" actId="27636"/>
          <ac:spMkLst>
            <pc:docMk/>
            <pc:sldMk cId="1493599443" sldId="272"/>
            <ac:spMk id="2" creationId="{00000000-0000-0000-0000-000000000000}"/>
          </ac:spMkLst>
        </pc:spChg>
        <pc:graphicFrameChg chg="mod">
          <ac:chgData name="Onufrak, Patricia" userId="63e45f54-5512-481c-9f50-5d5aa0295598" providerId="ADAL" clId="{C7B3C737-9428-46FE-A743-BB6F2F17B510}" dt="2024-07-04T20:20:43.412" v="28" actId="14100"/>
          <ac:graphicFrameMkLst>
            <pc:docMk/>
            <pc:sldMk cId="1493599443" sldId="272"/>
            <ac:graphicFrameMk id="7" creationId="{00000000-0000-0000-0000-000000000000}"/>
          </ac:graphicFrameMkLst>
        </pc:graphicFrameChg>
      </pc:sldChg>
      <pc:sldChg chg="del">
        <pc:chgData name="Onufrak, Patricia" userId="63e45f54-5512-481c-9f50-5d5aa0295598" providerId="ADAL" clId="{C7B3C737-9428-46FE-A743-BB6F2F17B510}" dt="2024-07-04T20:22:37.968" v="36" actId="2696"/>
        <pc:sldMkLst>
          <pc:docMk/>
          <pc:sldMk cId="1417836837" sldId="273"/>
        </pc:sldMkLst>
      </pc:sldChg>
      <pc:sldChg chg="modSp mod">
        <pc:chgData name="Onufrak, Patricia" userId="63e45f54-5512-481c-9f50-5d5aa0295598" providerId="ADAL" clId="{C7B3C737-9428-46FE-A743-BB6F2F17B510}" dt="2024-07-04T22:30:33.457" v="662" actId="20577"/>
        <pc:sldMkLst>
          <pc:docMk/>
          <pc:sldMk cId="4105790584" sldId="274"/>
        </pc:sldMkLst>
        <pc:spChg chg="mod">
          <ac:chgData name="Onufrak, Patricia" userId="63e45f54-5512-481c-9f50-5d5aa0295598" providerId="ADAL" clId="{C7B3C737-9428-46FE-A743-BB6F2F17B510}" dt="2024-07-04T22:30:33.457" v="662" actId="20577"/>
          <ac:spMkLst>
            <pc:docMk/>
            <pc:sldMk cId="4105790584" sldId="274"/>
            <ac:spMk id="5" creationId="{00000000-0000-0000-0000-000000000000}"/>
          </ac:spMkLst>
        </pc:spChg>
        <pc:spChg chg="mod">
          <ac:chgData name="Onufrak, Patricia" userId="63e45f54-5512-481c-9f50-5d5aa0295598" providerId="ADAL" clId="{C7B3C737-9428-46FE-A743-BB6F2F17B510}" dt="2024-07-04T22:12:23.776" v="585" actId="207"/>
          <ac:spMkLst>
            <pc:docMk/>
            <pc:sldMk cId="4105790584" sldId="274"/>
            <ac:spMk id="6" creationId="{00000000-0000-0000-0000-000000000000}"/>
          </ac:spMkLst>
        </pc:spChg>
      </pc:sldChg>
      <pc:sldChg chg="modSp add mod">
        <pc:chgData name="Onufrak, Patricia" userId="63e45f54-5512-481c-9f50-5d5aa0295598" providerId="ADAL" clId="{C7B3C737-9428-46FE-A743-BB6F2F17B510}" dt="2024-07-04T22:36:38.469" v="698" actId="14100"/>
        <pc:sldMkLst>
          <pc:docMk/>
          <pc:sldMk cId="1877233068" sldId="275"/>
        </pc:sldMkLst>
        <pc:spChg chg="mod">
          <ac:chgData name="Onufrak, Patricia" userId="63e45f54-5512-481c-9f50-5d5aa0295598" providerId="ADAL" clId="{C7B3C737-9428-46FE-A743-BB6F2F17B510}" dt="2024-07-04T20:49:45.422" v="307" actId="20577"/>
          <ac:spMkLst>
            <pc:docMk/>
            <pc:sldMk cId="1877233068" sldId="275"/>
            <ac:spMk id="3" creationId="{00000000-0000-0000-0000-000000000000}"/>
          </ac:spMkLst>
        </pc:spChg>
        <pc:spChg chg="mod">
          <ac:chgData name="Onufrak, Patricia" userId="63e45f54-5512-481c-9f50-5d5aa0295598" providerId="ADAL" clId="{C7B3C737-9428-46FE-A743-BB6F2F17B510}" dt="2024-07-04T22:36:38.469" v="698" actId="14100"/>
          <ac:spMkLst>
            <pc:docMk/>
            <pc:sldMk cId="1877233068" sldId="275"/>
            <ac:spMk id="5" creationId="{00000000-0000-0000-0000-000000000000}"/>
          </ac:spMkLst>
        </pc:spChg>
      </pc:sldChg>
      <pc:sldChg chg="modSp add del mod">
        <pc:chgData name="Onufrak, Patricia" userId="63e45f54-5512-481c-9f50-5d5aa0295598" providerId="ADAL" clId="{C7B3C737-9428-46FE-A743-BB6F2F17B510}" dt="2024-07-04T22:25:47.892" v="626" actId="2696"/>
        <pc:sldMkLst>
          <pc:docMk/>
          <pc:sldMk cId="2611127808" sldId="276"/>
        </pc:sldMkLst>
        <pc:spChg chg="mod">
          <ac:chgData name="Onufrak, Patricia" userId="63e45f54-5512-481c-9f50-5d5aa0295598" providerId="ADAL" clId="{C7B3C737-9428-46FE-A743-BB6F2F17B510}" dt="2024-07-04T22:14:37.300" v="601" actId="20577"/>
          <ac:spMkLst>
            <pc:docMk/>
            <pc:sldMk cId="2611127808" sldId="276"/>
            <ac:spMk id="3" creationId="{00000000-0000-0000-0000-000000000000}"/>
          </ac:spMkLst>
        </pc:spChg>
        <pc:spChg chg="mod">
          <ac:chgData name="Onufrak, Patricia" userId="63e45f54-5512-481c-9f50-5d5aa0295598" providerId="ADAL" clId="{C7B3C737-9428-46FE-A743-BB6F2F17B510}" dt="2024-07-04T22:16:13.583" v="604" actId="14100"/>
          <ac:spMkLst>
            <pc:docMk/>
            <pc:sldMk cId="2611127808" sldId="276"/>
            <ac:spMk id="5" creationId="{00000000-0000-0000-0000-000000000000}"/>
          </ac:spMkLst>
        </pc:spChg>
      </pc:sldChg>
      <pc:sldChg chg="new del">
        <pc:chgData name="Onufrak, Patricia" userId="63e45f54-5512-481c-9f50-5d5aa0295598" providerId="ADAL" clId="{C7B3C737-9428-46FE-A743-BB6F2F17B510}" dt="2024-07-04T22:19:12.487" v="608" actId="2696"/>
        <pc:sldMkLst>
          <pc:docMk/>
          <pc:sldMk cId="3003231888" sldId="277"/>
        </pc:sldMkLst>
      </pc:sldChg>
      <pc:sldChg chg="modSp new mod">
        <pc:chgData name="Onufrak, Patricia" userId="63e45f54-5512-481c-9f50-5d5aa0295598" providerId="ADAL" clId="{C7B3C737-9428-46FE-A743-BB6F2F17B510}" dt="2024-07-04T22:54:29.938" v="794" actId="113"/>
        <pc:sldMkLst>
          <pc:docMk/>
          <pc:sldMk cId="3073321546" sldId="278"/>
        </pc:sldMkLst>
        <pc:spChg chg="mod">
          <ac:chgData name="Onufrak, Patricia" userId="63e45f54-5512-481c-9f50-5d5aa0295598" providerId="ADAL" clId="{C7B3C737-9428-46FE-A743-BB6F2F17B510}" dt="2024-07-04T22:53:20.717" v="774" actId="113"/>
          <ac:spMkLst>
            <pc:docMk/>
            <pc:sldMk cId="3073321546" sldId="278"/>
            <ac:spMk id="2" creationId="{F9FB432F-9A0D-7122-94B5-B77027C1B5F2}"/>
          </ac:spMkLst>
        </pc:spChg>
        <pc:spChg chg="mod">
          <ac:chgData name="Onufrak, Patricia" userId="63e45f54-5512-481c-9f50-5d5aa0295598" providerId="ADAL" clId="{C7B3C737-9428-46FE-A743-BB6F2F17B510}" dt="2024-07-04T22:54:29.938" v="794" actId="113"/>
          <ac:spMkLst>
            <pc:docMk/>
            <pc:sldMk cId="3073321546" sldId="278"/>
            <ac:spMk id="3" creationId="{A1BC945B-B72B-F395-25D3-EBE89A43E3B1}"/>
          </ac:spMkLst>
        </pc:spChg>
      </pc:sldChg>
      <pc:sldChg chg="modSp add mod">
        <pc:chgData name="Onufrak, Patricia" userId="63e45f54-5512-481c-9f50-5d5aa0295598" providerId="ADAL" clId="{C7B3C737-9428-46FE-A743-BB6F2F17B510}" dt="2024-07-04T22:21:59.979" v="625" actId="255"/>
        <pc:sldMkLst>
          <pc:docMk/>
          <pc:sldMk cId="4265999546" sldId="279"/>
        </pc:sldMkLst>
        <pc:spChg chg="mod">
          <ac:chgData name="Onufrak, Patricia" userId="63e45f54-5512-481c-9f50-5d5aa0295598" providerId="ADAL" clId="{C7B3C737-9428-46FE-A743-BB6F2F17B510}" dt="2024-07-04T22:19:55.555" v="613" actId="255"/>
          <ac:spMkLst>
            <pc:docMk/>
            <pc:sldMk cId="4265999546" sldId="279"/>
            <ac:spMk id="2" creationId="{00000000-0000-0000-0000-000000000000}"/>
          </ac:spMkLst>
        </pc:spChg>
        <pc:spChg chg="mod">
          <ac:chgData name="Onufrak, Patricia" userId="63e45f54-5512-481c-9f50-5d5aa0295598" providerId="ADAL" clId="{C7B3C737-9428-46FE-A743-BB6F2F17B510}" dt="2024-07-04T22:21:59.979" v="625" actId="255"/>
          <ac:spMkLst>
            <pc:docMk/>
            <pc:sldMk cId="4265999546" sldId="279"/>
            <ac:spMk id="3" creationId="{00000000-0000-0000-0000-000000000000}"/>
          </ac:spMkLst>
        </pc:spChg>
      </pc:sldChg>
      <pc:sldChg chg="modSp add mod">
        <pc:chgData name="Onufrak, Patricia" userId="63e45f54-5512-481c-9f50-5d5aa0295598" providerId="ADAL" clId="{C7B3C737-9428-46FE-A743-BB6F2F17B510}" dt="2024-07-04T23:09:57.358" v="1112" actId="5793"/>
        <pc:sldMkLst>
          <pc:docMk/>
          <pc:sldMk cId="1524386979" sldId="280"/>
        </pc:sldMkLst>
        <pc:spChg chg="mod">
          <ac:chgData name="Onufrak, Patricia" userId="63e45f54-5512-481c-9f50-5d5aa0295598" providerId="ADAL" clId="{C7B3C737-9428-46FE-A743-BB6F2F17B510}" dt="2024-07-04T22:31:25.047" v="677" actId="20577"/>
          <ac:spMkLst>
            <pc:docMk/>
            <pc:sldMk cId="1524386979" sldId="280"/>
            <ac:spMk id="2" creationId="{00000000-0000-0000-0000-000000000000}"/>
          </ac:spMkLst>
        </pc:spChg>
        <pc:spChg chg="mod">
          <ac:chgData name="Onufrak, Patricia" userId="63e45f54-5512-481c-9f50-5d5aa0295598" providerId="ADAL" clId="{C7B3C737-9428-46FE-A743-BB6F2F17B510}" dt="2024-07-04T23:09:57.358" v="1112" actId="5793"/>
          <ac:spMkLst>
            <pc:docMk/>
            <pc:sldMk cId="1524386979" sldId="280"/>
            <ac:spMk id="3" creationId="{00000000-0000-0000-0000-000000000000}"/>
          </ac:spMkLst>
        </pc:spChg>
      </pc:sldChg>
      <pc:sldChg chg="modSp add mod">
        <pc:chgData name="Onufrak, Patricia" userId="63e45f54-5512-481c-9f50-5d5aa0295598" providerId="ADAL" clId="{C7B3C737-9428-46FE-A743-BB6F2F17B510}" dt="2024-07-04T23:10:01.799" v="1113" actId="5793"/>
        <pc:sldMkLst>
          <pc:docMk/>
          <pc:sldMk cId="3219339253" sldId="281"/>
        </pc:sldMkLst>
        <pc:spChg chg="mod">
          <ac:chgData name="Onufrak, Patricia" userId="63e45f54-5512-481c-9f50-5d5aa0295598" providerId="ADAL" clId="{C7B3C737-9428-46FE-A743-BB6F2F17B510}" dt="2024-07-04T23:10:01.799" v="1113" actId="5793"/>
          <ac:spMkLst>
            <pc:docMk/>
            <pc:sldMk cId="3219339253" sldId="281"/>
            <ac:spMk id="3" creationId="{00000000-0000-0000-0000-000000000000}"/>
          </ac:spMkLst>
        </pc:spChg>
      </pc:sldChg>
      <pc:sldChg chg="modSp add mod">
        <pc:chgData name="Onufrak, Patricia" userId="63e45f54-5512-481c-9f50-5d5aa0295598" providerId="ADAL" clId="{C7B3C737-9428-46FE-A743-BB6F2F17B510}" dt="2024-07-04T23:10:05.473" v="1114" actId="5793"/>
        <pc:sldMkLst>
          <pc:docMk/>
          <pc:sldMk cId="2379782749" sldId="282"/>
        </pc:sldMkLst>
        <pc:spChg chg="mod">
          <ac:chgData name="Onufrak, Patricia" userId="63e45f54-5512-481c-9f50-5d5aa0295598" providerId="ADAL" clId="{C7B3C737-9428-46FE-A743-BB6F2F17B510}" dt="2024-07-04T23:10:05.473" v="1114" actId="5793"/>
          <ac:spMkLst>
            <pc:docMk/>
            <pc:sldMk cId="2379782749" sldId="282"/>
            <ac:spMk id="3" creationId="{00000000-0000-0000-0000-000000000000}"/>
          </ac:spMkLst>
        </pc:spChg>
      </pc:sldChg>
      <pc:sldChg chg="modSp add mod">
        <pc:chgData name="Onufrak, Patricia" userId="63e45f54-5512-481c-9f50-5d5aa0295598" providerId="ADAL" clId="{C7B3C737-9428-46FE-A743-BB6F2F17B510}" dt="2024-07-04T23:10:08.866" v="1115" actId="5793"/>
        <pc:sldMkLst>
          <pc:docMk/>
          <pc:sldMk cId="3062212281" sldId="283"/>
        </pc:sldMkLst>
        <pc:spChg chg="mod">
          <ac:chgData name="Onufrak, Patricia" userId="63e45f54-5512-481c-9f50-5d5aa0295598" providerId="ADAL" clId="{C7B3C737-9428-46FE-A743-BB6F2F17B510}" dt="2024-07-04T23:10:08.866" v="1115" actId="5793"/>
          <ac:spMkLst>
            <pc:docMk/>
            <pc:sldMk cId="3062212281" sldId="283"/>
            <ac:spMk id="3" creationId="{00000000-0000-0000-0000-000000000000}"/>
          </ac:spMkLst>
        </pc:spChg>
      </pc:sldChg>
      <pc:sldChg chg="modSp add del mod">
        <pc:chgData name="Onufrak, Patricia" userId="63e45f54-5512-481c-9f50-5d5aa0295598" providerId="ADAL" clId="{C7B3C737-9428-46FE-A743-BB6F2F17B510}" dt="2024-07-04T22:44:48.962" v="724" actId="2696"/>
        <pc:sldMkLst>
          <pc:docMk/>
          <pc:sldMk cId="2999301911" sldId="284"/>
        </pc:sldMkLst>
        <pc:spChg chg="mod">
          <ac:chgData name="Onufrak, Patricia" userId="63e45f54-5512-481c-9f50-5d5aa0295598" providerId="ADAL" clId="{C7B3C737-9428-46FE-A743-BB6F2F17B510}" dt="2024-07-04T22:44:41.289" v="723" actId="207"/>
          <ac:spMkLst>
            <pc:docMk/>
            <pc:sldMk cId="2999301911" sldId="284"/>
            <ac:spMk id="3" creationId="{00000000-0000-0000-0000-000000000000}"/>
          </ac:spMkLst>
        </pc:spChg>
      </pc:sldChg>
      <pc:sldChg chg="modSp add mod">
        <pc:chgData name="Onufrak, Patricia" userId="63e45f54-5512-481c-9f50-5d5aa0295598" providerId="ADAL" clId="{C7B3C737-9428-46FE-A743-BB6F2F17B510}" dt="2024-07-04T23:10:12.336" v="1116" actId="5793"/>
        <pc:sldMkLst>
          <pc:docMk/>
          <pc:sldMk cId="3837048092" sldId="284"/>
        </pc:sldMkLst>
        <pc:spChg chg="mod">
          <ac:chgData name="Onufrak, Patricia" userId="63e45f54-5512-481c-9f50-5d5aa0295598" providerId="ADAL" clId="{C7B3C737-9428-46FE-A743-BB6F2F17B510}" dt="2024-07-04T23:10:12.336" v="1116" actId="5793"/>
          <ac:spMkLst>
            <pc:docMk/>
            <pc:sldMk cId="3837048092" sldId="284"/>
            <ac:spMk id="3" creationId="{00000000-0000-0000-0000-000000000000}"/>
          </ac:spMkLst>
        </pc:spChg>
      </pc:sldChg>
      <pc:sldChg chg="modSp add mod">
        <pc:chgData name="Onufrak, Patricia" userId="63e45f54-5512-481c-9f50-5d5aa0295598" providerId="ADAL" clId="{C7B3C737-9428-46FE-A743-BB6F2F17B510}" dt="2024-07-04T23:10:17.198" v="1117" actId="5793"/>
        <pc:sldMkLst>
          <pc:docMk/>
          <pc:sldMk cId="63419089" sldId="285"/>
        </pc:sldMkLst>
        <pc:spChg chg="mod">
          <ac:chgData name="Onufrak, Patricia" userId="63e45f54-5512-481c-9f50-5d5aa0295598" providerId="ADAL" clId="{C7B3C737-9428-46FE-A743-BB6F2F17B510}" dt="2024-07-04T23:10:17.198" v="1117" actId="5793"/>
          <ac:spMkLst>
            <pc:docMk/>
            <pc:sldMk cId="63419089" sldId="28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7/4/2024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7/4/2024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3A2CC701-D80A-463B-8415-A85485312088}" type="slidenum">
              <a:rPr lang="en-US" smtClean="0"/>
              <a:t>4</a:t>
            </a:fld>
            <a:endParaRPr lang="en-US"/>
          </a:p>
        </p:txBody>
      </p:sp>
    </p:spTree>
    <p:extLst>
      <p:ext uri="{BB962C8B-B14F-4D97-AF65-F5344CB8AC3E}">
        <p14:creationId xmlns:p14="http://schemas.microsoft.com/office/powerpoint/2010/main" val="711306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7/4/2024</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7/4/2024</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7/4/2024</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7/4/2024</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7/4/2024</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7/4/2024</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7/4/2024</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7/4/2024</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7/4/2024</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7/4/2024</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7/4/2024</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nvestopedia.com/terms/i/institutionalinvestor.asp" TargetMode="External"/><Relationship Id="rId2" Type="http://schemas.openxmlformats.org/officeDocument/2006/relationships/hyperlink" Target="https://www.investopedia.com/terms/g/gdr.as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nvestopedia.com/e-trade-review-4587893" TargetMode="External"/><Relationship Id="rId2" Type="http://schemas.openxmlformats.org/officeDocument/2006/relationships/hyperlink" Target="https://www.investopedia.com/fidelity-review-4587897" TargetMode="External"/><Relationship Id="rId1" Type="http://schemas.openxmlformats.org/officeDocument/2006/relationships/slideLayout" Target="../slideLayouts/slideLayout2.xml"/><Relationship Id="rId6" Type="http://schemas.openxmlformats.org/officeDocument/2006/relationships/hyperlink" Target="https://www.investopedia.com/terms/s/sec.asp" TargetMode="External"/><Relationship Id="rId5" Type="http://schemas.openxmlformats.org/officeDocument/2006/relationships/hyperlink" Target="https://www.investopedia.com/interactive-brokers-review-4587904" TargetMode="External"/><Relationship Id="rId4" Type="http://schemas.openxmlformats.org/officeDocument/2006/relationships/hyperlink" Target="https://www.investopedia.com/charles-schwab-review-4587888"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nvestopedia.com/investing/advantages-of-mutual-funds/" TargetMode="External"/><Relationship Id="rId2" Type="http://schemas.openxmlformats.org/officeDocument/2006/relationships/hyperlink" Target="https://www.investopedia.com/terms/m/mutualfund.asp" TargetMode="External"/><Relationship Id="rId1" Type="http://schemas.openxmlformats.org/officeDocument/2006/relationships/slideLayout" Target="../slideLayouts/slideLayout2.xml"/><Relationship Id="rId4" Type="http://schemas.openxmlformats.org/officeDocument/2006/relationships/hyperlink" Target="https://www.investopedia.com/terms/i/indexfund.asp"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investopedia.com/terms/i/international-etf.as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nvestopedia.com/markets/quote?tvwidgetsymbol=KO" TargetMode="External"/><Relationship Id="rId2" Type="http://schemas.openxmlformats.org/officeDocument/2006/relationships/hyperlink" Target="https://www.investopedia.com/terms/m/multinationalcorporation.asp" TargetMode="External"/><Relationship Id="rId1" Type="http://schemas.openxmlformats.org/officeDocument/2006/relationships/slideLayout" Target="../slideLayouts/slideLayout2.xml"/><Relationship Id="rId4" Type="http://schemas.openxmlformats.org/officeDocument/2006/relationships/hyperlink" Target="https://www.investopedia.com/markets/quote?tvwidgetsymbol=MC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nvestopedia.com/terms/r/risktolerance.asp" TargetMode="External"/><Relationship Id="rId2" Type="http://schemas.openxmlformats.org/officeDocument/2006/relationships/hyperlink" Target="https://www.investopedia.com/terms/e/economic-conditions.asp"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investopedia.com/markets/quote?tvwidgetsymbol=vod" TargetMode="External"/><Relationship Id="rId3" Type="http://schemas.openxmlformats.org/officeDocument/2006/relationships/hyperlink" Target="https://www.investopedia.com/markets/quote?tvwidgetsymbol=BABA" TargetMode="External"/><Relationship Id="rId7" Type="http://schemas.openxmlformats.org/officeDocument/2006/relationships/hyperlink" Target="https://www.investopedia.com/terms/o/otc.asp" TargetMode="External"/><Relationship Id="rId2" Type="http://schemas.openxmlformats.org/officeDocument/2006/relationships/hyperlink" Target="https://www.investopedia.com/terms/a/adr.asp" TargetMode="External"/><Relationship Id="rId1" Type="http://schemas.openxmlformats.org/officeDocument/2006/relationships/slideLayout" Target="../slideLayouts/slideLayout2.xml"/><Relationship Id="rId6" Type="http://schemas.openxmlformats.org/officeDocument/2006/relationships/hyperlink" Target="https://www.investopedia.com/terms/u/unsponsoredadr.asp" TargetMode="External"/><Relationship Id="rId5" Type="http://schemas.openxmlformats.org/officeDocument/2006/relationships/hyperlink" Target="https://www.investopedia.com/terms/s/sponsoredadr.asp" TargetMode="External"/><Relationship Id="rId4" Type="http://schemas.openxmlformats.org/officeDocument/2006/relationships/hyperlink" Target="https://www.investopedia.com/terms/n/nyse.asp" TargetMode="External"/><Relationship Id="rId9" Type="http://schemas.openxmlformats.org/officeDocument/2006/relationships/hyperlink" Target="https://www.investopedia.com/markets/quote?tvwidgetsymbol=S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solidFill>
                  <a:srgbClr val="002060"/>
                </a:solidFill>
              </a:rPr>
              <a:t>foreign Stocks: </a:t>
            </a:r>
            <a:br>
              <a:rPr lang="en-US" b="1" dirty="0">
                <a:solidFill>
                  <a:srgbClr val="002060"/>
                </a:solidFill>
              </a:rPr>
            </a:br>
            <a:r>
              <a:rPr lang="en-US" b="1" dirty="0">
                <a:solidFill>
                  <a:srgbClr val="002060"/>
                </a:solidFill>
              </a:rPr>
              <a:t>Are you in or are you out?</a:t>
            </a:r>
            <a:br>
              <a:rPr lang="en-US" dirty="0"/>
            </a:br>
            <a:br>
              <a:rPr lang="en-US" dirty="0"/>
            </a:br>
            <a:endParaRPr lang="en-US" dirty="0"/>
          </a:p>
        </p:txBody>
      </p:sp>
      <p:sp>
        <p:nvSpPr>
          <p:cNvPr id="3" name="Subtitle 2"/>
          <p:cNvSpPr>
            <a:spLocks noGrp="1"/>
          </p:cNvSpPr>
          <p:nvPr>
            <p:ph type="subTitle" idx="1"/>
          </p:nvPr>
        </p:nvSpPr>
        <p:spPr/>
        <p:txBody>
          <a:bodyPr/>
          <a:lstStyle/>
          <a:p>
            <a:r>
              <a:rPr lang="en-US" b="1" dirty="0">
                <a:solidFill>
                  <a:schemeClr val="tx2"/>
                </a:solidFill>
              </a:rPr>
              <a:t>Pat Onufrak</a:t>
            </a:r>
            <a:br>
              <a:rPr lang="en-US" b="1" dirty="0">
                <a:solidFill>
                  <a:schemeClr val="tx2"/>
                </a:solidFill>
              </a:rPr>
            </a:br>
            <a:r>
              <a:rPr lang="en-US" b="1" dirty="0" err="1">
                <a:solidFill>
                  <a:schemeClr val="tx2"/>
                </a:solidFill>
              </a:rPr>
              <a:t>MicNOVA</a:t>
            </a:r>
            <a:br>
              <a:rPr lang="en-US" b="1" dirty="0">
                <a:solidFill>
                  <a:schemeClr val="tx2"/>
                </a:solidFill>
              </a:rPr>
            </a:br>
            <a:r>
              <a:rPr lang="en-US" b="1" dirty="0">
                <a:solidFill>
                  <a:schemeClr val="tx2"/>
                </a:solidFill>
              </a:rPr>
              <a:t>Educational Presentation – July 9, 2024</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rgbClr val="002060"/>
                </a:solidFill>
              </a:rPr>
              <a:t>HOW TO INVEST …</a:t>
            </a:r>
          </a:p>
        </p:txBody>
      </p:sp>
      <p:sp>
        <p:nvSpPr>
          <p:cNvPr id="3" name="Content Placeholder 2"/>
          <p:cNvSpPr>
            <a:spLocks noGrp="1"/>
          </p:cNvSpPr>
          <p:nvPr>
            <p:ph idx="1"/>
          </p:nvPr>
        </p:nvSpPr>
        <p:spPr>
          <a:xfrm>
            <a:off x="1217614" y="1600200"/>
            <a:ext cx="9753600" cy="5029200"/>
          </a:xfrm>
        </p:spPr>
        <p:txBody>
          <a:bodyPr>
            <a:normAutofit/>
          </a:bodyPr>
          <a:lstStyle/>
          <a:p>
            <a:pPr marL="45720" indent="0" algn="l">
              <a:buNone/>
            </a:pPr>
            <a:r>
              <a:rPr lang="en-US" sz="2800" b="1" i="0" dirty="0">
                <a:solidFill>
                  <a:srgbClr val="002060"/>
                </a:solidFill>
                <a:effectLst/>
                <a:highlight>
                  <a:srgbClr val="FFFFFF"/>
                </a:highlight>
                <a:latin typeface="Cabin-semi-bold"/>
              </a:rPr>
              <a:t>2. Global Depository Receipts (GDRs)</a:t>
            </a:r>
          </a:p>
          <a:p>
            <a:pPr algn="l"/>
            <a:r>
              <a:rPr lang="en-US" b="0" i="0" dirty="0">
                <a:solidFill>
                  <a:schemeClr val="tx2"/>
                </a:solidFill>
                <a:effectLst/>
                <a:highlight>
                  <a:srgbClr val="FFFFFF"/>
                </a:highlight>
                <a:latin typeface="SourceSansPro"/>
              </a:rPr>
              <a:t>A </a:t>
            </a:r>
            <a:r>
              <a:rPr lang="en-US" b="1" i="0" u="sng" dirty="0">
                <a:solidFill>
                  <a:schemeClr val="tx2"/>
                </a:solidFill>
                <a:effectLst/>
                <a:highlight>
                  <a:srgbClr val="FFFFFF"/>
                </a:highlight>
                <a:latin typeface="SourceSansPro"/>
                <a:hlinkClick r:id="rId2">
                  <a:extLst>
                    <a:ext uri="{A12FA001-AC4F-418D-AE19-62706E023703}">
                      <ahyp:hlinkClr xmlns:ahyp="http://schemas.microsoft.com/office/drawing/2018/hyperlinkcolor" val="tx"/>
                    </a:ext>
                  </a:extLst>
                </a:hlinkClick>
              </a:rPr>
              <a:t>global depository receipt (GDR)</a:t>
            </a:r>
            <a:r>
              <a:rPr lang="en-US" b="1" i="0" dirty="0">
                <a:solidFill>
                  <a:schemeClr val="tx2"/>
                </a:solidFill>
                <a:effectLst/>
                <a:highlight>
                  <a:srgbClr val="FFFFFF"/>
                </a:highlight>
                <a:latin typeface="SourceSansPro"/>
              </a:rPr>
              <a:t> </a:t>
            </a:r>
            <a:r>
              <a:rPr lang="en-US" b="0" i="0" dirty="0">
                <a:solidFill>
                  <a:schemeClr val="tx2"/>
                </a:solidFill>
                <a:effectLst/>
                <a:highlight>
                  <a:srgbClr val="FFFFFF"/>
                </a:highlight>
                <a:latin typeface="SourceSansPro"/>
              </a:rPr>
              <a:t>is another type of depository receipt. A depository bank issues shares of foreign companies in international markets, typically in Europe, and makes them available to investors within and outside the U.S. Many GDRs are denominated in U.S. dollars, though some are denominated in euros or the British pound. They are typically traded, cleared, and settled in the same way as domestic stocks.</a:t>
            </a:r>
          </a:p>
          <a:p>
            <a:pPr algn="l"/>
            <a:r>
              <a:rPr lang="en-US" b="0" i="0" dirty="0">
                <a:solidFill>
                  <a:schemeClr val="tx2"/>
                </a:solidFill>
                <a:effectLst/>
                <a:highlight>
                  <a:srgbClr val="FFFFFF"/>
                </a:highlight>
                <a:latin typeface="SourceSansPro"/>
              </a:rPr>
              <a:t>GDRs can be found on the London Stock Exchange and Luxembourg Stock Exchange, as well as on exchanges in Singapore, Frankfurt, and Dubai. GDRs are typically placed with </a:t>
            </a:r>
            <a:r>
              <a:rPr lang="en-US" b="0" i="0" u="sng" dirty="0">
                <a:solidFill>
                  <a:schemeClr val="tx2"/>
                </a:solidFill>
                <a:effectLst/>
                <a:highlight>
                  <a:srgbClr val="FFFFFF"/>
                </a:highlight>
                <a:latin typeface="SourceSansPro"/>
                <a:hlinkClick r:id="rId3">
                  <a:extLst>
                    <a:ext uri="{A12FA001-AC4F-418D-AE19-62706E023703}">
                      <ahyp:hlinkClr xmlns:ahyp="http://schemas.microsoft.com/office/drawing/2018/hyperlinkcolor" val="tx"/>
                    </a:ext>
                  </a:extLst>
                </a:hlinkClick>
              </a:rPr>
              <a:t>institutional investors</a:t>
            </a:r>
            <a:r>
              <a:rPr lang="en-US" b="0" i="0" dirty="0">
                <a:solidFill>
                  <a:schemeClr val="tx2"/>
                </a:solidFill>
                <a:effectLst/>
                <a:highlight>
                  <a:srgbClr val="FFFFFF"/>
                </a:highlight>
                <a:latin typeface="SourceSansPro"/>
              </a:rPr>
              <a:t> in private offerings before public trading.</a:t>
            </a:r>
          </a:p>
          <a:p>
            <a:endParaRPr lang="en-US"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193392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rgbClr val="002060"/>
                </a:solidFill>
              </a:rPr>
              <a:t>HOW TO INVEST …</a:t>
            </a:r>
          </a:p>
        </p:txBody>
      </p:sp>
      <p:sp>
        <p:nvSpPr>
          <p:cNvPr id="3" name="Content Placeholder 2"/>
          <p:cNvSpPr>
            <a:spLocks noGrp="1"/>
          </p:cNvSpPr>
          <p:nvPr>
            <p:ph idx="1"/>
          </p:nvPr>
        </p:nvSpPr>
        <p:spPr>
          <a:xfrm>
            <a:off x="1217614" y="1600200"/>
            <a:ext cx="9753600" cy="5029200"/>
          </a:xfrm>
        </p:spPr>
        <p:txBody>
          <a:bodyPr>
            <a:normAutofit lnSpcReduction="10000"/>
          </a:bodyPr>
          <a:lstStyle/>
          <a:p>
            <a:pPr marL="45720" indent="0" algn="l">
              <a:buNone/>
            </a:pPr>
            <a:r>
              <a:rPr lang="en-US" sz="2800" b="1" i="0" dirty="0">
                <a:solidFill>
                  <a:srgbClr val="002060"/>
                </a:solidFill>
                <a:effectLst/>
                <a:highlight>
                  <a:srgbClr val="FFFFFF"/>
                </a:highlight>
                <a:latin typeface="Cabin-semi-bold"/>
              </a:rPr>
              <a:t>3. Foreign Direct Investing</a:t>
            </a:r>
          </a:p>
          <a:p>
            <a:pPr algn="l"/>
            <a:r>
              <a:rPr lang="en-US" b="0" i="0" dirty="0">
                <a:solidFill>
                  <a:schemeClr val="tx2"/>
                </a:solidFill>
                <a:effectLst/>
                <a:highlight>
                  <a:srgbClr val="FFFFFF"/>
                </a:highlight>
                <a:latin typeface="SourceSansPro"/>
              </a:rPr>
              <a:t>There are two ways for investors to buy foreign stocks directly. You can open a global account with a broker in your home country, such as </a:t>
            </a:r>
            <a:r>
              <a:rPr lang="en-US" b="0" i="0" u="sng" dirty="0">
                <a:solidFill>
                  <a:schemeClr val="tx2"/>
                </a:solidFill>
                <a:effectLst/>
                <a:highlight>
                  <a:srgbClr val="FFFFFF"/>
                </a:highlight>
                <a:latin typeface="SourceSansPro"/>
                <a:hlinkClick r:id="rId2">
                  <a:extLst>
                    <a:ext uri="{A12FA001-AC4F-418D-AE19-62706E023703}">
                      <ahyp:hlinkClr xmlns:ahyp="http://schemas.microsoft.com/office/drawing/2018/hyperlinkcolor" val="tx"/>
                    </a:ext>
                  </a:extLst>
                </a:hlinkClick>
              </a:rPr>
              <a:t>Fidelity</a:t>
            </a:r>
            <a:r>
              <a:rPr lang="en-US" b="0" i="0" dirty="0">
                <a:solidFill>
                  <a:schemeClr val="tx2"/>
                </a:solidFill>
                <a:effectLst/>
                <a:highlight>
                  <a:srgbClr val="FFFFFF"/>
                </a:highlight>
                <a:latin typeface="SourceSansPro"/>
              </a:rPr>
              <a:t>, </a:t>
            </a:r>
            <a:r>
              <a:rPr lang="en-US" b="0" i="0" u="sng" dirty="0">
                <a:solidFill>
                  <a:schemeClr val="tx2"/>
                </a:solidFill>
                <a:effectLst/>
                <a:highlight>
                  <a:srgbClr val="FFFFFF"/>
                </a:highlight>
                <a:latin typeface="SourceSansPro"/>
                <a:hlinkClick r:id="rId3">
                  <a:extLst>
                    <a:ext uri="{A12FA001-AC4F-418D-AE19-62706E023703}">
                      <ahyp:hlinkClr xmlns:ahyp="http://schemas.microsoft.com/office/drawing/2018/hyperlinkcolor" val="tx"/>
                    </a:ext>
                  </a:extLst>
                </a:hlinkClick>
              </a:rPr>
              <a:t>E*TRADE</a:t>
            </a:r>
            <a:r>
              <a:rPr lang="en-US" b="0" i="0" dirty="0">
                <a:solidFill>
                  <a:schemeClr val="tx2"/>
                </a:solidFill>
                <a:effectLst/>
                <a:highlight>
                  <a:srgbClr val="FFFFFF"/>
                </a:highlight>
                <a:latin typeface="SourceSansPro"/>
              </a:rPr>
              <a:t>, </a:t>
            </a:r>
            <a:r>
              <a:rPr lang="en-US" b="0" i="0" u="sng" dirty="0">
                <a:solidFill>
                  <a:schemeClr val="tx2"/>
                </a:solidFill>
                <a:effectLst/>
                <a:highlight>
                  <a:srgbClr val="FFFFFF"/>
                </a:highlight>
                <a:latin typeface="SourceSansPro"/>
                <a:hlinkClick r:id="rId4">
                  <a:extLst>
                    <a:ext uri="{A12FA001-AC4F-418D-AE19-62706E023703}">
                      <ahyp:hlinkClr xmlns:ahyp="http://schemas.microsoft.com/office/drawing/2018/hyperlinkcolor" val="tx"/>
                    </a:ext>
                  </a:extLst>
                </a:hlinkClick>
              </a:rPr>
              <a:t>Charles Schwab</a:t>
            </a:r>
            <a:r>
              <a:rPr lang="en-US" b="0" i="0" dirty="0">
                <a:solidFill>
                  <a:schemeClr val="tx2"/>
                </a:solidFill>
                <a:effectLst/>
                <a:highlight>
                  <a:srgbClr val="FFFFFF"/>
                </a:highlight>
                <a:latin typeface="SourceSansPro"/>
              </a:rPr>
              <a:t>, and </a:t>
            </a:r>
            <a:r>
              <a:rPr lang="en-US" b="0" i="0" u="sng" dirty="0">
                <a:solidFill>
                  <a:schemeClr val="tx2"/>
                </a:solidFill>
                <a:effectLst/>
                <a:highlight>
                  <a:srgbClr val="FFFFFF"/>
                </a:highlight>
                <a:latin typeface="SourceSansPro"/>
                <a:hlinkClick r:id="rId5">
                  <a:extLst>
                    <a:ext uri="{A12FA001-AC4F-418D-AE19-62706E023703}">
                      <ahyp:hlinkClr xmlns:ahyp="http://schemas.microsoft.com/office/drawing/2018/hyperlinkcolor" val="tx"/>
                    </a:ext>
                  </a:extLst>
                </a:hlinkClick>
              </a:rPr>
              <a:t>Interactive Brokers</a:t>
            </a:r>
            <a:r>
              <a:rPr lang="en-US" b="0" i="0" dirty="0">
                <a:solidFill>
                  <a:schemeClr val="tx2"/>
                </a:solidFill>
                <a:effectLst/>
                <a:highlight>
                  <a:srgbClr val="FFFFFF"/>
                </a:highlight>
                <a:latin typeface="SourceSansPro"/>
              </a:rPr>
              <a:t>. The other option is to open an account with a local broker in the target country. For example, the MONEX BOOM trading platform based in Hong Kong gives investors access to Hong Kong stocks in addition to 11 other markets.﻿</a:t>
            </a:r>
          </a:p>
          <a:p>
            <a:pPr algn="l"/>
            <a:r>
              <a:rPr lang="en-US" b="0" i="0" dirty="0">
                <a:solidFill>
                  <a:schemeClr val="tx2"/>
                </a:solidFill>
                <a:effectLst/>
                <a:highlight>
                  <a:srgbClr val="FFFFFF"/>
                </a:highlight>
                <a:latin typeface="SourceSansPro"/>
              </a:rPr>
              <a:t>Going direct is not suitable for the casual investor. There are additional costs, tax implications, technical support needs, research needs, currency conversions, and other factors to consider. In short, only active and serious investors should participate in foreign direct investing.</a:t>
            </a:r>
          </a:p>
          <a:p>
            <a:pPr algn="l"/>
            <a:r>
              <a:rPr lang="en-US" b="1" i="0" dirty="0">
                <a:solidFill>
                  <a:schemeClr val="tx2"/>
                </a:solidFill>
                <a:effectLst/>
                <a:highlight>
                  <a:srgbClr val="FFFFFF"/>
                </a:highlight>
                <a:latin typeface="SourceSansPro"/>
              </a:rPr>
              <a:t>Investors need also to be wary of fraudulent brokers not registered with regulators in their market, such as the </a:t>
            </a:r>
            <a:r>
              <a:rPr lang="en-US" b="1" i="0" u="sng" dirty="0">
                <a:solidFill>
                  <a:schemeClr val="tx2"/>
                </a:solidFill>
                <a:effectLst/>
                <a:highlight>
                  <a:srgbClr val="FFFFFF"/>
                </a:highlight>
                <a:latin typeface="SourceSansPro"/>
                <a:hlinkClick r:id="rId6">
                  <a:extLst>
                    <a:ext uri="{A12FA001-AC4F-418D-AE19-62706E023703}">
                      <ahyp:hlinkClr xmlns:ahyp="http://schemas.microsoft.com/office/drawing/2018/hyperlinkcolor" val="tx"/>
                    </a:ext>
                  </a:extLst>
                </a:hlinkClick>
              </a:rPr>
              <a:t>Securities and Exchange Commission (SEC)</a:t>
            </a:r>
            <a:r>
              <a:rPr lang="en-US" b="1" i="0" dirty="0">
                <a:solidFill>
                  <a:schemeClr val="tx2"/>
                </a:solidFill>
                <a:effectLst/>
                <a:highlight>
                  <a:srgbClr val="FFFFFF"/>
                </a:highlight>
                <a:latin typeface="SourceSansPro"/>
              </a:rPr>
              <a:t> in the U.S.</a:t>
            </a:r>
          </a:p>
          <a:p>
            <a:endParaRPr lang="en-US"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797827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rgbClr val="002060"/>
                </a:solidFill>
              </a:rPr>
              <a:t>HOW TO INVEST …</a:t>
            </a:r>
          </a:p>
        </p:txBody>
      </p:sp>
      <p:sp>
        <p:nvSpPr>
          <p:cNvPr id="3" name="Content Placeholder 2"/>
          <p:cNvSpPr>
            <a:spLocks noGrp="1"/>
          </p:cNvSpPr>
          <p:nvPr>
            <p:ph idx="1"/>
          </p:nvPr>
        </p:nvSpPr>
        <p:spPr>
          <a:xfrm>
            <a:off x="1217614" y="1600200"/>
            <a:ext cx="9753600" cy="5029200"/>
          </a:xfrm>
        </p:spPr>
        <p:txBody>
          <a:bodyPr>
            <a:normAutofit/>
          </a:bodyPr>
          <a:lstStyle/>
          <a:p>
            <a:pPr marL="45720" indent="0" algn="l">
              <a:buNone/>
            </a:pPr>
            <a:r>
              <a:rPr lang="en-US" sz="2800" b="1" i="0" dirty="0">
                <a:solidFill>
                  <a:srgbClr val="002060"/>
                </a:solidFill>
                <a:effectLst/>
                <a:highlight>
                  <a:srgbClr val="FFFFFF"/>
                </a:highlight>
                <a:latin typeface="Cabin-semi-bold"/>
              </a:rPr>
              <a:t>4. Global Mutual Funds</a:t>
            </a:r>
          </a:p>
          <a:p>
            <a:pPr algn="l"/>
            <a:r>
              <a:rPr lang="en-US" b="0" i="0" dirty="0">
                <a:solidFill>
                  <a:schemeClr val="tx2"/>
                </a:solidFill>
                <a:effectLst/>
                <a:highlight>
                  <a:srgbClr val="FFFFFF"/>
                </a:highlight>
                <a:latin typeface="SourceSansPro"/>
              </a:rPr>
              <a:t>Investors keen to explore global markets—but don't want much hassle—can opt for a </a:t>
            </a:r>
            <a:r>
              <a:rPr lang="en-US" b="1" i="0" u="sng" dirty="0">
                <a:solidFill>
                  <a:schemeClr val="tx2"/>
                </a:solidFill>
                <a:effectLst/>
                <a:highlight>
                  <a:srgbClr val="FFFFFF"/>
                </a:highlight>
                <a:latin typeface="SourceSansPro"/>
                <a:hlinkClick r:id="rId2">
                  <a:extLst>
                    <a:ext uri="{A12FA001-AC4F-418D-AE19-62706E023703}">
                      <ahyp:hlinkClr xmlns:ahyp="http://schemas.microsoft.com/office/drawing/2018/hyperlinkcolor" val="tx"/>
                    </a:ext>
                  </a:extLst>
                </a:hlinkClick>
              </a:rPr>
              <a:t>mutual fund</a:t>
            </a:r>
            <a:r>
              <a:rPr lang="en-US" b="1" i="0" dirty="0">
                <a:solidFill>
                  <a:schemeClr val="tx2"/>
                </a:solidFill>
                <a:effectLst/>
                <a:highlight>
                  <a:srgbClr val="FFFFFF"/>
                </a:highlight>
                <a:latin typeface="SourceSansPro"/>
              </a:rPr>
              <a:t> </a:t>
            </a:r>
            <a:r>
              <a:rPr lang="en-US" b="0" i="0" dirty="0">
                <a:solidFill>
                  <a:schemeClr val="tx2"/>
                </a:solidFill>
                <a:effectLst/>
                <a:highlight>
                  <a:srgbClr val="FFFFFF"/>
                </a:highlight>
                <a:latin typeface="SourceSansPro"/>
              </a:rPr>
              <a:t>that focuses on international equities. </a:t>
            </a:r>
            <a:r>
              <a:rPr lang="en-US" b="1" i="0" dirty="0">
                <a:solidFill>
                  <a:schemeClr val="tx2"/>
                </a:solidFill>
                <a:effectLst/>
                <a:highlight>
                  <a:srgbClr val="FFFFFF"/>
                </a:highlight>
                <a:latin typeface="SourceSansPro"/>
              </a:rPr>
              <a:t>Simplicity is one of the several </a:t>
            </a:r>
            <a:r>
              <a:rPr lang="en-US" b="1" i="0" u="sng" dirty="0">
                <a:solidFill>
                  <a:schemeClr val="tx2"/>
                </a:solidFill>
                <a:effectLst/>
                <a:highlight>
                  <a:srgbClr val="FFFFFF"/>
                </a:highlight>
                <a:latin typeface="SourceSansPro"/>
                <a:hlinkClick r:id="rId3">
                  <a:extLst>
                    <a:ext uri="{A12FA001-AC4F-418D-AE19-62706E023703}">
                      <ahyp:hlinkClr xmlns:ahyp="http://schemas.microsoft.com/office/drawing/2018/hyperlinkcolor" val="tx"/>
                    </a:ext>
                  </a:extLst>
                </a:hlinkClick>
              </a:rPr>
              <a:t>advantages of mutual funds</a:t>
            </a:r>
            <a:r>
              <a:rPr lang="en-US" b="0" i="0" dirty="0">
                <a:solidFill>
                  <a:schemeClr val="tx2"/>
                </a:solidFill>
                <a:effectLst/>
                <a:highlight>
                  <a:srgbClr val="FFFFFF"/>
                </a:highlight>
                <a:latin typeface="SourceSansPro"/>
              </a:rPr>
              <a:t>.</a:t>
            </a:r>
          </a:p>
          <a:p>
            <a:pPr algn="l"/>
            <a:r>
              <a:rPr lang="en-US" b="0" i="0" dirty="0">
                <a:solidFill>
                  <a:schemeClr val="tx2"/>
                </a:solidFill>
                <a:effectLst/>
                <a:highlight>
                  <a:srgbClr val="FFFFFF"/>
                </a:highlight>
                <a:latin typeface="SourceSansPro"/>
              </a:rPr>
              <a:t>Internationally focused mutual funds come in a variety of flavors, from aggressive to conservative. They can be region or country-specific. They can be an actively managed fund or a passive </a:t>
            </a:r>
            <a:r>
              <a:rPr lang="en-US" b="1" i="0" u="sng" dirty="0">
                <a:solidFill>
                  <a:schemeClr val="tx2"/>
                </a:solidFill>
                <a:effectLst/>
                <a:highlight>
                  <a:srgbClr val="FFFFFF"/>
                </a:highlight>
                <a:latin typeface="SourceSansPro"/>
                <a:hlinkClick r:id="rId4">
                  <a:extLst>
                    <a:ext uri="{A12FA001-AC4F-418D-AE19-62706E023703}">
                      <ahyp:hlinkClr xmlns:ahyp="http://schemas.microsoft.com/office/drawing/2018/hyperlinkcolor" val="tx"/>
                    </a:ext>
                  </a:extLst>
                </a:hlinkClick>
              </a:rPr>
              <a:t>index fund</a:t>
            </a:r>
            <a:r>
              <a:rPr lang="en-US" b="1" i="0" dirty="0">
                <a:solidFill>
                  <a:schemeClr val="tx2"/>
                </a:solidFill>
                <a:effectLst/>
                <a:highlight>
                  <a:srgbClr val="FFFFFF"/>
                </a:highlight>
                <a:latin typeface="SourceSansPro"/>
              </a:rPr>
              <a:t> </a:t>
            </a:r>
            <a:r>
              <a:rPr lang="en-US" b="0" i="0" dirty="0">
                <a:solidFill>
                  <a:schemeClr val="tx2"/>
                </a:solidFill>
                <a:effectLst/>
                <a:highlight>
                  <a:srgbClr val="FFFFFF"/>
                </a:highlight>
                <a:latin typeface="SourceSansPro"/>
              </a:rPr>
              <a:t>tracking an overseas stock index. But be careful of fees: </a:t>
            </a:r>
            <a:r>
              <a:rPr lang="en-US" b="1" i="0" dirty="0">
                <a:solidFill>
                  <a:schemeClr val="tx2"/>
                </a:solidFill>
                <a:effectLst/>
                <a:highlight>
                  <a:srgbClr val="FFFFFF"/>
                </a:highlight>
                <a:latin typeface="SourceSansPro"/>
              </a:rPr>
              <a:t>Globally focused mutual funds can have higher costs and fees than their domestic counterparts</a:t>
            </a:r>
            <a:r>
              <a:rPr lang="en-US" b="0" i="0" dirty="0">
                <a:solidFill>
                  <a:schemeClr val="tx2"/>
                </a:solidFill>
                <a:effectLst/>
                <a:highlight>
                  <a:srgbClr val="FFFFFF"/>
                </a:highlight>
                <a:latin typeface="SourceSansPro"/>
              </a:rPr>
              <a:t>.</a:t>
            </a:r>
          </a:p>
          <a:p>
            <a:endParaRPr lang="en-US"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622122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rgbClr val="002060"/>
                </a:solidFill>
              </a:rPr>
              <a:t>HOW TO INVEST …</a:t>
            </a:r>
          </a:p>
        </p:txBody>
      </p:sp>
      <p:sp>
        <p:nvSpPr>
          <p:cNvPr id="3" name="Content Placeholder 2"/>
          <p:cNvSpPr>
            <a:spLocks noGrp="1"/>
          </p:cNvSpPr>
          <p:nvPr>
            <p:ph idx="1"/>
          </p:nvPr>
        </p:nvSpPr>
        <p:spPr>
          <a:xfrm>
            <a:off x="1217614" y="1600200"/>
            <a:ext cx="9753600" cy="5029200"/>
          </a:xfrm>
        </p:spPr>
        <p:txBody>
          <a:bodyPr>
            <a:normAutofit/>
          </a:bodyPr>
          <a:lstStyle/>
          <a:p>
            <a:pPr marL="45720" indent="0" algn="l">
              <a:buNone/>
            </a:pPr>
            <a:r>
              <a:rPr lang="en-US" sz="2800" b="1" i="0" dirty="0">
                <a:solidFill>
                  <a:srgbClr val="002060"/>
                </a:solidFill>
                <a:effectLst/>
                <a:highlight>
                  <a:srgbClr val="FFFFFF"/>
                </a:highlight>
                <a:latin typeface="Cabin-semi-bold"/>
              </a:rPr>
              <a:t>5. Exchange-Traded Funds (ETFs)</a:t>
            </a:r>
          </a:p>
          <a:p>
            <a:pPr algn="l"/>
            <a:r>
              <a:rPr lang="en-US" b="0" i="0" dirty="0">
                <a:solidFill>
                  <a:schemeClr val="tx2"/>
                </a:solidFill>
                <a:effectLst/>
                <a:highlight>
                  <a:srgbClr val="FFFFFF"/>
                </a:highlight>
                <a:latin typeface="SourceSansPro"/>
              </a:rPr>
              <a:t>An </a:t>
            </a:r>
            <a:r>
              <a:rPr lang="en-US" b="1" i="0" u="sng" dirty="0">
                <a:solidFill>
                  <a:schemeClr val="tx2"/>
                </a:solidFill>
                <a:effectLst/>
                <a:highlight>
                  <a:srgbClr val="FFFFFF"/>
                </a:highlight>
                <a:latin typeface="SourceSansPro"/>
                <a:hlinkClick r:id="rId2">
                  <a:extLst>
                    <a:ext uri="{A12FA001-AC4F-418D-AE19-62706E023703}">
                      <ahyp:hlinkClr xmlns:ahyp="http://schemas.microsoft.com/office/drawing/2018/hyperlinkcolor" val="tx"/>
                    </a:ext>
                  </a:extLst>
                </a:hlinkClick>
              </a:rPr>
              <a:t>international exchange-traded fund</a:t>
            </a:r>
            <a:r>
              <a:rPr lang="en-US" b="1" i="0" dirty="0">
                <a:solidFill>
                  <a:schemeClr val="tx2"/>
                </a:solidFill>
                <a:effectLst/>
                <a:highlight>
                  <a:srgbClr val="FFFFFF"/>
                </a:highlight>
                <a:latin typeface="SourceSansPro"/>
              </a:rPr>
              <a:t> </a:t>
            </a:r>
            <a:r>
              <a:rPr lang="en-US" b="0" i="0" dirty="0">
                <a:solidFill>
                  <a:schemeClr val="tx2"/>
                </a:solidFill>
                <a:effectLst/>
                <a:highlight>
                  <a:srgbClr val="FFFFFF"/>
                </a:highlight>
                <a:latin typeface="SourceSansPro"/>
              </a:rPr>
              <a:t>offers investors a convenient way to access foreign markets. </a:t>
            </a:r>
            <a:r>
              <a:rPr lang="en-US" b="1" i="0" dirty="0">
                <a:solidFill>
                  <a:schemeClr val="tx2"/>
                </a:solidFill>
                <a:effectLst/>
                <a:highlight>
                  <a:srgbClr val="FFFF00"/>
                </a:highlight>
                <a:latin typeface="SourceSansPro"/>
              </a:rPr>
              <a:t>Picking the right ETF can be simpler than constructing a portfolio of stocks by yourself. (Think emerging market ETFs!)</a:t>
            </a:r>
          </a:p>
          <a:p>
            <a:pPr algn="l"/>
            <a:r>
              <a:rPr lang="en-US" b="0" i="0" dirty="0">
                <a:solidFill>
                  <a:schemeClr val="tx2"/>
                </a:solidFill>
                <a:effectLst/>
                <a:highlight>
                  <a:srgbClr val="FFFFFF"/>
                </a:highlight>
                <a:latin typeface="SourceSansPro"/>
              </a:rPr>
              <a:t>Some ETFs provide exposure to multiple markets, while others focus on a single country. These funds cover a number of investment categories such as market capitalization, geographical region, investment styles, and sectors.</a:t>
            </a:r>
          </a:p>
          <a:p>
            <a:pPr algn="l"/>
            <a:r>
              <a:rPr lang="en-US" b="0" i="0" dirty="0">
                <a:solidFill>
                  <a:schemeClr val="tx2"/>
                </a:solidFill>
                <a:effectLst/>
                <a:highlight>
                  <a:srgbClr val="FFFFFF"/>
                </a:highlight>
                <a:latin typeface="SourceSansPro"/>
              </a:rPr>
              <a:t>Before buying an international ETF, investors should </a:t>
            </a:r>
            <a:r>
              <a:rPr lang="en-US" b="1" i="0" dirty="0">
                <a:solidFill>
                  <a:schemeClr val="tx2"/>
                </a:solidFill>
                <a:effectLst/>
                <a:highlight>
                  <a:srgbClr val="FFFFFF"/>
                </a:highlight>
                <a:latin typeface="SourceSansPro"/>
              </a:rPr>
              <a:t>consider costs and fees</a:t>
            </a:r>
            <a:r>
              <a:rPr lang="en-US" b="0" i="0" dirty="0">
                <a:solidFill>
                  <a:schemeClr val="tx2"/>
                </a:solidFill>
                <a:effectLst/>
                <a:highlight>
                  <a:srgbClr val="FFFFFF"/>
                </a:highlight>
                <a:latin typeface="SourceSansPro"/>
              </a:rPr>
              <a:t>, liquidity, trading volumes, tax issues, and portfolio holdings. (Think Vanguard!)</a:t>
            </a:r>
          </a:p>
          <a:p>
            <a:pPr marL="45720" indent="0">
              <a:buNone/>
            </a:pPr>
            <a:endParaRPr lang="en-US"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8370480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rgbClr val="002060"/>
                </a:solidFill>
              </a:rPr>
              <a:t>HOW TO INVEST …</a:t>
            </a:r>
          </a:p>
        </p:txBody>
      </p:sp>
      <p:sp>
        <p:nvSpPr>
          <p:cNvPr id="3" name="Content Placeholder 2"/>
          <p:cNvSpPr>
            <a:spLocks noGrp="1"/>
          </p:cNvSpPr>
          <p:nvPr>
            <p:ph idx="1"/>
          </p:nvPr>
        </p:nvSpPr>
        <p:spPr>
          <a:xfrm>
            <a:off x="1217614" y="1600200"/>
            <a:ext cx="9753600" cy="5029200"/>
          </a:xfrm>
        </p:spPr>
        <p:txBody>
          <a:bodyPr>
            <a:normAutofit/>
          </a:bodyPr>
          <a:lstStyle/>
          <a:p>
            <a:pPr marL="45720" indent="0" algn="l">
              <a:buNone/>
            </a:pPr>
            <a:r>
              <a:rPr lang="en-US" sz="3200" b="1" i="0" dirty="0">
                <a:solidFill>
                  <a:srgbClr val="002060"/>
                </a:solidFill>
                <a:effectLst/>
                <a:highlight>
                  <a:srgbClr val="FFFFFF"/>
                </a:highlight>
                <a:latin typeface="Cabin-semi-bold"/>
              </a:rPr>
              <a:t>6. Multinational Corporations</a:t>
            </a:r>
          </a:p>
          <a:p>
            <a:pPr marL="45720" indent="0" algn="l">
              <a:buNone/>
            </a:pPr>
            <a:r>
              <a:rPr lang="en-US" b="0" i="0" dirty="0">
                <a:solidFill>
                  <a:schemeClr val="tx2"/>
                </a:solidFill>
                <a:effectLst/>
                <a:highlight>
                  <a:srgbClr val="FFFFFF"/>
                </a:highlight>
                <a:latin typeface="SourceSansPro"/>
              </a:rPr>
              <a:t>Investors not comfortable with buying foreign stocks directly, and even those who are wary of ADRs or mutual funds, can seek out domestic companies that derive a significant portion of sales from overseas.</a:t>
            </a:r>
          </a:p>
          <a:p>
            <a:pPr algn="l"/>
            <a:r>
              <a:rPr lang="en-US" b="1" i="0" u="sng" dirty="0">
                <a:solidFill>
                  <a:schemeClr val="tx2"/>
                </a:solidFill>
                <a:effectLst/>
                <a:highlight>
                  <a:srgbClr val="FFFFFF"/>
                </a:highlight>
                <a:latin typeface="SourceSansPro"/>
                <a:hlinkClick r:id="rId2">
                  <a:extLst>
                    <a:ext uri="{A12FA001-AC4F-418D-AE19-62706E023703}">
                      <ahyp:hlinkClr xmlns:ahyp="http://schemas.microsoft.com/office/drawing/2018/hyperlinkcolor" val="tx"/>
                    </a:ext>
                  </a:extLst>
                </a:hlinkClick>
              </a:rPr>
              <a:t>Multinational corporations</a:t>
            </a:r>
            <a:r>
              <a:rPr lang="en-US" b="1" i="0" dirty="0">
                <a:solidFill>
                  <a:schemeClr val="tx2"/>
                </a:solidFill>
                <a:effectLst/>
                <a:highlight>
                  <a:srgbClr val="FFFFFF"/>
                </a:highlight>
                <a:latin typeface="SourceSansPro"/>
              </a:rPr>
              <a:t> </a:t>
            </a:r>
            <a:r>
              <a:rPr lang="en-US" b="0" i="0" dirty="0">
                <a:solidFill>
                  <a:schemeClr val="tx2"/>
                </a:solidFill>
                <a:effectLst/>
                <a:highlight>
                  <a:srgbClr val="FFFFFF"/>
                </a:highlight>
                <a:latin typeface="SourceSansPro"/>
              </a:rPr>
              <a:t>are best suited for this purpose. This could mean buying the </a:t>
            </a:r>
            <a:r>
              <a:rPr lang="en-US" b="1" i="0" dirty="0">
                <a:solidFill>
                  <a:schemeClr val="tx2"/>
                </a:solidFill>
                <a:effectLst/>
                <a:highlight>
                  <a:srgbClr val="FFFF00"/>
                </a:highlight>
                <a:latin typeface="SourceSansPro"/>
              </a:rPr>
              <a:t>Coca-Cola Company (</a:t>
            </a:r>
            <a:r>
              <a:rPr lang="en-US" b="1" i="0" u="sng" dirty="0">
                <a:solidFill>
                  <a:schemeClr val="tx2"/>
                </a:solidFill>
                <a:effectLst/>
                <a:highlight>
                  <a:srgbClr val="FFFF00"/>
                </a:highlight>
                <a:latin typeface="SourceSansPro"/>
                <a:hlinkClick r:id="rId3">
                  <a:extLst>
                    <a:ext uri="{A12FA001-AC4F-418D-AE19-62706E023703}">
                      <ahyp:hlinkClr xmlns:ahyp="http://schemas.microsoft.com/office/drawing/2018/hyperlinkcolor" val="tx"/>
                    </a:ext>
                  </a:extLst>
                </a:hlinkClick>
              </a:rPr>
              <a:t>KO</a:t>
            </a:r>
            <a:r>
              <a:rPr lang="en-US" b="1" i="0" dirty="0">
                <a:solidFill>
                  <a:schemeClr val="tx2"/>
                </a:solidFill>
                <a:effectLst/>
                <a:highlight>
                  <a:srgbClr val="FFFF00"/>
                </a:highlight>
                <a:latin typeface="SourceSansPro"/>
              </a:rPr>
              <a:t>) or McDonald’s (</a:t>
            </a:r>
            <a:r>
              <a:rPr lang="en-US" b="1" i="0" u="sng" dirty="0">
                <a:solidFill>
                  <a:schemeClr val="tx2"/>
                </a:solidFill>
                <a:effectLst/>
                <a:highlight>
                  <a:srgbClr val="FFFF00"/>
                </a:highlight>
                <a:latin typeface="SourceSansPro"/>
                <a:hlinkClick r:id="rId4">
                  <a:extLst>
                    <a:ext uri="{A12FA001-AC4F-418D-AE19-62706E023703}">
                      <ahyp:hlinkClr xmlns:ahyp="http://schemas.microsoft.com/office/drawing/2018/hyperlinkcolor" val="tx"/>
                    </a:ext>
                  </a:extLst>
                </a:hlinkClick>
              </a:rPr>
              <a:t>MCD</a:t>
            </a:r>
            <a:r>
              <a:rPr lang="en-US" b="1" i="0" dirty="0">
                <a:solidFill>
                  <a:schemeClr val="tx2"/>
                </a:solidFill>
                <a:effectLst/>
                <a:highlight>
                  <a:srgbClr val="FFFF00"/>
                </a:highlight>
                <a:latin typeface="SourceSansPro"/>
              </a:rPr>
              <a:t>), both of which generate the majority of their revenue from global operations</a:t>
            </a:r>
            <a:r>
              <a:rPr lang="en-US" b="0" i="0" dirty="0">
                <a:solidFill>
                  <a:schemeClr val="tx2"/>
                </a:solidFill>
                <a:effectLst/>
                <a:highlight>
                  <a:srgbClr val="FFFFFF"/>
                </a:highlight>
                <a:latin typeface="SourceSansPro"/>
              </a:rPr>
              <a:t>.﻿ </a:t>
            </a:r>
            <a:r>
              <a:rPr lang="en-US" b="0" i="1" dirty="0">
                <a:solidFill>
                  <a:schemeClr val="tx2"/>
                </a:solidFill>
                <a:effectLst/>
                <a:highlight>
                  <a:srgbClr val="FFFFFF"/>
                </a:highlight>
                <a:latin typeface="SourceSansPro"/>
              </a:rPr>
              <a:t>This is a back door approach and does not provide true international diversification, though it does give investors international exposure.</a:t>
            </a:r>
          </a:p>
          <a:p>
            <a:pPr marL="45720" indent="0">
              <a:buNone/>
            </a:pPr>
            <a:endParaRPr lang="en-US"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634190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B432F-9A0D-7122-94B5-B77027C1B5F2}"/>
              </a:ext>
            </a:extLst>
          </p:cNvPr>
          <p:cNvSpPr>
            <a:spLocks noGrp="1"/>
          </p:cNvSpPr>
          <p:nvPr>
            <p:ph type="title"/>
          </p:nvPr>
        </p:nvSpPr>
        <p:spPr/>
        <p:txBody>
          <a:bodyPr/>
          <a:lstStyle/>
          <a:p>
            <a:r>
              <a:rPr lang="en-US" b="1" dirty="0">
                <a:solidFill>
                  <a:srgbClr val="002060"/>
                </a:solidFill>
              </a:rPr>
              <a:t>The Bottom Line</a:t>
            </a:r>
          </a:p>
        </p:txBody>
      </p:sp>
      <p:sp>
        <p:nvSpPr>
          <p:cNvPr id="3" name="Picture Placeholder 2">
            <a:extLst>
              <a:ext uri="{FF2B5EF4-FFF2-40B4-BE49-F238E27FC236}">
                <a16:creationId xmlns:a16="http://schemas.microsoft.com/office/drawing/2014/main" id="{A1BC945B-B72B-F395-25D3-EBE89A43E3B1}"/>
              </a:ext>
            </a:extLst>
          </p:cNvPr>
          <p:cNvSpPr>
            <a:spLocks noGrp="1"/>
          </p:cNvSpPr>
          <p:nvPr>
            <p:ph type="pic" idx="1"/>
          </p:nvPr>
        </p:nvSpPr>
        <p:spPr/>
        <p:txBody>
          <a:bodyPr/>
          <a:lstStyle/>
          <a:p>
            <a:pPr algn="l"/>
            <a:r>
              <a:rPr lang="en-US" b="0" i="0" dirty="0">
                <a:solidFill>
                  <a:schemeClr val="tx2"/>
                </a:solidFill>
                <a:effectLst/>
                <a:highlight>
                  <a:srgbClr val="FFFFFF"/>
                </a:highlight>
                <a:latin typeface="SourceSansPro"/>
              </a:rPr>
              <a:t>Knowledge about the </a:t>
            </a:r>
            <a:r>
              <a:rPr lang="en-US" b="1" i="0" u="sng" dirty="0">
                <a:solidFill>
                  <a:schemeClr val="tx2"/>
                </a:solidFill>
                <a:effectLst/>
                <a:highlight>
                  <a:srgbClr val="FFFFFF"/>
                </a:highlight>
                <a:latin typeface="SourceSansPro"/>
              </a:rPr>
              <a:t>political and </a:t>
            </a:r>
            <a:r>
              <a:rPr lang="en-US" b="1" i="0" u="sng" dirty="0">
                <a:solidFill>
                  <a:schemeClr val="tx2"/>
                </a:solidFill>
                <a:effectLst/>
                <a:highlight>
                  <a:srgbClr val="FFFFFF"/>
                </a:highlight>
                <a:latin typeface="SourceSansPro"/>
                <a:hlinkClick r:id="rId2">
                  <a:extLst>
                    <a:ext uri="{A12FA001-AC4F-418D-AE19-62706E023703}">
                      <ahyp:hlinkClr xmlns:ahyp="http://schemas.microsoft.com/office/drawing/2018/hyperlinkcolor" val="tx"/>
                    </a:ext>
                  </a:extLst>
                </a:hlinkClick>
              </a:rPr>
              <a:t>economic conditions</a:t>
            </a:r>
            <a:r>
              <a:rPr lang="en-US" b="0" i="0" dirty="0">
                <a:solidFill>
                  <a:schemeClr val="tx2"/>
                </a:solidFill>
                <a:effectLst/>
                <a:highlight>
                  <a:srgbClr val="FFFFFF"/>
                </a:highlight>
                <a:latin typeface="SourceSansPro"/>
              </a:rPr>
              <a:t> in the country you are investing in is essential to understanding the factors that could affect your returns. As always, investors should focus on their investment objectives, costs, and prospective returns, balancing those factors with their </a:t>
            </a:r>
            <a:r>
              <a:rPr lang="en-US" b="1" i="0" u="sng" dirty="0">
                <a:solidFill>
                  <a:schemeClr val="tx2"/>
                </a:solidFill>
                <a:effectLst/>
                <a:highlight>
                  <a:srgbClr val="FFFFFF"/>
                </a:highlight>
                <a:latin typeface="SourceSansPro"/>
                <a:hlinkClick r:id="rId3">
                  <a:extLst>
                    <a:ext uri="{A12FA001-AC4F-418D-AE19-62706E023703}">
                      <ahyp:hlinkClr xmlns:ahyp="http://schemas.microsoft.com/office/drawing/2018/hyperlinkcolor" val="tx"/>
                    </a:ext>
                  </a:extLst>
                </a:hlinkClick>
              </a:rPr>
              <a:t>risk tolerance</a:t>
            </a:r>
            <a:r>
              <a:rPr lang="en-US" b="0" i="0" dirty="0">
                <a:solidFill>
                  <a:schemeClr val="tx2"/>
                </a:solidFill>
                <a:effectLst/>
                <a:highlight>
                  <a:srgbClr val="FFFFFF"/>
                </a:highlight>
                <a:latin typeface="SourceSansPro"/>
              </a:rPr>
              <a:t>.</a:t>
            </a:r>
          </a:p>
          <a:p>
            <a:endParaRPr lang="en-US" dirty="0"/>
          </a:p>
        </p:txBody>
      </p:sp>
      <p:sp>
        <p:nvSpPr>
          <p:cNvPr id="4" name="Text Placeholder 3">
            <a:extLst>
              <a:ext uri="{FF2B5EF4-FFF2-40B4-BE49-F238E27FC236}">
                <a16:creationId xmlns:a16="http://schemas.microsoft.com/office/drawing/2014/main" id="{8F549E29-E3FE-CF31-DDD3-DE4106A4AD10}"/>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07332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2060"/>
                </a:solidFill>
              </a:rPr>
              <a:t>DISCLAIMER</a:t>
            </a:r>
          </a:p>
        </p:txBody>
      </p:sp>
      <p:sp>
        <p:nvSpPr>
          <p:cNvPr id="3" name="Content Placeholder 2"/>
          <p:cNvSpPr>
            <a:spLocks noGrp="1"/>
          </p:cNvSpPr>
          <p:nvPr>
            <p:ph idx="1"/>
          </p:nvPr>
        </p:nvSpPr>
        <p:spPr/>
        <p:txBody>
          <a:bodyPr>
            <a:noAutofit/>
          </a:bodyPr>
          <a:lstStyle/>
          <a:p>
            <a:pPr marL="45720" indent="0">
              <a:buNone/>
            </a:pPr>
            <a:r>
              <a:rPr lang="en-US" b="1" dirty="0">
                <a:solidFill>
                  <a:schemeClr val="tx2"/>
                </a:solidFill>
              </a:rPr>
              <a:t>You know the drill … </a:t>
            </a:r>
          </a:p>
          <a:p>
            <a:pPr marL="45720" indent="0">
              <a:buNone/>
            </a:pPr>
            <a:r>
              <a:rPr lang="en-US" b="1" dirty="0">
                <a:solidFill>
                  <a:schemeClr val="tx2"/>
                </a:solidFill>
              </a:rPr>
              <a:t>The information in this presentation is for educational purposes only and is not intended to be a recommendation to purchase or sell any of the stocks, mutual funds, or other securities that may be referenced. </a:t>
            </a:r>
            <a:r>
              <a:rPr lang="en-US" dirty="0">
                <a:solidFill>
                  <a:schemeClr val="tx2"/>
                </a:solidFill>
              </a:rPr>
              <a:t>The securities of companies referenced or featured in the seminar materials are for illustrative purposes only and are not to be considered endorsed or recommended for purchase or sale by </a:t>
            </a:r>
            <a:r>
              <a:rPr lang="en-US" dirty="0" err="1">
                <a:solidFill>
                  <a:schemeClr val="tx2"/>
                </a:solidFill>
              </a:rPr>
              <a:t>BetterInvesting</a:t>
            </a:r>
            <a:r>
              <a:rPr lang="en-US" dirty="0">
                <a:solidFill>
                  <a:schemeClr val="tx2"/>
                </a:solidFill>
              </a:rPr>
              <a:t>™ / National Association of Investors™. The views expressed are those of the instructors, commentators, guests, and participants, as the case may be, and do not necessarily represent those of </a:t>
            </a:r>
            <a:r>
              <a:rPr lang="en-US" dirty="0" err="1">
                <a:solidFill>
                  <a:schemeClr val="tx2"/>
                </a:solidFill>
              </a:rPr>
              <a:t>BetterInvesting</a:t>
            </a:r>
            <a:r>
              <a:rPr lang="en-US" dirty="0">
                <a:solidFill>
                  <a:schemeClr val="tx2"/>
                </a:solidFill>
              </a:rPr>
              <a:t>. Investors should conduct their own review and analysis of any company of interest before making an investment decision.</a:t>
            </a:r>
          </a:p>
        </p:txBody>
      </p:sp>
    </p:spTree>
    <p:extLst>
      <p:ext uri="{BB962C8B-B14F-4D97-AF65-F5344CB8AC3E}">
        <p14:creationId xmlns:p14="http://schemas.microsoft.com/office/powerpoint/2010/main" val="293697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355D9332-DBF2-43E5-A952-B91EE55F9F13}"/>
              </a:ext>
            </a:extLst>
          </p:cNvPr>
          <p:cNvSpPr>
            <a:spLocks noGrp="1"/>
          </p:cNvSpPr>
          <p:nvPr>
            <p:ph type="title" idx="4294967295"/>
          </p:nvPr>
        </p:nvSpPr>
        <p:spPr/>
        <p:txBody>
          <a:bodyPr/>
          <a:lstStyle/>
          <a:p>
            <a:r>
              <a:rPr lang="en-US" dirty="0"/>
              <a:t>Blank slide</a:t>
            </a:r>
          </a:p>
        </p:txBody>
      </p:sp>
      <p:pic>
        <p:nvPicPr>
          <p:cNvPr id="3" name="Picture 2" descr="The top 10 largest economies in the world in 2024">
            <a:extLst>
              <a:ext uri="{FF2B5EF4-FFF2-40B4-BE49-F238E27FC236}">
                <a16:creationId xmlns:a16="http://schemas.microsoft.com/office/drawing/2014/main" id="{410F0201-31CC-F92D-6214-5DE28CDA4F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42590" y="1336040"/>
            <a:ext cx="6303645" cy="4185920"/>
          </a:xfrm>
          <a:prstGeom prst="rect">
            <a:avLst/>
          </a:prstGeom>
          <a:noFill/>
          <a:ln>
            <a:noFill/>
          </a:ln>
        </p:spPr>
      </p:pic>
    </p:spTree>
    <p:extLst>
      <p:ext uri="{BB962C8B-B14F-4D97-AF65-F5344CB8AC3E}">
        <p14:creationId xmlns:p14="http://schemas.microsoft.com/office/powerpoint/2010/main" val="3691332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Table 4">
            <a:extLst>
              <a:ext uri="{FF2B5EF4-FFF2-40B4-BE49-F238E27FC236}">
                <a16:creationId xmlns:a16="http://schemas.microsoft.com/office/drawing/2014/main" id="{58160108-3C14-11FE-6619-2E516A3ABC0B}"/>
              </a:ext>
            </a:extLst>
          </p:cNvPr>
          <p:cNvGraphicFramePr>
            <a:graphicFrameLocks noGrp="1"/>
          </p:cNvGraphicFramePr>
          <p:nvPr>
            <p:extLst>
              <p:ext uri="{D42A27DB-BD31-4B8C-83A1-F6EECF244321}">
                <p14:modId xmlns:p14="http://schemas.microsoft.com/office/powerpoint/2010/main" val="3918774168"/>
              </p:ext>
            </p:extLst>
          </p:nvPr>
        </p:nvGraphicFramePr>
        <p:xfrm>
          <a:off x="1217612" y="838201"/>
          <a:ext cx="8994829" cy="5524751"/>
        </p:xfrm>
        <a:graphic>
          <a:graphicData uri="http://schemas.openxmlformats.org/drawingml/2006/table">
            <a:tbl>
              <a:tblPr firstRow="1" firstCol="1" bandRow="1"/>
              <a:tblGrid>
                <a:gridCol w="3104955">
                  <a:extLst>
                    <a:ext uri="{9D8B030D-6E8A-4147-A177-3AD203B41FA5}">
                      <a16:colId xmlns:a16="http://schemas.microsoft.com/office/drawing/2014/main" val="4110576786"/>
                    </a:ext>
                  </a:extLst>
                </a:gridCol>
                <a:gridCol w="2944937">
                  <a:extLst>
                    <a:ext uri="{9D8B030D-6E8A-4147-A177-3AD203B41FA5}">
                      <a16:colId xmlns:a16="http://schemas.microsoft.com/office/drawing/2014/main" val="2455741416"/>
                    </a:ext>
                  </a:extLst>
                </a:gridCol>
                <a:gridCol w="2944937">
                  <a:extLst>
                    <a:ext uri="{9D8B030D-6E8A-4147-A177-3AD203B41FA5}">
                      <a16:colId xmlns:a16="http://schemas.microsoft.com/office/drawing/2014/main" val="1286744201"/>
                    </a:ext>
                  </a:extLst>
                </a:gridCol>
              </a:tblGrid>
              <a:tr h="468360">
                <a:tc>
                  <a:txBody>
                    <a:bodyPr/>
                    <a:lstStyle/>
                    <a:p>
                      <a:pPr marL="0" marR="0">
                        <a:lnSpc>
                          <a:spcPct val="115000"/>
                        </a:lnSpc>
                        <a:spcBef>
                          <a:spcPts val="0"/>
                        </a:spcBef>
                        <a:spcAft>
                          <a:spcPts val="0"/>
                        </a:spcAft>
                      </a:pPr>
                      <a:r>
                        <a:rPr lang="en-US" sz="1600" b="1" kern="0">
                          <a:solidFill>
                            <a:schemeClr val="tx2"/>
                          </a:solidFill>
                          <a:effectLst/>
                          <a:latin typeface="inherit"/>
                          <a:ea typeface="Times New Roman" panose="02020603050405020304" pitchFamily="18" charset="0"/>
                          <a:cs typeface="Times New Roman" panose="02020603050405020304" pitchFamily="18" charset="0"/>
                        </a:rPr>
                        <a:t>Rank &amp; Country</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b="1" kern="0">
                          <a:solidFill>
                            <a:schemeClr val="tx2"/>
                          </a:solidFill>
                          <a:effectLst/>
                          <a:latin typeface="inherit"/>
                          <a:ea typeface="Times New Roman" panose="02020603050405020304" pitchFamily="18" charset="0"/>
                          <a:cs typeface="Times New Roman" panose="02020603050405020304" pitchFamily="18" charset="0"/>
                        </a:rPr>
                        <a:t>GDP (USD billion)</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b="1" kern="0" dirty="0">
                          <a:solidFill>
                            <a:schemeClr val="tx2"/>
                          </a:solidFill>
                          <a:effectLst/>
                          <a:latin typeface="inherit"/>
                          <a:ea typeface="Times New Roman" panose="02020603050405020304" pitchFamily="18" charset="0"/>
                          <a:cs typeface="Times New Roman" panose="02020603050405020304" pitchFamily="18" charset="0"/>
                        </a:rPr>
                        <a:t>GDP Per Capita (USD thousand)</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8587428"/>
                  </a:ext>
                </a:extLst>
              </a:tr>
              <a:tr h="775271">
                <a:tc>
                  <a:txBody>
                    <a:bodyPr/>
                    <a:lstStyle/>
                    <a:p>
                      <a:pPr marL="0" marR="0">
                        <a:lnSpc>
                          <a:spcPct val="115000"/>
                        </a:lnSpc>
                        <a:spcBef>
                          <a:spcPts val="0"/>
                        </a:spcBef>
                        <a:spcAft>
                          <a:spcPts val="0"/>
                        </a:spcAft>
                      </a:pPr>
                      <a:r>
                        <a:rPr lang="en-US" sz="1600" b="1" kern="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#1 United States Of America (U.S.A)</a:t>
                      </a:r>
                      <a:endParaRPr lang="en-US" sz="1600" b="1" kern="100">
                        <a:solidFill>
                          <a:srgbClr val="002060"/>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b="1" kern="0"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28,783</a:t>
                      </a:r>
                      <a:endParaRPr lang="en-US" sz="16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b="1" kern="0"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85.37</a:t>
                      </a:r>
                      <a:endParaRPr lang="en-US" sz="16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70826368"/>
                  </a:ext>
                </a:extLst>
              </a:tr>
              <a:tr h="475680">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#2 China</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dirty="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18,536</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13.14</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52241907"/>
                  </a:ext>
                </a:extLst>
              </a:tr>
              <a:tr h="475680">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#3 Germany</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4,730</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56.29</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67012888"/>
                  </a:ext>
                </a:extLst>
              </a:tr>
              <a:tr h="475680">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#4 Japan</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4,112</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34.14</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15716365"/>
                  </a:ext>
                </a:extLst>
              </a:tr>
              <a:tr h="475680">
                <a:tc>
                  <a:txBody>
                    <a:bodyPr/>
                    <a:lstStyle/>
                    <a:p>
                      <a:pPr marL="0" marR="0">
                        <a:lnSpc>
                          <a:spcPct val="115000"/>
                        </a:lnSpc>
                        <a:spcBef>
                          <a:spcPts val="0"/>
                        </a:spcBef>
                        <a:spcAft>
                          <a:spcPts val="0"/>
                        </a:spcAft>
                      </a:pPr>
                      <a:r>
                        <a:rPr lang="en-US" sz="1600" kern="0" dirty="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#5 India</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3,942</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2.73</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93257439"/>
                  </a:ext>
                </a:extLst>
              </a:tr>
              <a:tr h="475680">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#6 United Kingdom (U.K.)</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3,502</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51.07</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06669491"/>
                  </a:ext>
                </a:extLst>
              </a:tr>
              <a:tr h="475680">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#7 France</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3,132</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47.36</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97375739"/>
                  </a:ext>
                </a:extLst>
              </a:tr>
              <a:tr h="475680">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#8 Brazil</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2,333</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11.35</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1906815"/>
                  </a:ext>
                </a:extLst>
              </a:tr>
              <a:tr h="475680">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#9 Italy</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2,332</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39.58</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34341446"/>
                  </a:ext>
                </a:extLst>
              </a:tr>
              <a:tr h="475680">
                <a:tc>
                  <a:txBody>
                    <a:bodyPr/>
                    <a:lstStyle/>
                    <a:p>
                      <a:pPr marL="0" marR="0">
                        <a:lnSpc>
                          <a:spcPct val="115000"/>
                        </a:lnSpc>
                        <a:spcBef>
                          <a:spcPts val="0"/>
                        </a:spcBef>
                        <a:spcAft>
                          <a:spcPts val="0"/>
                        </a:spcAft>
                      </a:pPr>
                      <a:r>
                        <a:rPr lang="en-US" sz="1600" kern="0" dirty="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#10 Canada</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2,242</a:t>
                      </a:r>
                      <a:endParaRPr lang="en-US" sz="1600" kern="10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600" kern="0" dirty="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54.87</a:t>
                      </a:r>
                      <a:endParaRPr lang="en-US" sz="1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txBody>
                  <a:tcPr marL="75734" marR="75734" marT="75734" marB="7573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43824099"/>
                  </a:ext>
                </a:extLst>
              </a:tr>
            </a:tbl>
          </a:graphicData>
        </a:graphic>
      </p:graphicFrame>
    </p:spTree>
    <p:extLst>
      <p:ext uri="{BB962C8B-B14F-4D97-AF65-F5344CB8AC3E}">
        <p14:creationId xmlns:p14="http://schemas.microsoft.com/office/powerpoint/2010/main" val="411701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b="1" dirty="0">
                <a:solidFill>
                  <a:srgbClr val="002060"/>
                </a:solidFill>
              </a:rPr>
              <a:t>WHY foreign Stocks might appeal to you</a:t>
            </a:r>
          </a:p>
        </p:txBody>
      </p:sp>
      <p:sp>
        <p:nvSpPr>
          <p:cNvPr id="7" name="Text Placeholder 6"/>
          <p:cNvSpPr>
            <a:spLocks noGrp="1"/>
          </p:cNvSpPr>
          <p:nvPr>
            <p:ph type="body" sz="half" idx="2"/>
          </p:nvPr>
        </p:nvSpPr>
        <p:spPr/>
        <p:txBody>
          <a:bodyPr/>
          <a:lstStyle/>
          <a:p>
            <a:endParaRPr lang="en-US" dirty="0"/>
          </a:p>
        </p:txBody>
      </p:sp>
      <p:sp>
        <p:nvSpPr>
          <p:cNvPr id="6" name="Content Placeholder 5"/>
          <p:cNvSpPr>
            <a:spLocks noGrp="1"/>
          </p:cNvSpPr>
          <p:nvPr>
            <p:ph idx="1"/>
          </p:nvPr>
        </p:nvSpPr>
        <p:spPr/>
        <p:txBody>
          <a:bodyPr/>
          <a:lstStyle/>
          <a:p>
            <a:pPr marL="0" marR="0">
              <a:lnSpc>
                <a:spcPct val="115000"/>
              </a:lnSpc>
              <a:spcBef>
                <a:spcPts val="0"/>
              </a:spcBef>
              <a:spcAft>
                <a:spcPts val="800"/>
              </a:spcAft>
            </a:pPr>
            <a:r>
              <a:rPr lang="en-US"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Buying foreign stocks allows investors to diversify their portfolio's risk, in addition to giving them exposure to the growth of other economies. Financial advisors recommend a 5% to 10% exposure to foreign stocks for conservative investors, and up to 25% for aggressive investors.</a:t>
            </a:r>
            <a:br>
              <a:rPr lang="en-US"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br>
            <a:endParaRPr lang="en-US"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However, non-U.S. stocks may be attractive due to lower valuations, </a:t>
            </a:r>
            <a:r>
              <a:rPr lang="en-US" sz="20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higher dividend yields</a:t>
            </a:r>
            <a:r>
              <a:rPr lang="en-US"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and growth potential in select regions. Investors should consider such investments as </a:t>
            </a:r>
            <a:r>
              <a:rPr lang="en-US" sz="2000" b="1"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an inexpensive way to hedge portfolios</a:t>
            </a:r>
            <a:r>
              <a:rPr lang="en-US" sz="2000" b="1"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against a potential U.S. stock-market pullback.</a:t>
            </a:r>
          </a:p>
          <a:p>
            <a:endParaRPr lang="en-US" dirty="0"/>
          </a:p>
        </p:txBody>
      </p:sp>
    </p:spTree>
    <p:extLst>
      <p:ext uri="{BB962C8B-B14F-4D97-AF65-F5344CB8AC3E}">
        <p14:creationId xmlns:p14="http://schemas.microsoft.com/office/powerpoint/2010/main" val="410579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b="1" dirty="0">
                <a:solidFill>
                  <a:srgbClr val="002060"/>
                </a:solidFill>
              </a:rPr>
              <a:t>Some Benefits</a:t>
            </a:r>
          </a:p>
        </p:txBody>
      </p:sp>
      <p:sp>
        <p:nvSpPr>
          <p:cNvPr id="7" name="Text Placeholder 6"/>
          <p:cNvSpPr>
            <a:spLocks noGrp="1"/>
          </p:cNvSpPr>
          <p:nvPr>
            <p:ph type="body" sz="half" idx="2"/>
          </p:nvPr>
        </p:nvSpPr>
        <p:spPr/>
        <p:txBody>
          <a:bodyPr/>
          <a:lstStyle/>
          <a:p>
            <a:endParaRPr lang="en-US" dirty="0"/>
          </a:p>
        </p:txBody>
      </p:sp>
      <p:sp>
        <p:nvSpPr>
          <p:cNvPr id="5" name="Picture Placeholder 4" descr="An empty placeholder to add an image. Click on the placeholder and select the image that you wish to add"/>
          <p:cNvSpPr>
            <a:spLocks noGrp="1"/>
          </p:cNvSpPr>
          <p:nvPr>
            <p:ph type="pic" idx="1"/>
          </p:nvPr>
        </p:nvSpPr>
        <p:spPr/>
        <p:txBody>
          <a:bodyPr/>
          <a:lstStyle/>
          <a:p>
            <a:pPr marL="342900" marR="0" lvl="0" indent="-342900" algn="l">
              <a:lnSpc>
                <a:spcPts val="2100"/>
              </a:lnSpc>
              <a:spcBef>
                <a:spcPts val="0"/>
              </a:spcBef>
              <a:spcAft>
                <a:spcPts val="0"/>
              </a:spcAft>
              <a:buSzPts val="1000"/>
              <a:buFont typeface="Symbol" panose="05050102010706020507" pitchFamily="18" charset="2"/>
              <a:buChar char=""/>
              <a:tabLst>
                <a:tab pos="457200" algn="l"/>
              </a:tabLst>
            </a:pPr>
            <a:r>
              <a:rPr lang="en-US" sz="2800" b="1" kern="0" spc="-40" dirty="0">
                <a:solidFill>
                  <a:srgbClr val="002060"/>
                </a:solidFill>
                <a:effectLst/>
                <a:latin typeface="Aptos" panose="020B0004020202020204" pitchFamily="34" charset="0"/>
                <a:ea typeface="Times New Roman" panose="02020603050405020304" pitchFamily="18" charset="0"/>
                <a:cs typeface="Times New Roman" panose="02020603050405020304" pitchFamily="18" charset="0"/>
              </a:rPr>
              <a:t>Valuations</a:t>
            </a:r>
            <a:r>
              <a:rPr lang="en-US" sz="2800" kern="0" spc="-40" dirty="0">
                <a:solidFill>
                  <a:srgbClr val="002060"/>
                </a:solidFill>
                <a:effectLst/>
                <a:latin typeface="Aptos" panose="020B0004020202020204" pitchFamily="34" charset="0"/>
                <a:ea typeface="Times New Roman" panose="02020603050405020304" pitchFamily="18" charset="0"/>
                <a:cs typeface="Times New Roman" panose="02020603050405020304" pitchFamily="18" charset="0"/>
              </a:rPr>
              <a:t>:</a:t>
            </a:r>
            <a:r>
              <a:rPr lang="en-US" sz="2800" kern="0" spc="-40" dirty="0">
                <a:solidFill>
                  <a:srgbClr val="4C4C4C"/>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800" kern="0" spc="-40" dirty="0">
                <a:solidFill>
                  <a:schemeClr val="tx2"/>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On average, S&amp;P 500 stocks sport a forward price-earnings ratio of more than 20, versus about 13 for the MSCI All Country World Index (ACWI) ex USA. That makes non-U.S. equities look cheap relative to their pricey U.S. peers.</a:t>
            </a:r>
          </a:p>
          <a:p>
            <a:pPr marR="0" lvl="0" algn="l">
              <a:lnSpc>
                <a:spcPts val="2100"/>
              </a:lnSpc>
              <a:spcBef>
                <a:spcPts val="0"/>
              </a:spcBef>
              <a:spcAft>
                <a:spcPts val="0"/>
              </a:spcAft>
              <a:buSzPts val="1000"/>
              <a:tabLst>
                <a:tab pos="457200" algn="l"/>
              </a:tabLs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l">
              <a:lnSpc>
                <a:spcPts val="2100"/>
              </a:lnSpc>
              <a:spcBef>
                <a:spcPts val="0"/>
              </a:spcBef>
              <a:spcAft>
                <a:spcPts val="0"/>
              </a:spcAft>
              <a:buSzPts val="1000"/>
              <a:buFont typeface="Symbol" panose="05050102010706020507" pitchFamily="18" charset="2"/>
              <a:buChar char=""/>
              <a:tabLst>
                <a:tab pos="457200" algn="l"/>
              </a:tabLst>
            </a:pPr>
            <a:r>
              <a:rPr lang="en-US" sz="2800" b="1" kern="0" spc="-40" dirty="0">
                <a:solidFill>
                  <a:srgbClr val="002060"/>
                </a:solidFill>
                <a:effectLst/>
                <a:latin typeface="Aptos" panose="020B0004020202020204" pitchFamily="34" charset="0"/>
                <a:ea typeface="Times New Roman" panose="02020603050405020304" pitchFamily="18" charset="0"/>
                <a:cs typeface="Times New Roman" panose="02020603050405020304" pitchFamily="18" charset="0"/>
              </a:rPr>
              <a:t>Dividends</a:t>
            </a:r>
            <a:r>
              <a:rPr lang="en-US" sz="2800" kern="0" spc="-40" dirty="0">
                <a:solidFill>
                  <a:srgbClr val="00206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t>
            </a:r>
            <a:r>
              <a:rPr lang="en-US" sz="2800" kern="0" spc="-40" dirty="0">
                <a:solidFill>
                  <a:srgbClr val="4C4C4C"/>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US" sz="2800" kern="0" spc="-40" dirty="0">
                <a:solidFill>
                  <a:schemeClr val="tx2"/>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Stocks in the non-U.S. index, on average, offer a 3% dividend yield—more than double that of the U.S. index’s stocks.</a:t>
            </a:r>
            <a:endParaRPr lang="en-US" sz="2800" kern="100" dirty="0">
              <a:solidFill>
                <a:schemeClr val="tx2"/>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70939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b="1" dirty="0">
                <a:solidFill>
                  <a:srgbClr val="002060"/>
                </a:solidFill>
              </a:rPr>
              <a:t>Are foreign stocks RISKIER than U.S. Stocks?</a:t>
            </a:r>
          </a:p>
        </p:txBody>
      </p:sp>
      <p:sp>
        <p:nvSpPr>
          <p:cNvPr id="7" name="Text Placeholder 6"/>
          <p:cNvSpPr>
            <a:spLocks noGrp="1"/>
          </p:cNvSpPr>
          <p:nvPr>
            <p:ph type="body" sz="half" idx="2"/>
          </p:nvPr>
        </p:nvSpPr>
        <p:spPr/>
        <p:txBody>
          <a:bodyPr/>
          <a:lstStyle/>
          <a:p>
            <a:endParaRPr lang="en-US" dirty="0"/>
          </a:p>
        </p:txBody>
      </p:sp>
      <p:sp>
        <p:nvSpPr>
          <p:cNvPr id="5" name="Picture Placeholder 4" descr="An empty placeholder to add an image. Click on the placeholder and select the image that you wish to add"/>
          <p:cNvSpPr>
            <a:spLocks noGrp="1"/>
          </p:cNvSpPr>
          <p:nvPr>
            <p:ph type="pic" idx="1"/>
          </p:nvPr>
        </p:nvSpPr>
        <p:spPr>
          <a:xfrm>
            <a:off x="4799012" y="152400"/>
            <a:ext cx="6705600" cy="6705600"/>
          </a:xfrm>
        </p:spPr>
        <p:txBody>
          <a:bodyPr>
            <a:noAutofit/>
          </a:bodyPr>
          <a:lstStyle/>
          <a:p>
            <a:pPr marL="342900" marR="0" lvl="0" indent="-342900" algn="l">
              <a:lnSpc>
                <a:spcPts val="2100"/>
              </a:lnSpc>
              <a:spcBef>
                <a:spcPts val="0"/>
              </a:spcBef>
              <a:spcAft>
                <a:spcPts val="0"/>
              </a:spcAft>
              <a:buSzPts val="1000"/>
              <a:buFont typeface="Symbol" panose="05050102010706020507" pitchFamily="18" charset="2"/>
              <a:buChar char=""/>
              <a:tabLst>
                <a:tab pos="457200" algn="l"/>
              </a:tabLst>
            </a:pPr>
            <a:r>
              <a:rPr lang="en-US" sz="2000" b="1" kern="0" spc="-40" dirty="0">
                <a:solidFill>
                  <a:srgbClr val="002060"/>
                </a:solidFill>
                <a:effectLst/>
                <a:latin typeface="Aptos" panose="020B0004020202020204" pitchFamily="34" charset="0"/>
                <a:ea typeface="Times New Roman" panose="02020603050405020304" pitchFamily="18" charset="0"/>
                <a:cs typeface="Times New Roman" panose="02020603050405020304" pitchFamily="18" charset="0"/>
              </a:rPr>
              <a:t>Investors should take multiple factors into consideration </a:t>
            </a:r>
            <a:r>
              <a:rPr lang="en-US" sz="2000" kern="0" spc="-40" dirty="0">
                <a:solidFill>
                  <a:schemeClr val="tx2"/>
                </a:solidFill>
                <a:effectLst/>
                <a:latin typeface="Aptos" panose="020B0004020202020204" pitchFamily="34" charset="0"/>
                <a:ea typeface="Times New Roman" panose="02020603050405020304" pitchFamily="18" charset="0"/>
                <a:cs typeface="Times New Roman" panose="02020603050405020304" pitchFamily="18" charset="0"/>
              </a:rPr>
              <a:t>when considering investing in international stocks, such as geographical location, level of development, and liquidity of the markets and complex tax regimes. </a:t>
            </a:r>
            <a:r>
              <a:rPr lang="en-US" sz="2000" i="1" kern="0" spc="-40" dirty="0">
                <a:solidFill>
                  <a:schemeClr val="tx2"/>
                </a:solidFill>
                <a:effectLst/>
                <a:latin typeface="Aptos" panose="020B0004020202020204" pitchFamily="34" charset="0"/>
                <a:ea typeface="Times New Roman" panose="02020603050405020304" pitchFamily="18" charset="0"/>
                <a:cs typeface="Times New Roman" panose="02020603050405020304" pitchFamily="18" charset="0"/>
              </a:rPr>
              <a:t>Additionally, U.S. domestic securities can be just as risky as some foreign ones.</a:t>
            </a:r>
          </a:p>
          <a:p>
            <a:pPr marL="342900" marR="0" lvl="0" indent="-342900" algn="l">
              <a:lnSpc>
                <a:spcPts val="2100"/>
              </a:lnSpc>
              <a:spcBef>
                <a:spcPts val="0"/>
              </a:spcBef>
              <a:spcAft>
                <a:spcPts val="0"/>
              </a:spcAft>
              <a:buSzPts val="1000"/>
              <a:buFont typeface="Symbol" panose="05050102010706020507" pitchFamily="18" charset="2"/>
              <a:buChar char=""/>
              <a:tabLst>
                <a:tab pos="457200" algn="l"/>
              </a:tabLst>
            </a:pPr>
            <a:endParaRPr lang="en-US" sz="2000" kern="0" spc="-40" dirty="0">
              <a:solidFill>
                <a:schemeClr val="tx2"/>
              </a:solidFill>
              <a:effectLst/>
              <a:latin typeface="Aptos" panose="020B0004020202020204" pitchFamily="34" charset="0"/>
              <a:ea typeface="Times New Roman" panose="02020603050405020304" pitchFamily="18" charset="0"/>
              <a:cs typeface="Times New Roman" panose="02020603050405020304" pitchFamily="18" charset="0"/>
            </a:endParaRPr>
          </a:p>
          <a:p>
            <a:pPr marL="342900" marR="0" lvl="0" indent="-342900" algn="l">
              <a:lnSpc>
                <a:spcPts val="2100"/>
              </a:lnSpc>
              <a:spcBef>
                <a:spcPts val="0"/>
              </a:spcBef>
              <a:spcAft>
                <a:spcPts val="0"/>
              </a:spcAft>
              <a:buSzPts val="1000"/>
              <a:buFont typeface="Symbol" panose="05050102010706020507" pitchFamily="18" charset="2"/>
              <a:buChar char=""/>
              <a:tabLst>
                <a:tab pos="457200" algn="l"/>
              </a:tabLst>
            </a:pPr>
            <a:r>
              <a:rPr lang="en-US" sz="2000" b="1" kern="0" spc="-40" dirty="0">
                <a:solidFill>
                  <a:srgbClr val="002060"/>
                </a:solidFill>
                <a:latin typeface="Aptos" panose="020B0004020202020204" pitchFamily="34" charset="0"/>
                <a:ea typeface="Times New Roman" panose="02020603050405020304" pitchFamily="18" charset="0"/>
                <a:cs typeface="Times New Roman" panose="02020603050405020304" pitchFamily="18" charset="0"/>
              </a:rPr>
              <a:t>Taxes:</a:t>
            </a:r>
            <a:r>
              <a:rPr lang="en-US" sz="2000" kern="0" spc="-40" dirty="0">
                <a:solidFill>
                  <a:schemeClr val="tx2"/>
                </a:solidFill>
                <a:latin typeface="Aptos" panose="020B0004020202020204" pitchFamily="34" charset="0"/>
                <a:ea typeface="Times New Roman" panose="02020603050405020304" pitchFamily="18" charset="0"/>
                <a:cs typeface="Times New Roman" panose="02020603050405020304" pitchFamily="18" charset="0"/>
              </a:rPr>
              <a:t> </a:t>
            </a:r>
            <a:r>
              <a:rPr lang="en-US" sz="2000" kern="0" spc="-40" dirty="0">
                <a:solidFill>
                  <a:schemeClr val="tx2"/>
                </a:solidFill>
                <a:effectLst/>
                <a:latin typeface="Aptos" panose="020B0004020202020204" pitchFamily="34" charset="0"/>
                <a:ea typeface="Times New Roman" panose="02020603050405020304" pitchFamily="18" charset="0"/>
                <a:cs typeface="Times New Roman" panose="02020603050405020304" pitchFamily="18" charset="0"/>
              </a:rPr>
              <a:t>How does owning foreign stocks affect taxes?</a:t>
            </a:r>
          </a:p>
          <a:p>
            <a:pPr marL="342900" marR="0" lvl="0" indent="-342900" algn="l">
              <a:lnSpc>
                <a:spcPts val="2100"/>
              </a:lnSpc>
              <a:spcBef>
                <a:spcPts val="0"/>
              </a:spcBef>
              <a:spcAft>
                <a:spcPts val="0"/>
              </a:spcAft>
              <a:buSzPts val="1000"/>
              <a:buFont typeface="Symbol" panose="05050102010706020507" pitchFamily="18" charset="2"/>
              <a:buChar char=""/>
              <a:tabLst>
                <a:tab pos="457200" algn="l"/>
              </a:tabLst>
            </a:pPr>
            <a:endParaRPr lang="en-US" sz="2000" kern="0" spc="-40" dirty="0">
              <a:solidFill>
                <a:schemeClr val="tx2"/>
              </a:solidFill>
              <a:latin typeface="Aptos" panose="020B0004020202020204" pitchFamily="34" charset="0"/>
              <a:ea typeface="Times New Roman" panose="02020603050405020304" pitchFamily="18" charset="0"/>
              <a:cs typeface="Times New Roman" panose="02020603050405020304" pitchFamily="18" charset="0"/>
            </a:endParaRPr>
          </a:p>
          <a:p>
            <a:pPr marL="342900" marR="0" lvl="0" indent="-342900" algn="l">
              <a:lnSpc>
                <a:spcPts val="2100"/>
              </a:lnSpc>
              <a:spcBef>
                <a:spcPts val="0"/>
              </a:spcBef>
              <a:spcAft>
                <a:spcPts val="0"/>
              </a:spcAft>
              <a:buSzPts val="1000"/>
              <a:buFont typeface="Symbol" panose="05050102010706020507" pitchFamily="18" charset="2"/>
              <a:buChar char=""/>
              <a:tabLst>
                <a:tab pos="457200" algn="l"/>
              </a:tabLst>
            </a:pPr>
            <a:r>
              <a:rPr lang="en-US" sz="2000" b="1" kern="0" spc="-40" dirty="0">
                <a:solidFill>
                  <a:srgbClr val="002060"/>
                </a:solidFill>
                <a:effectLst/>
                <a:latin typeface="Aptos" panose="020B0004020202020204" pitchFamily="34" charset="0"/>
                <a:ea typeface="Times New Roman" panose="02020603050405020304" pitchFamily="18" charset="0"/>
                <a:cs typeface="Times New Roman" panose="02020603050405020304" pitchFamily="18" charset="0"/>
              </a:rPr>
              <a:t>Regulations: </a:t>
            </a:r>
            <a:r>
              <a:rPr lang="en-US" sz="2000" kern="0" spc="-40" dirty="0">
                <a:solidFill>
                  <a:schemeClr val="tx2"/>
                </a:solidFill>
                <a:effectLst/>
                <a:latin typeface="Aptos" panose="020B0004020202020204" pitchFamily="34" charset="0"/>
                <a:ea typeface="Times New Roman" panose="02020603050405020304" pitchFamily="18" charset="0"/>
                <a:cs typeface="Times New Roman" panose="02020603050405020304" pitchFamily="18" charset="0"/>
              </a:rPr>
              <a:t>Monitoring, adherence. ethics, child labor. It should be noted that foreign markets can be less regulated than those in the U.S., increasing the risk of manipulation or fraud.</a:t>
            </a:r>
          </a:p>
          <a:p>
            <a:pPr marL="342900" marR="0" lvl="0" indent="-342900" algn="l">
              <a:lnSpc>
                <a:spcPts val="2100"/>
              </a:lnSpc>
              <a:spcBef>
                <a:spcPts val="0"/>
              </a:spcBef>
              <a:spcAft>
                <a:spcPts val="0"/>
              </a:spcAft>
              <a:buSzPts val="1000"/>
              <a:buFont typeface="Symbol" panose="05050102010706020507" pitchFamily="18" charset="2"/>
              <a:buChar char=""/>
              <a:tabLst>
                <a:tab pos="457200" algn="l"/>
              </a:tabLst>
            </a:pPr>
            <a:endParaRPr lang="en-US" sz="2000" kern="0" spc="-40" dirty="0">
              <a:solidFill>
                <a:schemeClr val="tx2"/>
              </a:solidFill>
              <a:latin typeface="Aptos" panose="020B0004020202020204" pitchFamily="34" charset="0"/>
              <a:ea typeface="Times New Roman" panose="02020603050405020304" pitchFamily="18" charset="0"/>
              <a:cs typeface="Times New Roman" panose="02020603050405020304" pitchFamily="18" charset="0"/>
            </a:endParaRPr>
          </a:p>
          <a:p>
            <a:pPr marL="342900" marR="0" lvl="0" indent="-342900" algn="l">
              <a:lnSpc>
                <a:spcPts val="2100"/>
              </a:lnSpc>
              <a:spcBef>
                <a:spcPts val="0"/>
              </a:spcBef>
              <a:spcAft>
                <a:spcPts val="0"/>
              </a:spcAft>
              <a:buSzPts val="1000"/>
              <a:buFont typeface="Symbol" panose="05050102010706020507" pitchFamily="18" charset="2"/>
              <a:buChar char=""/>
              <a:tabLst>
                <a:tab pos="457200" algn="l"/>
              </a:tabLst>
            </a:pPr>
            <a:r>
              <a:rPr lang="en-US" sz="2000" b="1" kern="0" spc="-40" dirty="0">
                <a:solidFill>
                  <a:srgbClr val="002060"/>
                </a:solidFill>
                <a:effectLst/>
                <a:latin typeface="Aptos" panose="020B0004020202020204" pitchFamily="34" charset="0"/>
                <a:ea typeface="Times New Roman" panose="02020603050405020304" pitchFamily="18" charset="0"/>
                <a:cs typeface="Times New Roman" panose="02020603050405020304" pitchFamily="18" charset="0"/>
              </a:rPr>
              <a:t>Politics:</a:t>
            </a:r>
            <a:r>
              <a:rPr lang="en-US" sz="2000" kern="0" spc="-40" dirty="0">
                <a:solidFill>
                  <a:schemeClr val="tx2"/>
                </a:solidFill>
                <a:effectLst/>
                <a:latin typeface="Aptos" panose="020B0004020202020204" pitchFamily="34" charset="0"/>
                <a:ea typeface="Times New Roman" panose="02020603050405020304" pitchFamily="18" charset="0"/>
                <a:cs typeface="Times New Roman" panose="02020603050405020304" pitchFamily="18" charset="0"/>
              </a:rPr>
              <a:t> Sanctions, frozen assets, retaliation (Russia withholding energy/oil from Germany), war, etc.</a:t>
            </a:r>
          </a:p>
          <a:p>
            <a:pPr marL="342900" marR="0" lvl="0" indent="-342900" algn="l">
              <a:lnSpc>
                <a:spcPts val="2100"/>
              </a:lnSpc>
              <a:spcBef>
                <a:spcPts val="0"/>
              </a:spcBef>
              <a:spcAft>
                <a:spcPts val="0"/>
              </a:spcAft>
              <a:buSzPts val="1000"/>
              <a:buFont typeface="Symbol" panose="05050102010706020507" pitchFamily="18" charset="2"/>
              <a:buChar char=""/>
              <a:tabLst>
                <a:tab pos="457200" algn="l"/>
              </a:tabLst>
            </a:pPr>
            <a:endParaRPr lang="en-US" sz="2000" kern="0" spc="-40" dirty="0">
              <a:solidFill>
                <a:schemeClr val="tx2"/>
              </a:solidFill>
              <a:effectLst/>
              <a:latin typeface="Aptos" panose="020B0004020202020204" pitchFamily="34" charset="0"/>
              <a:ea typeface="Times New Roman" panose="02020603050405020304" pitchFamily="18" charset="0"/>
              <a:cs typeface="Times New Roman" panose="02020603050405020304" pitchFamily="18" charset="0"/>
            </a:endParaRPr>
          </a:p>
          <a:p>
            <a:pPr marL="342900" marR="0" lvl="0" indent="-342900" algn="l">
              <a:lnSpc>
                <a:spcPts val="2100"/>
              </a:lnSpc>
              <a:spcBef>
                <a:spcPts val="0"/>
              </a:spcBef>
              <a:spcAft>
                <a:spcPts val="0"/>
              </a:spcAft>
              <a:buSzPts val="1000"/>
              <a:buFont typeface="Symbol" panose="05050102010706020507" pitchFamily="18" charset="2"/>
              <a:buChar char=""/>
              <a:tabLst>
                <a:tab pos="457200" algn="l"/>
              </a:tabLst>
            </a:pPr>
            <a:r>
              <a:rPr lang="en-US" sz="2000" b="1" kern="0" spc="-40" dirty="0">
                <a:solidFill>
                  <a:srgbClr val="002060"/>
                </a:solidFill>
                <a:effectLst/>
                <a:latin typeface="Aptos" panose="020B0004020202020204" pitchFamily="34" charset="0"/>
                <a:ea typeface="Times New Roman" panose="02020603050405020304" pitchFamily="18" charset="0"/>
                <a:cs typeface="Times New Roman" panose="02020603050405020304" pitchFamily="18" charset="0"/>
              </a:rPr>
              <a:t>Finally, there is currency risk </a:t>
            </a:r>
            <a:r>
              <a:rPr lang="en-US" sz="2000" kern="0" spc="-40" dirty="0">
                <a:solidFill>
                  <a:schemeClr val="tx2"/>
                </a:solidFill>
                <a:effectLst/>
                <a:latin typeface="Aptos" panose="020B0004020202020204" pitchFamily="34" charset="0"/>
                <a:ea typeface="Times New Roman" panose="02020603050405020304" pitchFamily="18" charset="0"/>
                <a:cs typeface="Times New Roman" panose="02020603050405020304" pitchFamily="18" charset="0"/>
              </a:rPr>
              <a:t>stemming from changes in the exchange rate against the investor's home currency. Of course, currencies move both ways and can also be in the investor's favor.</a:t>
            </a:r>
          </a:p>
          <a:p>
            <a:pPr marL="342900" marR="0" lvl="0" indent="-342900" algn="l">
              <a:lnSpc>
                <a:spcPts val="2100"/>
              </a:lnSpc>
              <a:spcBef>
                <a:spcPts val="0"/>
              </a:spcBef>
              <a:spcAft>
                <a:spcPts val="0"/>
              </a:spcAft>
              <a:buSzPts val="1000"/>
              <a:buFont typeface="Symbol" panose="05050102010706020507" pitchFamily="18" charset="2"/>
              <a:buChar char=""/>
              <a:tabLst>
                <a:tab pos="457200" algn="l"/>
              </a:tabLst>
            </a:pPr>
            <a:endParaRPr lang="en-US" sz="2000" kern="0" spc="-40" dirty="0">
              <a:solidFill>
                <a:schemeClr val="tx2"/>
              </a:solidFill>
              <a:latin typeface="Aptos" panose="020B0004020202020204" pitchFamily="34" charset="0"/>
              <a:ea typeface="Times New Roman" panose="02020603050405020304" pitchFamily="18" charset="0"/>
              <a:cs typeface="Times New Roman" panose="02020603050405020304" pitchFamily="18" charset="0"/>
            </a:endParaRPr>
          </a:p>
          <a:p>
            <a:pPr marL="342900" marR="0" lvl="0" indent="-342900" algn="l">
              <a:lnSpc>
                <a:spcPts val="2100"/>
              </a:lnSpc>
              <a:spcBef>
                <a:spcPts val="0"/>
              </a:spcBef>
              <a:spcAft>
                <a:spcPts val="0"/>
              </a:spcAft>
              <a:buSzPts val="1000"/>
              <a:buFont typeface="Symbol" panose="05050102010706020507" pitchFamily="18" charset="2"/>
              <a:buChar char=""/>
              <a:tabLst>
                <a:tab pos="457200" algn="l"/>
              </a:tabLst>
            </a:pPr>
            <a:endParaRPr lang="en-US" sz="2000" kern="0" spc="-40" dirty="0">
              <a:solidFill>
                <a:schemeClr val="tx2"/>
              </a:solidFill>
              <a:effectLst/>
              <a:latin typeface="Aptos"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2330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rgbClr val="002060"/>
                </a:solidFill>
              </a:rPr>
              <a:t>In particular, investors Could consider opportunities in …</a:t>
            </a:r>
          </a:p>
        </p:txBody>
      </p:sp>
      <p:sp>
        <p:nvSpPr>
          <p:cNvPr id="3" name="Content Placeholder 2"/>
          <p:cNvSpPr>
            <a:spLocks noGrp="1"/>
          </p:cNvSpPr>
          <p:nvPr>
            <p:ph idx="1"/>
          </p:nvPr>
        </p:nvSpPr>
        <p:spPr>
          <a:xfrm>
            <a:off x="1217614" y="1600200"/>
            <a:ext cx="9753600" cy="4983162"/>
          </a:xfrm>
        </p:spPr>
        <p:txBody>
          <a:bodyPr>
            <a:normAutofit/>
          </a:bodyPr>
          <a:lstStyle/>
          <a:p>
            <a:pPr marL="342900" marR="0" lvl="0" indent="-342900">
              <a:lnSpc>
                <a:spcPts val="2100"/>
              </a:lnSpc>
              <a:spcBef>
                <a:spcPts val="0"/>
              </a:spcBef>
              <a:spcAft>
                <a:spcPts val="0"/>
              </a:spcAft>
              <a:buSzPts val="1000"/>
              <a:buFont typeface="Symbol" panose="05050102010706020507" pitchFamily="18" charset="2"/>
              <a:buChar char=""/>
              <a:tabLst>
                <a:tab pos="457200" algn="l"/>
              </a:tabLst>
            </a:pPr>
            <a:r>
              <a:rPr lang="en-US" sz="2000" b="1" kern="0" spc="-4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Japan:</a:t>
            </a:r>
            <a:r>
              <a:rPr lang="en-US" sz="2000" b="1" kern="0" spc="-40" dirty="0">
                <a:solidFill>
                  <a:srgbClr val="4C4C4C"/>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kern="0" spc="-40"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The country has finally broken out of its 34-year bear market, with a benchmark equity index up an impressive 17% year-to-date. Its nominal economic growth, inflation and wages are returning to healthier levels amid government reforms that are driving improvements in corporate margins and shareholder equity returns.</a:t>
            </a:r>
          </a:p>
          <a:p>
            <a:pPr marL="342900" marR="0" lvl="0" indent="-342900">
              <a:lnSpc>
                <a:spcPts val="2100"/>
              </a:lnSpc>
              <a:spcBef>
                <a:spcPts val="0"/>
              </a:spcBef>
              <a:spcAft>
                <a:spcPts val="0"/>
              </a:spcAft>
              <a:buSzPts val="1000"/>
              <a:buFont typeface="Symbol" panose="05050102010706020507" pitchFamily="18" charset="2"/>
              <a:buChar char=""/>
              <a:tabLst>
                <a:tab pos="457200" algn="l"/>
              </a:tabLst>
            </a:pPr>
            <a:endParaRPr lang="en-US"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ts val="2100"/>
              </a:lnSpc>
              <a:spcBef>
                <a:spcPts val="0"/>
              </a:spcBef>
              <a:spcAft>
                <a:spcPts val="0"/>
              </a:spcAft>
              <a:buSzPts val="1000"/>
              <a:buFont typeface="Symbol" panose="05050102010706020507" pitchFamily="18" charset="2"/>
              <a:buChar char=""/>
              <a:tabLst>
                <a:tab pos="457200" algn="l"/>
              </a:tabLst>
            </a:pPr>
            <a:r>
              <a:rPr lang="en-US" sz="2000" b="1" kern="0" spc="-4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Europe: </a:t>
            </a:r>
            <a:r>
              <a:rPr lang="en-US" sz="2000" kern="0" spc="-40"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The European Central Bank is expected to begin easing monetary policy to stem recessionary conditions in the region. Plus, with 18 of 31 NATO countries now committing their agreed-upon 2% of GDP to defense spending in light of the Russia-Ukraine conflict, defense budgets are up more than 60% from a decade ago, at $380 billion. This spending, together with advances in artificial intelligence and progress toward decarbonization, is likely to fuel strong capital investment in related projects by governments and private companies.</a:t>
            </a:r>
          </a:p>
          <a:p>
            <a:pPr marL="342900" marR="0" lvl="0" indent="-342900">
              <a:lnSpc>
                <a:spcPts val="2100"/>
              </a:lnSpc>
              <a:spcBef>
                <a:spcPts val="0"/>
              </a:spcBef>
              <a:spcAft>
                <a:spcPts val="0"/>
              </a:spcAft>
              <a:buSzPts val="1000"/>
              <a:buFont typeface="Symbol" panose="05050102010706020507" pitchFamily="18" charset="2"/>
              <a:buChar char=""/>
              <a:tabLst>
                <a:tab pos="457200" algn="l"/>
              </a:tabLst>
            </a:pPr>
            <a:endParaRPr lang="en-US"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ts val="2100"/>
              </a:lnSpc>
              <a:spcBef>
                <a:spcPts val="0"/>
              </a:spcBef>
              <a:spcAft>
                <a:spcPts val="0"/>
              </a:spcAft>
              <a:buSzPts val="1000"/>
              <a:buFont typeface="Symbol" panose="05050102010706020507" pitchFamily="18" charset="2"/>
              <a:buChar char=""/>
              <a:tabLst>
                <a:tab pos="457200" algn="l"/>
              </a:tabLst>
            </a:pPr>
            <a:r>
              <a:rPr lang="en-US" sz="2000" b="1" kern="0" spc="-4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Select Emerging Markets: </a:t>
            </a:r>
            <a:r>
              <a:rPr lang="en-US" sz="2000" kern="0" spc="-40"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Although economic difficulties in China pose challenges for investors, the efforts of major economies to reorganize global supply chains—along with constructive fiscal policies and stabilizing politics in certain emerging-market countries—are likely to support economic growth. Look to Brazil, India, Mexico and Vietnam for opportunities.</a:t>
            </a:r>
            <a:endParaRPr lang="en-US"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6599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rgbClr val="002060"/>
                </a:solidFill>
              </a:rPr>
              <a:t>HOW TO INVEST …</a:t>
            </a:r>
          </a:p>
        </p:txBody>
      </p:sp>
      <p:sp>
        <p:nvSpPr>
          <p:cNvPr id="3" name="Content Placeholder 2"/>
          <p:cNvSpPr>
            <a:spLocks noGrp="1"/>
          </p:cNvSpPr>
          <p:nvPr>
            <p:ph idx="1"/>
          </p:nvPr>
        </p:nvSpPr>
        <p:spPr>
          <a:xfrm>
            <a:off x="1217614" y="1600200"/>
            <a:ext cx="9753600" cy="5029200"/>
          </a:xfrm>
        </p:spPr>
        <p:txBody>
          <a:bodyPr>
            <a:normAutofit fontScale="92500" lnSpcReduction="20000"/>
          </a:bodyPr>
          <a:lstStyle/>
          <a:p>
            <a:pPr marL="45720" indent="0" algn="l">
              <a:buNone/>
            </a:pPr>
            <a:r>
              <a:rPr lang="en-US" sz="3000" b="1" i="0" dirty="0">
                <a:solidFill>
                  <a:srgbClr val="002060"/>
                </a:solidFill>
                <a:effectLst/>
                <a:highlight>
                  <a:srgbClr val="FFFFFF"/>
                </a:highlight>
                <a:latin typeface="Cabin-semi-bold"/>
              </a:rPr>
              <a:t>1. American Depository Receipts (ADRs)</a:t>
            </a:r>
          </a:p>
          <a:p>
            <a:pPr algn="l"/>
            <a:r>
              <a:rPr lang="en-US" sz="1900" b="0" i="0" u="none" strike="noStrike" dirty="0">
                <a:solidFill>
                  <a:schemeClr val="tx2"/>
                </a:solidFill>
                <a:effectLst/>
                <a:highlight>
                  <a:srgbClr val="FFFFFF"/>
                </a:highlight>
                <a:latin typeface="SourceSansPro"/>
                <a:hlinkClick r:id="rId2">
                  <a:extLst>
                    <a:ext uri="{A12FA001-AC4F-418D-AE19-62706E023703}">
                      <ahyp:hlinkClr xmlns:ahyp="http://schemas.microsoft.com/office/drawing/2018/hyperlinkcolor" val="tx"/>
                    </a:ext>
                  </a:extLst>
                </a:hlinkClick>
              </a:rPr>
              <a:t>American depository receipts (ADRs)</a:t>
            </a:r>
            <a:r>
              <a:rPr lang="en-US" sz="1900" b="0" i="0" dirty="0">
                <a:solidFill>
                  <a:schemeClr val="tx2"/>
                </a:solidFill>
                <a:effectLst/>
                <a:highlight>
                  <a:srgbClr val="FFFFFF"/>
                </a:highlight>
                <a:latin typeface="SourceSansPro"/>
              </a:rPr>
              <a:t> are a convenient way to buy foreign stocks. Foreign companies use ADRs to establish a presence in U.S. markets and sometimes raise capital. One example is Chinese e-commerce giant Alibaba (</a:t>
            </a:r>
            <a:r>
              <a:rPr lang="en-US" sz="1900" b="0" i="0" u="sng" dirty="0">
                <a:solidFill>
                  <a:schemeClr val="tx2"/>
                </a:solidFill>
                <a:effectLst/>
                <a:highlight>
                  <a:srgbClr val="FFFFFF"/>
                </a:highlight>
                <a:latin typeface="SourceSansPro"/>
                <a:hlinkClick r:id="rId3">
                  <a:extLst>
                    <a:ext uri="{A12FA001-AC4F-418D-AE19-62706E023703}">
                      <ahyp:hlinkClr xmlns:ahyp="http://schemas.microsoft.com/office/drawing/2018/hyperlinkcolor" val="tx"/>
                    </a:ext>
                  </a:extLst>
                </a:hlinkClick>
              </a:rPr>
              <a:t>BABA</a:t>
            </a:r>
            <a:r>
              <a:rPr lang="en-US" sz="1900" b="0" i="0" dirty="0">
                <a:solidFill>
                  <a:schemeClr val="tx2"/>
                </a:solidFill>
                <a:effectLst/>
                <a:highlight>
                  <a:srgbClr val="FFFFFF"/>
                </a:highlight>
                <a:latin typeface="SourceSansPro"/>
              </a:rPr>
              <a:t>), which raised $25 billion in 2014 (what was then the largest initial public offering) and listed its ADRs on the </a:t>
            </a:r>
            <a:r>
              <a:rPr lang="en-US" sz="1900" b="0" i="0" u="sng" dirty="0">
                <a:solidFill>
                  <a:schemeClr val="tx2"/>
                </a:solidFill>
                <a:effectLst/>
                <a:highlight>
                  <a:srgbClr val="FFFFFF"/>
                </a:highlight>
                <a:latin typeface="SourceSansPro"/>
                <a:hlinkClick r:id="rId4">
                  <a:extLst>
                    <a:ext uri="{A12FA001-AC4F-418D-AE19-62706E023703}">
                      <ahyp:hlinkClr xmlns:ahyp="http://schemas.microsoft.com/office/drawing/2018/hyperlinkcolor" val="tx"/>
                    </a:ext>
                  </a:extLst>
                </a:hlinkClick>
              </a:rPr>
              <a:t>New York Stock Exchange (NYSE)</a:t>
            </a:r>
            <a:r>
              <a:rPr lang="en-US" sz="1900" b="0" i="0" dirty="0">
                <a:solidFill>
                  <a:schemeClr val="tx2"/>
                </a:solidFill>
                <a:effectLst/>
                <a:highlight>
                  <a:srgbClr val="FFFFFF"/>
                </a:highlight>
                <a:latin typeface="SourceSansPro"/>
              </a:rPr>
              <a:t>.</a:t>
            </a:r>
          </a:p>
          <a:p>
            <a:pPr algn="l"/>
            <a:r>
              <a:rPr lang="en-US" sz="1900" b="0" i="0" dirty="0">
                <a:solidFill>
                  <a:schemeClr val="tx2"/>
                </a:solidFill>
                <a:effectLst/>
                <a:highlight>
                  <a:srgbClr val="FFFFFF"/>
                </a:highlight>
                <a:latin typeface="SourceSansPro"/>
              </a:rPr>
              <a:t>ADRs can be a </a:t>
            </a:r>
            <a:r>
              <a:rPr lang="en-US" sz="1900" b="0" i="0" u="sng" dirty="0">
                <a:solidFill>
                  <a:schemeClr val="tx2"/>
                </a:solidFill>
                <a:effectLst/>
                <a:highlight>
                  <a:srgbClr val="FFFFFF"/>
                </a:highlight>
                <a:latin typeface="SourceSansPro"/>
                <a:hlinkClick r:id="rId5">
                  <a:extLst>
                    <a:ext uri="{A12FA001-AC4F-418D-AE19-62706E023703}">
                      <ahyp:hlinkClr xmlns:ahyp="http://schemas.microsoft.com/office/drawing/2018/hyperlinkcolor" val="tx"/>
                    </a:ext>
                  </a:extLst>
                </a:hlinkClick>
              </a:rPr>
              <a:t>sponsored ADR</a:t>
            </a:r>
            <a:r>
              <a:rPr lang="en-US" sz="1900" b="0" i="0" dirty="0">
                <a:solidFill>
                  <a:schemeClr val="tx2"/>
                </a:solidFill>
                <a:effectLst/>
                <a:highlight>
                  <a:srgbClr val="FFFFFF"/>
                </a:highlight>
                <a:latin typeface="SourceSansPro"/>
              </a:rPr>
              <a:t> or </a:t>
            </a:r>
            <a:r>
              <a:rPr lang="en-US" sz="1900" b="0" i="0" u="sng" dirty="0">
                <a:solidFill>
                  <a:schemeClr val="tx2"/>
                </a:solidFill>
                <a:effectLst/>
                <a:highlight>
                  <a:srgbClr val="FFFFFF"/>
                </a:highlight>
                <a:latin typeface="SourceSansPro"/>
                <a:hlinkClick r:id="rId6">
                  <a:extLst>
                    <a:ext uri="{A12FA001-AC4F-418D-AE19-62706E023703}">
                      <ahyp:hlinkClr xmlns:ahyp="http://schemas.microsoft.com/office/drawing/2018/hyperlinkcolor" val="tx"/>
                    </a:ext>
                  </a:extLst>
                </a:hlinkClick>
              </a:rPr>
              <a:t>unsponsored ADR</a:t>
            </a:r>
            <a:r>
              <a:rPr lang="en-US" sz="1900" b="0" i="0" dirty="0">
                <a:solidFill>
                  <a:schemeClr val="tx2"/>
                </a:solidFill>
                <a:effectLst/>
                <a:highlight>
                  <a:srgbClr val="FFFFFF"/>
                </a:highlight>
                <a:latin typeface="SourceSansPro"/>
              </a:rPr>
              <a:t> and have three levels.</a:t>
            </a:r>
          </a:p>
          <a:p>
            <a:pPr algn="l">
              <a:buFont typeface="Arial" panose="020B0604020202020204" pitchFamily="34" charset="0"/>
              <a:buChar char="•"/>
            </a:pPr>
            <a:r>
              <a:rPr lang="en-US" sz="1900" b="0" i="0" dirty="0">
                <a:solidFill>
                  <a:schemeClr val="tx2"/>
                </a:solidFill>
                <a:effectLst/>
                <a:highlight>
                  <a:srgbClr val="FFFFFF"/>
                </a:highlight>
                <a:latin typeface="SourceSansPro"/>
              </a:rPr>
              <a:t>Level 1 ADRs can be used to establish a trading presence in the U.S., but cannot be used to raise capital. Because they are unsponsored, they can only trade </a:t>
            </a:r>
            <a:r>
              <a:rPr lang="en-US" sz="1900" b="0" i="0" u="sng" dirty="0">
                <a:solidFill>
                  <a:schemeClr val="tx2"/>
                </a:solidFill>
                <a:effectLst/>
                <a:highlight>
                  <a:srgbClr val="FFFFFF"/>
                </a:highlight>
                <a:latin typeface="SourceSansPro"/>
                <a:hlinkClick r:id="rId7">
                  <a:extLst>
                    <a:ext uri="{A12FA001-AC4F-418D-AE19-62706E023703}">
                      <ahyp:hlinkClr xmlns:ahyp="http://schemas.microsoft.com/office/drawing/2018/hyperlinkcolor" val="tx"/>
                    </a:ext>
                  </a:extLst>
                </a:hlinkClick>
              </a:rPr>
              <a:t>over-the-counter (OTC)</a:t>
            </a:r>
            <a:r>
              <a:rPr lang="en-US" sz="1900" b="0" i="0" dirty="0">
                <a:solidFill>
                  <a:schemeClr val="tx2"/>
                </a:solidFill>
                <a:effectLst/>
                <a:highlight>
                  <a:srgbClr val="FFFFFF"/>
                </a:highlight>
                <a:latin typeface="SourceSansPro"/>
              </a:rPr>
              <a:t>.</a:t>
            </a:r>
          </a:p>
          <a:p>
            <a:pPr algn="l">
              <a:buFont typeface="Arial" panose="020B0604020202020204" pitchFamily="34" charset="0"/>
              <a:buChar char="•"/>
            </a:pPr>
            <a:r>
              <a:rPr lang="en-US" sz="1900" b="0" i="0" dirty="0">
                <a:solidFill>
                  <a:schemeClr val="tx2"/>
                </a:solidFill>
                <a:effectLst/>
                <a:highlight>
                  <a:srgbClr val="FFFFFF"/>
                </a:highlight>
                <a:latin typeface="SourceSansPro"/>
              </a:rPr>
              <a:t>Level 2 ADRs can be used to establish a trading presence on a national exchange such as the NYSE, but cannot be used to raise capital.</a:t>
            </a:r>
          </a:p>
          <a:p>
            <a:pPr algn="l">
              <a:buFont typeface="Arial" panose="020B0604020202020204" pitchFamily="34" charset="0"/>
              <a:buChar char="•"/>
            </a:pPr>
            <a:r>
              <a:rPr lang="en-US" sz="1900" b="0" i="0" dirty="0">
                <a:solidFill>
                  <a:schemeClr val="tx2"/>
                </a:solidFill>
                <a:effectLst/>
                <a:highlight>
                  <a:srgbClr val="FFFFFF"/>
                </a:highlight>
                <a:latin typeface="SourceSansPro"/>
              </a:rPr>
              <a:t>Level 3 ADRs can list on national exchanges in addition to being used to raise capital.﻿</a:t>
            </a:r>
          </a:p>
          <a:p>
            <a:pPr algn="l"/>
            <a:r>
              <a:rPr lang="en-US" sz="1900" b="0" i="0" dirty="0">
                <a:solidFill>
                  <a:schemeClr val="tx2"/>
                </a:solidFill>
                <a:effectLst/>
                <a:highlight>
                  <a:srgbClr val="FFFFFF"/>
                </a:highlight>
                <a:latin typeface="SourceSansPro"/>
              </a:rPr>
              <a:t>Each ADR that a foreign company issues represents an underlying share, or number of underlying shares. For example, one Vodafone Group (</a:t>
            </a:r>
            <a:r>
              <a:rPr lang="en-US" sz="1900" b="0" i="0" u="sng" dirty="0">
                <a:solidFill>
                  <a:schemeClr val="tx2"/>
                </a:solidFill>
                <a:effectLst/>
                <a:highlight>
                  <a:srgbClr val="FFFFFF"/>
                </a:highlight>
                <a:latin typeface="SourceSansPro"/>
                <a:hlinkClick r:id="rId8">
                  <a:extLst>
                    <a:ext uri="{A12FA001-AC4F-418D-AE19-62706E023703}">
                      <ahyp:hlinkClr xmlns:ahyp="http://schemas.microsoft.com/office/drawing/2018/hyperlinkcolor" val="tx"/>
                    </a:ext>
                  </a:extLst>
                </a:hlinkClick>
              </a:rPr>
              <a:t>VOD</a:t>
            </a:r>
            <a:r>
              <a:rPr lang="en-US" sz="1900" b="0" i="0" dirty="0">
                <a:solidFill>
                  <a:schemeClr val="tx2"/>
                </a:solidFill>
                <a:effectLst/>
                <a:highlight>
                  <a:srgbClr val="FFFFFF"/>
                </a:highlight>
                <a:latin typeface="SourceSansPro"/>
              </a:rPr>
              <a:t>) ADR represents 10 underlying shares, while Sony Corp (</a:t>
            </a:r>
            <a:r>
              <a:rPr lang="en-US" sz="1900" b="0" i="0" u="sng" dirty="0">
                <a:solidFill>
                  <a:schemeClr val="tx2"/>
                </a:solidFill>
                <a:effectLst/>
                <a:highlight>
                  <a:srgbClr val="FFFFFF"/>
                </a:highlight>
                <a:latin typeface="SourceSansPro"/>
                <a:hlinkClick r:id="rId9">
                  <a:extLst>
                    <a:ext uri="{A12FA001-AC4F-418D-AE19-62706E023703}">
                      <ahyp:hlinkClr xmlns:ahyp="http://schemas.microsoft.com/office/drawing/2018/hyperlinkcolor" val="tx"/>
                    </a:ext>
                  </a:extLst>
                </a:hlinkClick>
              </a:rPr>
              <a:t>SNE</a:t>
            </a:r>
            <a:r>
              <a:rPr lang="en-US" sz="1900" b="0" i="0" dirty="0">
                <a:solidFill>
                  <a:schemeClr val="tx2"/>
                </a:solidFill>
                <a:effectLst/>
                <a:highlight>
                  <a:srgbClr val="FFFFFF"/>
                </a:highlight>
                <a:latin typeface="SourceSansPro"/>
              </a:rPr>
              <a:t>) ADRs represent the underlying on a 1:1 basis.﻿</a:t>
            </a:r>
          </a:p>
          <a:p>
            <a:pPr algn="l"/>
            <a:r>
              <a:rPr lang="en-US" sz="1900" b="1" i="0" dirty="0">
                <a:solidFill>
                  <a:schemeClr val="tx2"/>
                </a:solidFill>
                <a:effectLst/>
                <a:highlight>
                  <a:srgbClr val="FFFF00"/>
                </a:highlight>
                <a:latin typeface="SourceSansPro"/>
              </a:rPr>
              <a:t>These ADRs are listed, traded, and settled just like shares of domestic U.S. companies. That makes them a convenient way for the average investor to hold foreign stocks.</a:t>
            </a:r>
          </a:p>
          <a:p>
            <a:endParaRPr lang="en-US" sz="20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243869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2804891_win32_fixed.potx" id="{67E1CE12-4E7F-4E00-8450-70E8A44C0BA6}" vid="{5B359CD9-B23F-44EB-BBF8-9808683E469B}"/>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Metadata/LabelInfo.xml><?xml version="1.0" encoding="utf-8"?>
<clbl:labelList xmlns:clbl="http://schemas.microsoft.com/office/2020/mipLabelMetadata">
  <clbl:label id="{cf90b97b-be46-4a00-9700-81ce4ff1b7f6}" enabled="0" method="" siteId="{cf90b97b-be46-4a00-9700-81ce4ff1b7f6}" removed="1"/>
</clbl:labelList>
</file>

<file path=docProps/app.xml><?xml version="1.0" encoding="utf-8"?>
<Properties xmlns="http://schemas.openxmlformats.org/officeDocument/2006/extended-properties" xmlns:vt="http://schemas.openxmlformats.org/officeDocument/2006/docPropsVTypes">
  <Template>World maps series, World  presentation (widescreen)</Template>
  <TotalTime>177</TotalTime>
  <Words>1776</Words>
  <Application>Microsoft Office PowerPoint</Application>
  <PresentationFormat>Custom</PresentationFormat>
  <Paragraphs>96</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Aptos</vt:lpstr>
      <vt:lpstr>Arial</vt:lpstr>
      <vt:lpstr>Cabin-semi-bold</vt:lpstr>
      <vt:lpstr>Century Gothic</vt:lpstr>
      <vt:lpstr>Georgia</vt:lpstr>
      <vt:lpstr>inherit</vt:lpstr>
      <vt:lpstr>SourceSansPro</vt:lpstr>
      <vt:lpstr>Symbol</vt:lpstr>
      <vt:lpstr>World Presentation 16x9</vt:lpstr>
      <vt:lpstr>foreign Stocks:  Are you in or are you out?  </vt:lpstr>
      <vt:lpstr>DISCLAIMER</vt:lpstr>
      <vt:lpstr>Blank slide</vt:lpstr>
      <vt:lpstr>PowerPoint Presentation</vt:lpstr>
      <vt:lpstr>WHY foreign Stocks might appeal to you</vt:lpstr>
      <vt:lpstr>Some Benefits</vt:lpstr>
      <vt:lpstr>Are foreign stocks RISKIER than U.S. Stocks?</vt:lpstr>
      <vt:lpstr>In particular, investors Could consider opportunities in …</vt:lpstr>
      <vt:lpstr>HOW TO INVEST …</vt:lpstr>
      <vt:lpstr>HOW TO INVEST …</vt:lpstr>
      <vt:lpstr>HOW TO INVEST …</vt:lpstr>
      <vt:lpstr>HOW TO INVEST …</vt:lpstr>
      <vt:lpstr>HOW TO INVEST …</vt:lpstr>
      <vt:lpstr>HOW TO INVEST …</vt:lpstr>
      <vt:lpstr>The Bottom 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Stocks:  Are you in or are you out?  </dc:title>
  <dc:creator>Onufrak, Patricia</dc:creator>
  <cp:lastModifiedBy>Onufrak, Patricia</cp:lastModifiedBy>
  <cp:revision>1</cp:revision>
  <dcterms:created xsi:type="dcterms:W3CDTF">2024-07-04T20:12:34Z</dcterms:created>
  <dcterms:modified xsi:type="dcterms:W3CDTF">2024-07-04T23:10:26Z</dcterms:modified>
</cp:coreProperties>
</file>