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88" r:id="rId1"/>
  </p:sldMasterIdLst>
  <p:notesMasterIdLst>
    <p:notesMasterId r:id="rId19"/>
  </p:notesMasterIdLst>
  <p:handoutMasterIdLst>
    <p:handoutMasterId r:id="rId20"/>
  </p:handoutMasterIdLst>
  <p:sldIdLst>
    <p:sldId id="1291" r:id="rId2"/>
    <p:sldId id="1292" r:id="rId3"/>
    <p:sldId id="1278" r:id="rId4"/>
    <p:sldId id="1309" r:id="rId5"/>
    <p:sldId id="1296" r:id="rId6"/>
    <p:sldId id="1297" r:id="rId7"/>
    <p:sldId id="1299" r:id="rId8"/>
    <p:sldId id="1308" r:id="rId9"/>
    <p:sldId id="1305" r:id="rId10"/>
    <p:sldId id="1310" r:id="rId11"/>
    <p:sldId id="1311" r:id="rId12"/>
    <p:sldId id="1307" r:id="rId13"/>
    <p:sldId id="1312" r:id="rId14"/>
    <p:sldId id="1306" r:id="rId15"/>
    <p:sldId id="1313" r:id="rId16"/>
    <p:sldId id="1302" r:id="rId17"/>
    <p:sldId id="1314" r:id="rId1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Gillogly" initials="KG" lastIdx="1" clrIdx="0">
    <p:extLst>
      <p:ext uri="{19B8F6BF-5375-455C-9EA6-DF929625EA0E}">
        <p15:presenceInfo xmlns:p15="http://schemas.microsoft.com/office/powerpoint/2012/main" userId="615138bce31de9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3300"/>
    <a:srgbClr val="FF0000"/>
    <a:srgbClr val="0066FF"/>
    <a:srgbClr val="9933FF"/>
    <a:srgbClr val="FF3399"/>
    <a:srgbClr val="006C00"/>
    <a:srgbClr val="CC00CC"/>
    <a:srgbClr val="00458A"/>
    <a:srgbClr val="3760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5856" autoAdjust="0"/>
  </p:normalViewPr>
  <p:slideViewPr>
    <p:cSldViewPr>
      <p:cViewPr varScale="1">
        <p:scale>
          <a:sx n="60" d="100"/>
          <a:sy n="60" d="100"/>
        </p:scale>
        <p:origin x="9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4176"/>
    </p:cViewPr>
  </p:sorterViewPr>
  <p:notesViewPr>
    <p:cSldViewPr>
      <p:cViewPr varScale="1">
        <p:scale>
          <a:sx n="85" d="100"/>
          <a:sy n="85" d="100"/>
        </p:scale>
        <p:origin x="2088" y="53"/>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2"/>
          <p:cNvSpPr>
            <a:spLocks noGrp="1" noChangeArrowheads="1"/>
          </p:cNvSpPr>
          <p:nvPr>
            <p:ph type="hdr" sz="quarter"/>
          </p:nvPr>
        </p:nvSpPr>
        <p:spPr bwMode="auto">
          <a:xfrm>
            <a:off x="1" y="0"/>
            <a:ext cx="9296400" cy="553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75" tIns="48689" rIns="97375" bIns="48689" numCol="1" anchor="t" anchorCtr="0" compatLnSpc="1">
            <a:prstTxWarp prst="textNoShape">
              <a:avLst/>
            </a:prstTxWarp>
          </a:bodyPr>
          <a:lstStyle>
            <a:lvl1pPr algn="ctr">
              <a:defRPr sz="1300"/>
            </a:lvl1pPr>
          </a:lstStyle>
          <a:p>
            <a:r>
              <a:rPr lang="en-US" dirty="0"/>
              <a:t>Class# - Class Title</a:t>
            </a:r>
          </a:p>
          <a:p>
            <a:r>
              <a:rPr lang="en-US" dirty="0"/>
              <a:t>Presenter(s)</a:t>
            </a:r>
            <a:endParaRPr lang="en-US" sz="1100" dirty="0"/>
          </a:p>
        </p:txBody>
      </p:sp>
      <p:sp>
        <p:nvSpPr>
          <p:cNvPr id="7" name="Rectangle 4"/>
          <p:cNvSpPr>
            <a:spLocks noGrp="1" noChangeArrowheads="1"/>
          </p:cNvSpPr>
          <p:nvPr>
            <p:ph type="ftr" sz="quarter" idx="2"/>
          </p:nvPr>
        </p:nvSpPr>
        <p:spPr bwMode="auto">
          <a:xfrm>
            <a:off x="1" y="6640825"/>
            <a:ext cx="8375388" cy="36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75" tIns="48689" rIns="97375" bIns="48689" numCol="1" anchor="b" anchorCtr="0" compatLnSpc="1">
            <a:prstTxWarp prst="textNoShape">
              <a:avLst/>
            </a:prstTxWarp>
          </a:bodyPr>
          <a:lstStyle>
            <a:lvl1pPr algn="ctr">
              <a:defRPr sz="1100"/>
            </a:lvl1pPr>
          </a:lstStyle>
          <a:p>
            <a:r>
              <a:rPr lang="en-US" dirty="0"/>
              <a:t>                              2018 BetterInvesting National Convention – Orlando, FL</a:t>
            </a:r>
          </a:p>
        </p:txBody>
      </p:sp>
      <p:sp>
        <p:nvSpPr>
          <p:cNvPr id="8" name="Rectangle 5"/>
          <p:cNvSpPr>
            <a:spLocks noGrp="1" noChangeArrowheads="1"/>
          </p:cNvSpPr>
          <p:nvPr>
            <p:ph type="sldNum" sz="quarter" idx="3"/>
          </p:nvPr>
        </p:nvSpPr>
        <p:spPr bwMode="auto">
          <a:xfrm>
            <a:off x="8007879" y="6641466"/>
            <a:ext cx="1288521" cy="36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75" tIns="48689" rIns="97375" bIns="48689" numCol="1" anchor="b" anchorCtr="0" compatLnSpc="1">
            <a:prstTxWarp prst="textNoShape">
              <a:avLst/>
            </a:prstTxWarp>
          </a:bodyPr>
          <a:lstStyle>
            <a:lvl1pPr algn="r">
              <a:defRPr sz="1100"/>
            </a:lvl1pPr>
          </a:lstStyle>
          <a:p>
            <a:fld id="{1F26158E-86DB-44E2-B37B-5B5EE9106911}" type="slidenum">
              <a:rPr lang="en-US"/>
              <a:pPr/>
              <a:t>‹#›</a:t>
            </a:fld>
            <a:endParaRPr lang="en-US" dirty="0"/>
          </a:p>
        </p:txBody>
      </p:sp>
    </p:spTree>
    <p:extLst>
      <p:ext uri="{BB962C8B-B14F-4D97-AF65-F5344CB8AC3E}">
        <p14:creationId xmlns:p14="http://schemas.microsoft.com/office/powerpoint/2010/main" val="3696588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3169" tIns="46584" rIns="93169" bIns="46584"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69" tIns="46584" rIns="93169" bIns="46584" rtlCol="0"/>
          <a:lstStyle>
            <a:lvl1pPr algn="r">
              <a:defRPr sz="1200"/>
            </a:lvl1pPr>
          </a:lstStyle>
          <a:p>
            <a:fld id="{E52113C5-E00A-4258-B6C8-79E2386AC8A6}" type="datetimeFigureOut">
              <a:rPr lang="en-US" smtClean="0"/>
              <a:t>10/8/2024</a:t>
            </a:fld>
            <a:endParaRPr lang="en-US" dirty="0"/>
          </a:p>
        </p:txBody>
      </p:sp>
      <p:sp>
        <p:nvSpPr>
          <p:cNvPr id="4" name="Slide Image Placeholder 3"/>
          <p:cNvSpPr>
            <a:spLocks noGrp="1" noRot="1" noChangeAspect="1"/>
          </p:cNvSpPr>
          <p:nvPr>
            <p:ph type="sldImg" idx="2"/>
          </p:nvPr>
        </p:nvSpPr>
        <p:spPr>
          <a:xfrm>
            <a:off x="2897188" y="527050"/>
            <a:ext cx="3502025" cy="2627313"/>
          </a:xfrm>
          <a:prstGeom prst="rect">
            <a:avLst/>
          </a:prstGeom>
          <a:noFill/>
          <a:ln w="12700">
            <a:solidFill>
              <a:prstClr val="black"/>
            </a:solidFill>
          </a:ln>
        </p:spPr>
        <p:txBody>
          <a:bodyPr vert="horz" lIns="93169" tIns="46584" rIns="93169" bIns="46584"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69" tIns="46584" rIns="93169"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4"/>
            <a:ext cx="4028440" cy="350520"/>
          </a:xfrm>
          <a:prstGeom prst="rect">
            <a:avLst/>
          </a:prstGeom>
        </p:spPr>
        <p:txBody>
          <a:bodyPr vert="horz" lIns="93169" tIns="46584" rIns="93169"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69" tIns="46584" rIns="93169" bIns="46584" rtlCol="0" anchor="b"/>
          <a:lstStyle>
            <a:lvl1pPr algn="r">
              <a:defRPr sz="1200"/>
            </a:lvl1pPr>
          </a:lstStyle>
          <a:p>
            <a:fld id="{4D607DF2-17BE-4C2C-AFE5-F620D71543FC}" type="slidenum">
              <a:rPr lang="en-US" smtClean="0"/>
              <a:t>‹#›</a:t>
            </a:fld>
            <a:endParaRPr lang="en-US" dirty="0"/>
          </a:p>
        </p:txBody>
      </p:sp>
    </p:spTree>
    <p:extLst>
      <p:ext uri="{BB962C8B-B14F-4D97-AF65-F5344CB8AC3E}">
        <p14:creationId xmlns:p14="http://schemas.microsoft.com/office/powerpoint/2010/main" val="179066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607DF2-17BE-4C2C-AFE5-F620D71543FC}" type="slidenum">
              <a:rPr lang="en-US" smtClean="0"/>
              <a:t>9</a:t>
            </a:fld>
            <a:endParaRPr lang="en-US" dirty="0"/>
          </a:p>
        </p:txBody>
      </p:sp>
    </p:spTree>
    <p:extLst>
      <p:ext uri="{BB962C8B-B14F-4D97-AF65-F5344CB8AC3E}">
        <p14:creationId xmlns:p14="http://schemas.microsoft.com/office/powerpoint/2010/main" val="72902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607DF2-17BE-4C2C-AFE5-F620D71543FC}" type="slidenum">
              <a:rPr lang="en-US" smtClean="0"/>
              <a:t>12</a:t>
            </a:fld>
            <a:endParaRPr lang="en-US" dirty="0"/>
          </a:p>
        </p:txBody>
      </p:sp>
    </p:spTree>
    <p:extLst>
      <p:ext uri="{BB962C8B-B14F-4D97-AF65-F5344CB8AC3E}">
        <p14:creationId xmlns:p14="http://schemas.microsoft.com/office/powerpoint/2010/main" val="2521032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607DF2-17BE-4C2C-AFE5-F620D71543FC}" type="slidenum">
              <a:rPr lang="en-US" smtClean="0"/>
              <a:t>14</a:t>
            </a:fld>
            <a:endParaRPr lang="en-US" dirty="0"/>
          </a:p>
        </p:txBody>
      </p:sp>
    </p:spTree>
    <p:extLst>
      <p:ext uri="{BB962C8B-B14F-4D97-AF65-F5344CB8AC3E}">
        <p14:creationId xmlns:p14="http://schemas.microsoft.com/office/powerpoint/2010/main" val="3313549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fr-FR"/>
              <a:t>WWW.BETTERINVESTING.ORG</a:t>
            </a:r>
            <a:endParaRPr lang="en-US" dirty="0"/>
          </a:p>
        </p:txBody>
      </p:sp>
      <p:sp>
        <p:nvSpPr>
          <p:cNvPr id="6" name="Slide Number Placeholder 5"/>
          <p:cNvSpPr>
            <a:spLocks noGrp="1"/>
          </p:cNvSpPr>
          <p:nvPr>
            <p:ph type="sldNum" sz="quarter" idx="12"/>
          </p:nvPr>
        </p:nvSpPr>
        <p:spPr/>
        <p:txBody>
          <a:bodyPr/>
          <a:lstStyle/>
          <a:p>
            <a:fld id="{B7C7DEAE-B1FF-4F0D-9790-23B38FF51CAA}"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1pPr>
              <a:buClrTx/>
              <a:defRPr sz="2800"/>
            </a:lvl1pPr>
            <a:lvl2pPr>
              <a:buClrTx/>
              <a:defRPr sz="2400"/>
            </a:lvl2pPr>
            <a:lvl3pPr>
              <a:buClrTx/>
              <a:defRPr sz="2400"/>
            </a:lvl3pPr>
            <a:lvl4pPr>
              <a:buClrTx/>
              <a:defRPr sz="1800"/>
            </a:lvl4pPr>
            <a:lvl5pPr>
              <a:buClrTx/>
              <a:defRPr sz="1600"/>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p:txBody>
          <a:bodyPr/>
          <a:lstStyle/>
          <a:p>
            <a:fld id="{B7C7DEAE-B1FF-4F0D-9790-23B38FF51CAA}" type="slidenum">
              <a:rPr lang="en-US" smtClean="0"/>
              <a:t>‹#›</a:t>
            </a:fld>
            <a:endParaRPr lang="en-US" dirty="0"/>
          </a:p>
        </p:txBody>
      </p:sp>
      <p:sp>
        <p:nvSpPr>
          <p:cNvPr id="8" name="Footer Placeholder 4"/>
          <p:cNvSpPr>
            <a:spLocks noGrp="1"/>
          </p:cNvSpPr>
          <p:nvPr>
            <p:ph type="ftr" sz="quarter" idx="3"/>
          </p:nvPr>
        </p:nvSpPr>
        <p:spPr>
          <a:xfrm>
            <a:off x="1600200" y="18288"/>
            <a:ext cx="6096000" cy="329184"/>
          </a:xfrm>
          <a:prstGeom prst="rect">
            <a:avLst/>
          </a:prstGeom>
        </p:spPr>
        <p:txBody>
          <a:bodyPr vert="horz" lIns="91440" tIns="45720" rIns="91440" bIns="45720" rtlCol="0" anchor="ctr"/>
          <a:lstStyle>
            <a:lvl1pPr algn="ctr">
              <a:defRPr sz="1200" b="1">
                <a:solidFill>
                  <a:srgbClr val="FFFFFF"/>
                </a:solidFill>
              </a:defRPr>
            </a:lvl1pPr>
          </a:lstStyle>
          <a:p>
            <a:r>
              <a:rPr lang="fr-FR" dirty="0"/>
              <a:t>WWW.BETTERINVESTING.ORG</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458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fr-FR"/>
              <a:t>WWW.BETTERINVESTING.ORG</a:t>
            </a:r>
            <a:endParaRPr lang="en-US" dirty="0"/>
          </a:p>
        </p:txBody>
      </p:sp>
      <p:sp>
        <p:nvSpPr>
          <p:cNvPr id="6" name="Slide Number Placeholder 5"/>
          <p:cNvSpPr>
            <a:spLocks noGrp="1"/>
          </p:cNvSpPr>
          <p:nvPr>
            <p:ph type="sldNum" sz="quarter" idx="12"/>
          </p:nvPr>
        </p:nvSpPr>
        <p:spPr/>
        <p:txBody>
          <a:bodyPr/>
          <a:lstStyle/>
          <a:p>
            <a:fld id="{B7C7DEAE-B1FF-4F0D-9790-23B38FF51CAA}"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460500"/>
            <a:ext cx="4038600" cy="51689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4648200" y="1460500"/>
            <a:ext cx="4038600" cy="51689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Footer Placeholder 5"/>
          <p:cNvSpPr>
            <a:spLocks noGrp="1"/>
          </p:cNvSpPr>
          <p:nvPr>
            <p:ph type="ftr" sz="quarter" idx="11"/>
          </p:nvPr>
        </p:nvSpPr>
        <p:spPr/>
        <p:txBody>
          <a:bodyPr/>
          <a:lstStyle/>
          <a:p>
            <a:r>
              <a:rPr lang="fr-FR"/>
              <a:t>WWW.BETTERINVESTING.ORG</a:t>
            </a:r>
            <a:endParaRPr lang="en-US" dirty="0"/>
          </a:p>
        </p:txBody>
      </p:sp>
      <p:sp>
        <p:nvSpPr>
          <p:cNvPr id="7" name="Slide Number Placeholder 6"/>
          <p:cNvSpPr>
            <a:spLocks noGrp="1"/>
          </p:cNvSpPr>
          <p:nvPr>
            <p:ph type="sldNum" sz="quarter" idx="12"/>
          </p:nvPr>
        </p:nvSpPr>
        <p:spPr/>
        <p:txBody>
          <a:bodyPr/>
          <a:lstStyle/>
          <a:p>
            <a:fld id="{B7C7DEAE-B1FF-4F0D-9790-23B38FF51CAA}"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460499"/>
            <a:ext cx="3931920" cy="713531"/>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hasCustomPrompt="1"/>
          </p:nvPr>
        </p:nvSpPr>
        <p:spPr>
          <a:xfrm>
            <a:off x="457200" y="2222500"/>
            <a:ext cx="3931920" cy="4406900"/>
          </a:xfrm>
        </p:spPr>
        <p:txBody>
          <a:bodyPr/>
          <a:lstStyle>
            <a:lvl1pPr>
              <a:defRPr sz="2800"/>
            </a:lvl1pPr>
            <a:lvl2pPr>
              <a:defRPr sz="2400"/>
            </a:lvl2pPr>
            <a:lvl3pPr>
              <a:defRPr sz="24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754880" y="1460499"/>
            <a:ext cx="3931920" cy="713531"/>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4754880" y="2222500"/>
            <a:ext cx="3931920" cy="4406900"/>
          </a:xfrm>
        </p:spPr>
        <p:txBody>
          <a:bodyPr/>
          <a:lstStyle>
            <a:lvl1pPr>
              <a:defRPr sz="2800"/>
            </a:lvl1pPr>
            <a:lvl2pPr>
              <a:defRPr sz="2400"/>
            </a:lvl2pPr>
            <a:lvl3pPr>
              <a:defRPr sz="24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p:txBody>
          <a:bodyPr/>
          <a:lstStyle/>
          <a:p>
            <a:r>
              <a:rPr lang="fr-FR"/>
              <a:t>WWW.BETTERINVESTING.ORG</a:t>
            </a:r>
            <a:endParaRPr lang="en-US" dirty="0"/>
          </a:p>
        </p:txBody>
      </p:sp>
      <p:sp>
        <p:nvSpPr>
          <p:cNvPr id="9" name="Slide Number Placeholder 8"/>
          <p:cNvSpPr>
            <a:spLocks noGrp="1"/>
          </p:cNvSpPr>
          <p:nvPr>
            <p:ph type="sldNum" sz="quarter" idx="12"/>
          </p:nvPr>
        </p:nvSpPr>
        <p:spPr/>
        <p:txBody>
          <a:bodyPr/>
          <a:lstStyle/>
          <a:p>
            <a:fld id="{B7C7DEAE-B1FF-4F0D-9790-23B38FF51CAA}" type="slidenum">
              <a:rPr lang="en-US" smtClean="0"/>
              <a:t>‹#›</a:t>
            </a:fld>
            <a:endParaRPr lang="en-US" dirty="0"/>
          </a:p>
        </p:txBody>
      </p:sp>
      <p:cxnSp>
        <p:nvCxnSpPr>
          <p:cNvPr id="11" name="Straight Connector 10"/>
          <p:cNvCxnSpPr/>
          <p:nvPr/>
        </p:nvCxnSpPr>
        <p:spPr>
          <a:xfrm flipH="1">
            <a:off x="4572000" y="1475741"/>
            <a:ext cx="796" cy="51536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fr-FR"/>
              <a:t>WWW.BETTERINVESTING.ORG</a:t>
            </a:r>
            <a:endParaRPr lang="en-US" dirty="0"/>
          </a:p>
        </p:txBody>
      </p:sp>
      <p:sp>
        <p:nvSpPr>
          <p:cNvPr id="5" name="Slide Number Placeholder 4"/>
          <p:cNvSpPr>
            <a:spLocks noGrp="1"/>
          </p:cNvSpPr>
          <p:nvPr>
            <p:ph type="sldNum" sz="quarter" idx="12"/>
          </p:nvPr>
        </p:nvSpPr>
        <p:spPr/>
        <p:txBody>
          <a:bodyPr/>
          <a:lstStyle/>
          <a:p>
            <a:fld id="{B7C7DEAE-B1FF-4F0D-9790-23B38FF51CAA}"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r-FR" dirty="0"/>
              <a:t>WWW.BETTERINVESTING.ORG</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NoHeader">
    <p:spTree>
      <p:nvGrpSpPr>
        <p:cNvPr id="1" name=""/>
        <p:cNvGrpSpPr/>
        <p:nvPr/>
      </p:nvGrpSpPr>
      <p:grpSpPr>
        <a:xfrm>
          <a:off x="0" y="0"/>
          <a:ext cx="0" cy="0"/>
          <a:chOff x="0" y="0"/>
          <a:chExt cx="0" cy="0"/>
        </a:xfrm>
      </p:grpSpPr>
      <p:sp>
        <p:nvSpPr>
          <p:cNvPr id="5" name="Rectangle 4"/>
          <p:cNvSpPr/>
          <p:nvPr userDrawn="1"/>
        </p:nvSpPr>
        <p:spPr bwMode="white">
          <a:xfrm>
            <a:off x="0" y="0"/>
            <a:ext cx="9144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2848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black">
          <a:xfrm>
            <a:off x="0" y="0"/>
            <a:ext cx="9144000" cy="365760"/>
          </a:xfrm>
          <a:prstGeom prst="rect">
            <a:avLst/>
          </a:prstGeom>
          <a:solidFill>
            <a:srgbClr val="004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28600" y="380999"/>
            <a:ext cx="8686800" cy="105251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47800"/>
            <a:ext cx="8229600" cy="5181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7937" y="41927"/>
            <a:ext cx="215873" cy="281905"/>
          </a:xfrm>
          <a:prstGeom prst="rect">
            <a:avLst/>
          </a:prstGeom>
        </p:spPr>
      </p:pic>
      <p:sp>
        <p:nvSpPr>
          <p:cNvPr id="5" name="Footer Placeholder 4"/>
          <p:cNvSpPr>
            <a:spLocks noGrp="1"/>
          </p:cNvSpPr>
          <p:nvPr>
            <p:ph type="ftr" sz="quarter" idx="3"/>
          </p:nvPr>
        </p:nvSpPr>
        <p:spPr bwMode="white">
          <a:xfrm>
            <a:off x="1600200" y="18288"/>
            <a:ext cx="6096000" cy="329184"/>
          </a:xfrm>
          <a:prstGeom prst="rect">
            <a:avLst/>
          </a:prstGeom>
        </p:spPr>
        <p:txBody>
          <a:bodyPr vert="horz" lIns="91440" tIns="45720" rIns="91440" bIns="45720" rtlCol="0" anchor="ctr"/>
          <a:lstStyle>
            <a:lvl1pPr algn="ctr">
              <a:defRPr sz="1200" b="1">
                <a:solidFill>
                  <a:srgbClr val="FFFFFF"/>
                </a:solidFill>
              </a:defRPr>
            </a:lvl1pPr>
          </a:lstStyle>
          <a:p>
            <a:r>
              <a:rPr lang="fr-FR" dirty="0"/>
              <a:t>WWW.BETTERINVESTING.ORG</a:t>
            </a:r>
            <a:endParaRPr lang="en-US" dirty="0"/>
          </a:p>
        </p:txBody>
      </p:sp>
      <p:sp>
        <p:nvSpPr>
          <p:cNvPr id="6" name="Slide Number Placeholder 5"/>
          <p:cNvSpPr>
            <a:spLocks noGrp="1"/>
          </p:cNvSpPr>
          <p:nvPr>
            <p:ph type="sldNum" sz="quarter" idx="4"/>
          </p:nvPr>
        </p:nvSpPr>
        <p:spPr bwMode="white">
          <a:xfrm>
            <a:off x="8077200" y="18288"/>
            <a:ext cx="1066800" cy="329184"/>
          </a:xfrm>
          <a:prstGeom prst="rect">
            <a:avLst/>
          </a:prstGeom>
        </p:spPr>
        <p:txBody>
          <a:bodyPr vert="horz" lIns="91440" tIns="45720" rIns="91440" bIns="45720" rtlCol="0" anchor="ctr"/>
          <a:lstStyle>
            <a:lvl1pPr algn="r">
              <a:defRPr sz="1800" b="1">
                <a:solidFill>
                  <a:srgbClr val="FFFFFF"/>
                </a:solidFill>
              </a:defRPr>
            </a:lvl1pPr>
          </a:lstStyle>
          <a:p>
            <a:fld id="{B7C7DEAE-B1FF-4F0D-9790-23B38FF51C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200" r:id="rId8"/>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defTabSz="914400" rtl="0" eaLnBrk="1" latinLnBrk="0" hangingPunct="1">
        <a:spcBef>
          <a:spcPct val="0"/>
        </a:spcBef>
        <a:buNone/>
        <a:defRPr sz="4000" b="1" kern="1200" spc="-70" baseline="0">
          <a:solidFill>
            <a:schemeClr val="tx2"/>
          </a:solidFill>
          <a:latin typeface="+mj-lt"/>
          <a:ea typeface="+mj-ea"/>
          <a:cs typeface="+mj-cs"/>
        </a:defRPr>
      </a:lvl1pPr>
    </p:titleStyle>
    <p:bodyStyle>
      <a:lvl1pPr marL="182880" indent="-182880" algn="l" defTabSz="914400" rtl="0" eaLnBrk="1" latinLnBrk="0" hangingPunct="1">
        <a:spcBef>
          <a:spcPts val="800"/>
        </a:spcBef>
        <a:buClrTx/>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ts val="750"/>
        </a:spcBef>
        <a:buClrTx/>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ts val="700"/>
        </a:spcBef>
        <a:buClrTx/>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1556145"/>
            <a:ext cx="8686800" cy="2590801"/>
          </a:xfrm>
        </p:spPr>
        <p:txBody>
          <a:bodyPr>
            <a:normAutofit fontScale="90000"/>
          </a:bodyPr>
          <a:lstStyle/>
          <a:p>
            <a:pPr algn="ctr"/>
            <a:r>
              <a:rPr lang="en-US" dirty="0" smtClean="0"/>
              <a:t/>
            </a:r>
            <a:br>
              <a:rPr lang="en-US" dirty="0" smtClean="0"/>
            </a:br>
            <a:r>
              <a:rPr lang="en-US" dirty="0" smtClean="0"/>
              <a:t>Quality-</a:t>
            </a:r>
            <a:br>
              <a:rPr lang="en-US" dirty="0" smtClean="0"/>
            </a:br>
            <a:r>
              <a:rPr lang="en-US" dirty="0" smtClean="0"/>
              <a:t/>
            </a:r>
            <a:br>
              <a:rPr lang="en-US" dirty="0" smtClean="0"/>
            </a:br>
            <a:r>
              <a:rPr lang="en-US" dirty="0" smtClean="0"/>
              <a:t>A Closer Look at Return on Equity (ROE) and Related Metrics</a:t>
            </a:r>
            <a:br>
              <a:rPr lang="en-US" dirty="0" smtClean="0"/>
            </a:br>
            <a:r>
              <a:rPr lang="en-US" dirty="0" smtClean="0"/>
              <a:t/>
            </a:r>
            <a:br>
              <a:rPr lang="en-US" dirty="0" smtClean="0"/>
            </a:br>
            <a:r>
              <a:rPr lang="en-US" sz="3200" dirty="0" smtClean="0"/>
              <a:t>MicNova Education, October 8, 2024</a:t>
            </a:r>
            <a:br>
              <a:rPr lang="en-US" sz="3200" dirty="0" smtClean="0"/>
            </a:br>
            <a:r>
              <a:rPr lang="en-US" sz="3200" dirty="0" smtClean="0"/>
              <a:t/>
            </a:r>
            <a:br>
              <a:rPr lang="en-US" sz="3200" dirty="0" smtClean="0"/>
            </a:br>
            <a:r>
              <a:rPr lang="en-US" sz="3200" dirty="0" smtClean="0"/>
              <a:t>by Gladys Henrikson</a:t>
            </a:r>
            <a:br>
              <a:rPr lang="en-US" sz="3200" dirty="0" smtClean="0"/>
            </a:br>
            <a:r>
              <a:rPr lang="en-US" sz="3200" i="1" dirty="0" smtClean="0"/>
              <a:t>Adapted from BI Ticker Talk, Aug. 1, 2024</a:t>
            </a:r>
            <a:r>
              <a:rPr lang="en-US" sz="3200" dirty="0" smtClean="0"/>
              <a:t/>
            </a:r>
            <a:br>
              <a:rPr lang="en-US" sz="3200" dirty="0" smtClean="0"/>
            </a:br>
            <a:endParaRPr lang="en-US" sz="2700" dirty="0">
              <a:solidFill>
                <a:schemeClr val="tx1"/>
              </a:solidFill>
            </a:endParaRPr>
          </a:p>
        </p:txBody>
      </p:sp>
      <p:sp>
        <p:nvSpPr>
          <p:cNvPr id="4" name="Slide Number Placeholder 3"/>
          <p:cNvSpPr>
            <a:spLocks noGrp="1"/>
          </p:cNvSpPr>
          <p:nvPr>
            <p:ph type="sldNum" sz="quarter" idx="12"/>
          </p:nvPr>
        </p:nvSpPr>
        <p:spPr/>
        <p:txBody>
          <a:bodyPr/>
          <a:lstStyle/>
          <a:p>
            <a:fld id="{B7C7DEAE-B1FF-4F0D-9790-23B38FF51CAA}" type="slidenum">
              <a:rPr lang="en-US" smtClean="0"/>
              <a:t>1</a:t>
            </a:fld>
            <a:endParaRPr lang="en-US" dirty="0"/>
          </a:p>
        </p:txBody>
      </p:sp>
      <p:sp>
        <p:nvSpPr>
          <p:cNvPr id="5" name="Footer Placeholder 4"/>
          <p:cNvSpPr>
            <a:spLocks noGrp="1"/>
          </p:cNvSpPr>
          <p:nvPr>
            <p:ph type="ftr" sz="quarter" idx="3"/>
          </p:nvPr>
        </p:nvSpPr>
        <p:spPr>
          <a:xfrm>
            <a:off x="1524000" y="379610"/>
            <a:ext cx="6096000" cy="329184"/>
          </a:xfrm>
        </p:spPr>
        <p:txBody>
          <a:bodyPr/>
          <a:lstStyle/>
          <a:p>
            <a:r>
              <a:rPr lang="fr-FR" dirty="0" smtClean="0"/>
              <a:t>WWW.BETTERINVESTING.ORG</a:t>
            </a:r>
            <a:endParaRPr lang="en-US" dirty="0"/>
          </a:p>
        </p:txBody>
      </p:sp>
    </p:spTree>
    <p:extLst>
      <p:ext uri="{BB962C8B-B14F-4D97-AF65-F5344CB8AC3E}">
        <p14:creationId xmlns:p14="http://schemas.microsoft.com/office/powerpoint/2010/main" val="3729235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However, Quality Stocks CAN have a Negative ROE </a:t>
            </a:r>
            <a:r>
              <a:rPr lang="en-US" sz="2800" i="1" dirty="0" smtClean="0"/>
              <a:t>(Examples from Ticker Talk</a:t>
            </a:r>
            <a:r>
              <a:rPr lang="en-US" sz="3200" dirty="0" smtClean="0"/>
              <a:t>)</a:t>
            </a:r>
            <a:endParaRPr lang="en-US" sz="3200" dirty="0"/>
          </a:p>
        </p:txBody>
      </p:sp>
      <p:sp>
        <p:nvSpPr>
          <p:cNvPr id="3" name="Content Placeholder 2"/>
          <p:cNvSpPr>
            <a:spLocks noGrp="1"/>
          </p:cNvSpPr>
          <p:nvPr>
            <p:ph idx="1"/>
          </p:nvPr>
        </p:nvSpPr>
        <p:spPr/>
        <p:txBody>
          <a:bodyPr/>
          <a:lstStyle/>
          <a:p>
            <a:r>
              <a:rPr lang="en-US" b="1" dirty="0"/>
              <a:t>Return on Equity Fiscal Year Ending 2023</a:t>
            </a:r>
          </a:p>
          <a:p>
            <a:pPr lvl="1"/>
            <a:r>
              <a:rPr lang="en-US" dirty="0"/>
              <a:t>• </a:t>
            </a:r>
            <a:r>
              <a:rPr lang="en-US" b="1" dirty="0"/>
              <a:t>SBUX -49.1%</a:t>
            </a:r>
          </a:p>
          <a:p>
            <a:pPr lvl="1"/>
            <a:r>
              <a:rPr lang="en-US" dirty="0"/>
              <a:t>• </a:t>
            </a:r>
            <a:r>
              <a:rPr lang="en-US" b="1" dirty="0"/>
              <a:t>LOW -50.1%</a:t>
            </a:r>
          </a:p>
          <a:p>
            <a:pPr lvl="1"/>
            <a:r>
              <a:rPr lang="en-US" dirty="0"/>
              <a:t>• </a:t>
            </a:r>
            <a:r>
              <a:rPr lang="en-US" b="1" dirty="0"/>
              <a:t>ORLY -129.1%</a:t>
            </a:r>
          </a:p>
          <a:p>
            <a:pPr lvl="1"/>
            <a:r>
              <a:rPr lang="en-US" dirty="0"/>
              <a:t>• </a:t>
            </a:r>
            <a:r>
              <a:rPr lang="en-US" b="1" dirty="0"/>
              <a:t>BKNG -646.1%</a:t>
            </a:r>
          </a:p>
          <a:p>
            <a:pPr lvl="1"/>
            <a:r>
              <a:rPr lang="en-US" dirty="0"/>
              <a:t>• </a:t>
            </a:r>
            <a:r>
              <a:rPr lang="en-US" b="1" dirty="0"/>
              <a:t>DPZ -12.3</a:t>
            </a:r>
          </a:p>
          <a:p>
            <a:pPr lvl="1"/>
            <a:r>
              <a:rPr lang="en-US" dirty="0"/>
              <a:t>• </a:t>
            </a:r>
            <a:r>
              <a:rPr lang="en-US" b="1" dirty="0"/>
              <a:t>HD 1,048.2</a:t>
            </a:r>
            <a:r>
              <a:rPr lang="en-US" b="1" dirty="0" smtClean="0"/>
              <a:t>%</a:t>
            </a:r>
            <a:br>
              <a:rPr lang="en-US" b="1" dirty="0" smtClean="0"/>
            </a:br>
            <a:endParaRPr lang="en-US" b="1" dirty="0"/>
          </a:p>
          <a:p>
            <a:r>
              <a:rPr lang="en-US" b="1" dirty="0"/>
              <a:t>What do these companies have in common </a:t>
            </a:r>
            <a:r>
              <a:rPr lang="en-US" b="1" i="1" dirty="0"/>
              <a:t>besides</a:t>
            </a:r>
            <a:r>
              <a:rPr lang="en-US" b="1" dirty="0"/>
              <a:t> low or negative equity?</a:t>
            </a:r>
          </a:p>
          <a:p>
            <a:r>
              <a:rPr lang="en-US" dirty="0"/>
              <a:t>• </a:t>
            </a:r>
            <a:r>
              <a:rPr lang="en-US" dirty="0" smtClean="0"/>
              <a:t>	</a:t>
            </a:r>
            <a:r>
              <a:rPr lang="en-US" b="1" i="1" dirty="0" smtClean="0"/>
              <a:t>A Positive Track Record of Earnings!</a:t>
            </a:r>
            <a:endParaRPr lang="en-US" b="1" i="1" dirty="0"/>
          </a:p>
        </p:txBody>
      </p:sp>
      <p:sp>
        <p:nvSpPr>
          <p:cNvPr id="4" name="Slide Number Placeholder 3"/>
          <p:cNvSpPr>
            <a:spLocks noGrp="1"/>
          </p:cNvSpPr>
          <p:nvPr>
            <p:ph type="sldNum" sz="quarter" idx="12"/>
          </p:nvPr>
        </p:nvSpPr>
        <p:spPr/>
        <p:txBody>
          <a:bodyPr/>
          <a:lstStyle/>
          <a:p>
            <a:fld id="{B7C7DEAE-B1FF-4F0D-9790-23B38FF51CAA}" type="slidenum">
              <a:rPr lang="en-US" smtClean="0"/>
              <a:t>10</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Tree>
    <p:extLst>
      <p:ext uri="{BB962C8B-B14F-4D97-AF65-F5344CB8AC3E}">
        <p14:creationId xmlns:p14="http://schemas.microsoft.com/office/powerpoint/2010/main" val="914370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Low/Negative Equity</a:t>
            </a:r>
          </a:p>
        </p:txBody>
      </p:sp>
      <p:sp>
        <p:nvSpPr>
          <p:cNvPr id="3" name="Content Placeholder 2"/>
          <p:cNvSpPr>
            <a:spLocks noGrp="1"/>
          </p:cNvSpPr>
          <p:nvPr>
            <p:ph idx="1"/>
          </p:nvPr>
        </p:nvSpPr>
        <p:spPr/>
        <p:txBody>
          <a:bodyPr/>
          <a:lstStyle/>
          <a:p>
            <a:r>
              <a:rPr lang="en-US" b="1" dirty="0"/>
              <a:t>A </a:t>
            </a:r>
            <a:r>
              <a:rPr lang="en-US" b="1" i="1" u="sng" dirty="0"/>
              <a:t>young</a:t>
            </a:r>
            <a:r>
              <a:rPr lang="en-US" b="1" dirty="0"/>
              <a:t> company with low/negative </a:t>
            </a:r>
            <a:r>
              <a:rPr lang="en-US" b="1" dirty="0" smtClean="0"/>
              <a:t>earnings</a:t>
            </a:r>
            <a:br>
              <a:rPr lang="en-US" b="1" dirty="0" smtClean="0"/>
            </a:br>
            <a:endParaRPr lang="en-US" b="1" dirty="0" smtClean="0"/>
          </a:p>
          <a:p>
            <a:r>
              <a:rPr lang="en-US" b="1" dirty="0" smtClean="0"/>
              <a:t>A </a:t>
            </a:r>
            <a:r>
              <a:rPr lang="en-US" b="1" i="1" u="sng" dirty="0"/>
              <a:t>mature</a:t>
            </a:r>
            <a:r>
              <a:rPr lang="en-US" b="1" dirty="0"/>
              <a:t> company with no earnings that uses debt to </a:t>
            </a:r>
            <a:r>
              <a:rPr lang="en-US" b="1" dirty="0" smtClean="0"/>
              <a:t>finance their operation</a:t>
            </a:r>
            <a:br>
              <a:rPr lang="en-US" b="1" dirty="0" smtClean="0"/>
            </a:br>
            <a:endParaRPr lang="en-US" b="1" dirty="0" smtClean="0"/>
          </a:p>
          <a:p>
            <a:r>
              <a:rPr lang="en-US" b="1" dirty="0" smtClean="0"/>
              <a:t>A </a:t>
            </a:r>
            <a:r>
              <a:rPr lang="en-US" b="1" i="1" u="sng" dirty="0"/>
              <a:t>mature</a:t>
            </a:r>
            <a:r>
              <a:rPr lang="en-US" b="1" dirty="0"/>
              <a:t> company that has earnings, and bought-back </a:t>
            </a:r>
            <a:r>
              <a:rPr lang="en-US" b="1" dirty="0" smtClean="0"/>
              <a:t>a significant </a:t>
            </a:r>
            <a:r>
              <a:rPr lang="en-US" b="1" dirty="0"/>
              <a:t>amount of shares from the market</a:t>
            </a:r>
          </a:p>
          <a:p>
            <a:pPr lvl="1"/>
            <a:r>
              <a:rPr lang="en-US" b="1" i="1" dirty="0" smtClean="0"/>
              <a:t>More </a:t>
            </a:r>
            <a:r>
              <a:rPr lang="en-US" b="1" i="1" dirty="0"/>
              <a:t>prevalent when debt is used to purchase the shares</a:t>
            </a:r>
            <a:endParaRPr lang="en-US" i="1" dirty="0"/>
          </a:p>
        </p:txBody>
      </p:sp>
      <p:sp>
        <p:nvSpPr>
          <p:cNvPr id="4" name="Slide Number Placeholder 3"/>
          <p:cNvSpPr>
            <a:spLocks noGrp="1"/>
          </p:cNvSpPr>
          <p:nvPr>
            <p:ph type="sldNum" sz="quarter" idx="12"/>
          </p:nvPr>
        </p:nvSpPr>
        <p:spPr/>
        <p:txBody>
          <a:bodyPr/>
          <a:lstStyle/>
          <a:p>
            <a:fld id="{B7C7DEAE-B1FF-4F0D-9790-23B38FF51CAA}" type="slidenum">
              <a:rPr lang="en-US" smtClean="0"/>
              <a:t>11</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Tree>
    <p:extLst>
      <p:ext uri="{BB962C8B-B14F-4D97-AF65-F5344CB8AC3E}">
        <p14:creationId xmlns:p14="http://schemas.microsoft.com/office/powerpoint/2010/main" val="1996164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434339"/>
            <a:ext cx="8478596" cy="1548629"/>
          </a:xfrm>
        </p:spPr>
        <p:txBody>
          <a:bodyPr>
            <a:noAutofit/>
          </a:bodyPr>
          <a:lstStyle/>
          <a:p>
            <a:r>
              <a:rPr lang="en-US" sz="3200" dirty="0" smtClean="0"/>
              <a:t>Example of Low/Negative Equity: </a:t>
            </a:r>
            <a:r>
              <a:rPr lang="en-US" sz="3200" u="sng" dirty="0" err="1" smtClean="0"/>
              <a:t>Vertiv</a:t>
            </a:r>
            <a:r>
              <a:rPr lang="en-US" sz="3200" u="sng" dirty="0" smtClean="0"/>
              <a:t> Holdings (VRT)</a:t>
            </a:r>
            <a:r>
              <a:rPr lang="en-US" sz="3200" dirty="0" smtClean="0"/>
              <a:t>, </a:t>
            </a:r>
            <a:r>
              <a:rPr lang="en-US" sz="2400" b="0" i="1" dirty="0" smtClean="0"/>
              <a:t>Industry</a:t>
            </a:r>
            <a:r>
              <a:rPr lang="en-US" sz="2400" b="0" dirty="0" smtClean="0"/>
              <a:t>-Electrical Equip &amp; Parts, Industrials (data </a:t>
            </a:r>
            <a:r>
              <a:rPr lang="en-US" sz="2400" b="0" dirty="0" err="1" smtClean="0"/>
              <a:t>ctrs</a:t>
            </a:r>
            <a:r>
              <a:rPr lang="en-US" sz="2400" b="0" dirty="0" smtClean="0"/>
              <a:t>), </a:t>
            </a:r>
            <a:r>
              <a:rPr lang="en-US" sz="2400" b="0" i="1" dirty="0" smtClean="0"/>
              <a:t>Size</a:t>
            </a:r>
            <a:r>
              <a:rPr lang="en-US" sz="2400" b="0" dirty="0" smtClean="0"/>
              <a:t>-Med- $1-$10B</a:t>
            </a:r>
            <a:r>
              <a:rPr lang="en-US" sz="2400" b="0" dirty="0"/>
              <a:t>.</a:t>
            </a:r>
            <a:r>
              <a:rPr lang="en-US" sz="2400" b="0" dirty="0" smtClean="0"/>
              <a:t> </a:t>
            </a:r>
            <a:r>
              <a:rPr lang="en-US" sz="2400" b="0" i="1" u="sng" dirty="0" smtClean="0"/>
              <a:t>Went public 2020</a:t>
            </a:r>
            <a:r>
              <a:rPr lang="en-US" sz="2400" b="0" dirty="0" smtClean="0"/>
              <a:t>,. </a:t>
            </a:r>
            <a:r>
              <a:rPr lang="en-US" sz="2400" b="0" i="1" dirty="0" smtClean="0"/>
              <a:t>Note 2020 &amp; 2022 Profit, ROE, &amp; Debt </a:t>
            </a:r>
            <a:r>
              <a:rPr lang="en-US" sz="2400" b="0" dirty="0" smtClean="0"/>
              <a:t>(</a:t>
            </a:r>
            <a:r>
              <a:rPr lang="en-US" sz="2400" b="0" i="1" dirty="0" smtClean="0"/>
              <a:t>mentioned at BINC</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7C7DEAE-B1FF-4F0D-9790-23B38FF51CAA}" type="slidenum">
              <a:rPr lang="en-US" smtClean="0"/>
              <a:t>12</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pic>
        <p:nvPicPr>
          <p:cNvPr id="11" name="Content Placeholder 10"/>
          <p:cNvPicPr>
            <a:picLocks noGrp="1" noChangeAspect="1"/>
          </p:cNvPicPr>
          <p:nvPr>
            <p:ph idx="1"/>
          </p:nvPr>
        </p:nvPicPr>
        <p:blipFill>
          <a:blip r:embed="rId3"/>
          <a:stretch>
            <a:fillRect/>
          </a:stretch>
        </p:blipFill>
        <p:spPr>
          <a:xfrm>
            <a:off x="399056" y="2165684"/>
            <a:ext cx="6677025" cy="3429000"/>
          </a:xfrm>
          <a:prstGeom prst="rect">
            <a:avLst/>
          </a:prstGeom>
        </p:spPr>
      </p:pic>
      <p:pic>
        <p:nvPicPr>
          <p:cNvPr id="12" name="Picture 11"/>
          <p:cNvPicPr>
            <a:picLocks noChangeAspect="1"/>
          </p:cNvPicPr>
          <p:nvPr/>
        </p:nvPicPr>
        <p:blipFill>
          <a:blip r:embed="rId4"/>
          <a:stretch>
            <a:fillRect/>
          </a:stretch>
        </p:blipFill>
        <p:spPr>
          <a:xfrm>
            <a:off x="6245936" y="2575259"/>
            <a:ext cx="2651760" cy="3019425"/>
          </a:xfrm>
          <a:prstGeom prst="rect">
            <a:avLst/>
          </a:prstGeom>
        </p:spPr>
      </p:pic>
      <p:sp>
        <p:nvSpPr>
          <p:cNvPr id="16" name="TextBox 15"/>
          <p:cNvSpPr txBox="1"/>
          <p:nvPr/>
        </p:nvSpPr>
        <p:spPr>
          <a:xfrm>
            <a:off x="4505109" y="2515369"/>
            <a:ext cx="1018227" cy="369332"/>
          </a:xfrm>
          <a:prstGeom prst="rect">
            <a:avLst/>
          </a:prstGeom>
          <a:solidFill>
            <a:schemeClr val="bg1"/>
          </a:solidFill>
          <a:ln>
            <a:solidFill>
              <a:srgbClr val="00B0F0"/>
            </a:solidFill>
          </a:ln>
        </p:spPr>
        <p:txBody>
          <a:bodyPr wrap="none" rtlCol="0">
            <a:spAutoFit/>
          </a:bodyPr>
          <a:lstStyle/>
          <a:p>
            <a:r>
              <a:rPr lang="en-US" dirty="0" smtClean="0">
                <a:solidFill>
                  <a:srgbClr val="00B050"/>
                </a:solidFill>
              </a:rPr>
              <a:t>1. Sales</a:t>
            </a:r>
            <a:endParaRPr lang="en-US" dirty="0">
              <a:solidFill>
                <a:srgbClr val="00B050"/>
              </a:solidFill>
            </a:endParaRPr>
          </a:p>
        </p:txBody>
      </p:sp>
      <p:sp>
        <p:nvSpPr>
          <p:cNvPr id="17" name="TextBox 16"/>
          <p:cNvSpPr txBox="1"/>
          <p:nvPr/>
        </p:nvSpPr>
        <p:spPr>
          <a:xfrm>
            <a:off x="5118650" y="2876296"/>
            <a:ext cx="1127286" cy="646331"/>
          </a:xfrm>
          <a:prstGeom prst="rect">
            <a:avLst/>
          </a:prstGeom>
          <a:solidFill>
            <a:schemeClr val="bg1"/>
          </a:solidFill>
          <a:ln>
            <a:solidFill>
              <a:srgbClr val="FF3399"/>
            </a:solidFill>
          </a:ln>
        </p:spPr>
        <p:txBody>
          <a:bodyPr wrap="square" rtlCol="0">
            <a:spAutoFit/>
          </a:bodyPr>
          <a:lstStyle/>
          <a:p>
            <a:r>
              <a:rPr lang="en-US" dirty="0" smtClean="0">
                <a:solidFill>
                  <a:srgbClr val="FF3399"/>
                </a:solidFill>
              </a:rPr>
              <a:t>2. Pre-tax Profit</a:t>
            </a:r>
            <a:endParaRPr lang="en-US" dirty="0"/>
          </a:p>
        </p:txBody>
      </p:sp>
      <p:sp>
        <p:nvSpPr>
          <p:cNvPr id="18" name="TextBox 17"/>
          <p:cNvSpPr txBox="1"/>
          <p:nvPr/>
        </p:nvSpPr>
        <p:spPr>
          <a:xfrm>
            <a:off x="4648200" y="4233238"/>
            <a:ext cx="1518364" cy="646331"/>
          </a:xfrm>
          <a:prstGeom prst="rect">
            <a:avLst/>
          </a:prstGeom>
          <a:noFill/>
          <a:ln>
            <a:solidFill>
              <a:srgbClr val="9933FF"/>
            </a:solidFill>
          </a:ln>
        </p:spPr>
        <p:txBody>
          <a:bodyPr wrap="none" rtlCol="0">
            <a:spAutoFit/>
          </a:bodyPr>
          <a:lstStyle/>
          <a:p>
            <a:r>
              <a:rPr lang="en-US" dirty="0" smtClean="0">
                <a:solidFill>
                  <a:srgbClr val="7030A0"/>
                </a:solidFill>
              </a:rPr>
              <a:t>3. Free Cash</a:t>
            </a:r>
            <a:br>
              <a:rPr lang="en-US" dirty="0" smtClean="0">
                <a:solidFill>
                  <a:srgbClr val="7030A0"/>
                </a:solidFill>
              </a:rPr>
            </a:br>
            <a:r>
              <a:rPr lang="en-US" dirty="0" smtClean="0">
                <a:solidFill>
                  <a:srgbClr val="7030A0"/>
                </a:solidFill>
              </a:rPr>
              <a:t>Flow</a:t>
            </a:r>
            <a:endParaRPr lang="en-US" dirty="0">
              <a:solidFill>
                <a:srgbClr val="7030A0"/>
              </a:solidFill>
            </a:endParaRPr>
          </a:p>
        </p:txBody>
      </p:sp>
      <p:pic>
        <p:nvPicPr>
          <p:cNvPr id="3" name="Picture 2"/>
          <p:cNvPicPr>
            <a:picLocks noChangeAspect="1"/>
          </p:cNvPicPr>
          <p:nvPr/>
        </p:nvPicPr>
        <p:blipFill>
          <a:blip r:embed="rId5"/>
          <a:stretch>
            <a:fillRect/>
          </a:stretch>
        </p:blipFill>
        <p:spPr>
          <a:xfrm>
            <a:off x="260684" y="5656221"/>
            <a:ext cx="7915275" cy="1042869"/>
          </a:xfrm>
          <a:prstGeom prst="rect">
            <a:avLst/>
          </a:prstGeom>
        </p:spPr>
      </p:pic>
      <p:sp>
        <p:nvSpPr>
          <p:cNvPr id="14" name="Rectangle 13"/>
          <p:cNvSpPr/>
          <p:nvPr/>
        </p:nvSpPr>
        <p:spPr>
          <a:xfrm rot="5400000">
            <a:off x="6389766" y="6183232"/>
            <a:ext cx="526890" cy="504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5132906" y="6111054"/>
            <a:ext cx="780861" cy="4652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212428" y="6066312"/>
            <a:ext cx="312906" cy="369332"/>
          </a:xfrm>
          <a:prstGeom prst="rect">
            <a:avLst/>
          </a:prstGeom>
          <a:noFill/>
          <a:ln>
            <a:solidFill>
              <a:schemeClr val="tx1"/>
            </a:solidFill>
          </a:ln>
        </p:spPr>
        <p:txBody>
          <a:bodyPr wrap="none" rtlCol="0">
            <a:spAutoFit/>
          </a:bodyPr>
          <a:lstStyle/>
          <a:p>
            <a:r>
              <a:rPr lang="en-US" dirty="0" smtClean="0"/>
              <a:t>6</a:t>
            </a:r>
            <a:endParaRPr lang="en-US" dirty="0"/>
          </a:p>
        </p:txBody>
      </p:sp>
      <p:sp>
        <p:nvSpPr>
          <p:cNvPr id="20" name="TextBox 19"/>
          <p:cNvSpPr txBox="1"/>
          <p:nvPr/>
        </p:nvSpPr>
        <p:spPr>
          <a:xfrm>
            <a:off x="8248897" y="6395175"/>
            <a:ext cx="312906" cy="369332"/>
          </a:xfrm>
          <a:prstGeom prst="rect">
            <a:avLst/>
          </a:prstGeom>
          <a:noFill/>
          <a:ln>
            <a:solidFill>
              <a:srgbClr val="FF0000"/>
            </a:solidFill>
          </a:ln>
        </p:spPr>
        <p:txBody>
          <a:bodyPr wrap="none" rtlCol="0">
            <a:spAutoFit/>
          </a:bodyPr>
          <a:lstStyle/>
          <a:p>
            <a:r>
              <a:rPr lang="en-US" dirty="0" smtClean="0">
                <a:solidFill>
                  <a:srgbClr val="FF0000"/>
                </a:solidFill>
              </a:rPr>
              <a:t>8</a:t>
            </a:r>
            <a:endParaRPr lang="en-US" dirty="0">
              <a:solidFill>
                <a:srgbClr val="FF0000"/>
              </a:solidFill>
            </a:endParaRPr>
          </a:p>
        </p:txBody>
      </p:sp>
      <p:sp>
        <p:nvSpPr>
          <p:cNvPr id="22" name="TextBox 21"/>
          <p:cNvSpPr txBox="1"/>
          <p:nvPr/>
        </p:nvSpPr>
        <p:spPr>
          <a:xfrm>
            <a:off x="1443747" y="3189637"/>
            <a:ext cx="312906" cy="369332"/>
          </a:xfrm>
          <a:prstGeom prst="rect">
            <a:avLst/>
          </a:prstGeom>
          <a:noFill/>
          <a:ln>
            <a:solidFill>
              <a:srgbClr val="00B0F0"/>
            </a:solidFill>
          </a:ln>
        </p:spPr>
        <p:txBody>
          <a:bodyPr wrap="none" rtlCol="0">
            <a:spAutoFit/>
          </a:bodyPr>
          <a:lstStyle/>
          <a:p>
            <a:r>
              <a:rPr lang="en-US" dirty="0" smtClean="0">
                <a:solidFill>
                  <a:srgbClr val="0066FF"/>
                </a:solidFill>
              </a:rPr>
              <a:t>7</a:t>
            </a:r>
            <a:endParaRPr lang="en-US" dirty="0">
              <a:solidFill>
                <a:srgbClr val="0066FF"/>
              </a:solidFill>
            </a:endParaRPr>
          </a:p>
        </p:txBody>
      </p:sp>
      <p:sp>
        <p:nvSpPr>
          <p:cNvPr id="23" name="TextBox 22"/>
          <p:cNvSpPr txBox="1"/>
          <p:nvPr/>
        </p:nvSpPr>
        <p:spPr>
          <a:xfrm>
            <a:off x="4852148" y="3393720"/>
            <a:ext cx="1127286" cy="646331"/>
          </a:xfrm>
          <a:prstGeom prst="rect">
            <a:avLst/>
          </a:prstGeom>
          <a:solidFill>
            <a:schemeClr val="bg1"/>
          </a:solidFill>
          <a:ln>
            <a:solidFill>
              <a:schemeClr val="tx1"/>
            </a:solidFill>
          </a:ln>
        </p:spPr>
        <p:txBody>
          <a:bodyPr wrap="square" rtlCol="0">
            <a:spAutoFit/>
          </a:bodyPr>
          <a:lstStyle/>
          <a:p>
            <a:r>
              <a:rPr lang="en-US" dirty="0"/>
              <a:t>5</a:t>
            </a:r>
            <a:r>
              <a:rPr lang="en-US" dirty="0" smtClean="0"/>
              <a:t>. Book Value</a:t>
            </a:r>
            <a:endParaRPr lang="en-US" dirty="0"/>
          </a:p>
        </p:txBody>
      </p:sp>
    </p:spTree>
    <p:extLst>
      <p:ext uri="{BB962C8B-B14F-4D97-AF65-F5344CB8AC3E}">
        <p14:creationId xmlns:p14="http://schemas.microsoft.com/office/powerpoint/2010/main" val="35920998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0999"/>
            <a:ext cx="8686800" cy="1447801"/>
          </a:xfrm>
        </p:spPr>
        <p:txBody>
          <a:bodyPr>
            <a:noAutofit/>
          </a:bodyPr>
          <a:lstStyle/>
          <a:p>
            <a:r>
              <a:rPr lang="en-US" sz="3200" dirty="0" err="1" smtClean="0"/>
              <a:t>Vertiv</a:t>
            </a:r>
            <a:r>
              <a:rPr lang="en-US" sz="3200" dirty="0" smtClean="0"/>
              <a:t> Holdings, Cont. </a:t>
            </a:r>
            <a:r>
              <a:rPr lang="en-US" sz="2800" b="0" i="1" dirty="0"/>
              <a:t>(Note </a:t>
            </a:r>
            <a:r>
              <a:rPr lang="en-US" sz="2800" b="0" i="1" dirty="0" smtClean="0"/>
              <a:t>high debt, erratic free </a:t>
            </a:r>
            <a:r>
              <a:rPr lang="en-US" sz="2800" b="0" i="1" dirty="0"/>
              <a:t>cash flow, </a:t>
            </a:r>
            <a:r>
              <a:rPr lang="en-US" sz="2800" b="0" i="1" dirty="0" smtClean="0"/>
              <a:t>recovering book </a:t>
            </a:r>
            <a:r>
              <a:rPr lang="en-US" sz="2800" b="0" i="1" dirty="0"/>
              <a:t>value; </a:t>
            </a:r>
            <a:r>
              <a:rPr lang="en-US" sz="2800" b="0" i="1" dirty="0" smtClean="0"/>
              <a:t>debt&gt;60% </a:t>
            </a:r>
            <a:r>
              <a:rPr lang="en-US" sz="2800" b="0" i="1" dirty="0"/>
              <a:t>liquidity ratios </a:t>
            </a:r>
            <a:r>
              <a:rPr lang="en-US" sz="2800" b="0" i="1" u="sng" dirty="0"/>
              <a:t>&gt;</a:t>
            </a:r>
            <a:r>
              <a:rPr lang="en-US" sz="2800" b="0" i="1" dirty="0"/>
              <a:t>1)</a:t>
            </a:r>
            <a:endParaRPr lang="en-US" sz="2800" dirty="0"/>
          </a:p>
        </p:txBody>
      </p:sp>
      <p:sp>
        <p:nvSpPr>
          <p:cNvPr id="4" name="Slide Number Placeholder 3"/>
          <p:cNvSpPr>
            <a:spLocks noGrp="1"/>
          </p:cNvSpPr>
          <p:nvPr>
            <p:ph type="sldNum" sz="quarter" idx="12"/>
          </p:nvPr>
        </p:nvSpPr>
        <p:spPr/>
        <p:txBody>
          <a:bodyPr/>
          <a:lstStyle/>
          <a:p>
            <a:fld id="{B7C7DEAE-B1FF-4F0D-9790-23B38FF51CAA}" type="slidenum">
              <a:rPr lang="en-US" smtClean="0"/>
              <a:t>13</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pic>
        <p:nvPicPr>
          <p:cNvPr id="8" name="Content Placeholder 7"/>
          <p:cNvPicPr>
            <a:picLocks noGrp="1" noChangeAspect="1"/>
          </p:cNvPicPr>
          <p:nvPr>
            <p:ph idx="1"/>
          </p:nvPr>
        </p:nvPicPr>
        <p:blipFill>
          <a:blip r:embed="rId2"/>
          <a:stretch>
            <a:fillRect/>
          </a:stretch>
        </p:blipFill>
        <p:spPr>
          <a:xfrm>
            <a:off x="617486" y="1895938"/>
            <a:ext cx="6562725" cy="3700273"/>
          </a:xfrm>
          <a:prstGeom prst="rect">
            <a:avLst/>
          </a:prstGeom>
        </p:spPr>
      </p:pic>
      <p:pic>
        <p:nvPicPr>
          <p:cNvPr id="9" name="Picture 8"/>
          <p:cNvPicPr>
            <a:picLocks noChangeAspect="1"/>
          </p:cNvPicPr>
          <p:nvPr/>
        </p:nvPicPr>
        <p:blipFill>
          <a:blip r:embed="rId3"/>
          <a:stretch>
            <a:fillRect/>
          </a:stretch>
        </p:blipFill>
        <p:spPr>
          <a:xfrm>
            <a:off x="176213" y="5530516"/>
            <a:ext cx="8586788" cy="1219200"/>
          </a:xfrm>
          <a:prstGeom prst="rect">
            <a:avLst/>
          </a:prstGeom>
        </p:spPr>
      </p:pic>
      <p:pic>
        <p:nvPicPr>
          <p:cNvPr id="10" name="Picture 9"/>
          <p:cNvPicPr>
            <a:picLocks noChangeAspect="1"/>
          </p:cNvPicPr>
          <p:nvPr/>
        </p:nvPicPr>
        <p:blipFill>
          <a:blip r:embed="rId4"/>
          <a:stretch>
            <a:fillRect/>
          </a:stretch>
        </p:blipFill>
        <p:spPr>
          <a:xfrm>
            <a:off x="228600" y="5562600"/>
            <a:ext cx="1390650" cy="295275"/>
          </a:xfrm>
          <a:prstGeom prst="rect">
            <a:avLst/>
          </a:prstGeom>
        </p:spPr>
      </p:pic>
      <p:sp>
        <p:nvSpPr>
          <p:cNvPr id="12" name="TextBox 11"/>
          <p:cNvSpPr txBox="1"/>
          <p:nvPr/>
        </p:nvSpPr>
        <p:spPr>
          <a:xfrm>
            <a:off x="5344343" y="2507607"/>
            <a:ext cx="1018227" cy="369332"/>
          </a:xfrm>
          <a:prstGeom prst="rect">
            <a:avLst/>
          </a:prstGeom>
          <a:noFill/>
          <a:ln>
            <a:solidFill>
              <a:srgbClr val="00B0F0"/>
            </a:solidFill>
          </a:ln>
        </p:spPr>
        <p:txBody>
          <a:bodyPr wrap="none" rtlCol="0">
            <a:spAutoFit/>
          </a:bodyPr>
          <a:lstStyle/>
          <a:p>
            <a:r>
              <a:rPr lang="en-US" dirty="0" smtClean="0">
                <a:solidFill>
                  <a:srgbClr val="00B050"/>
                </a:solidFill>
              </a:rPr>
              <a:t>1. Sales</a:t>
            </a:r>
            <a:endParaRPr lang="en-US" dirty="0">
              <a:solidFill>
                <a:srgbClr val="00B050"/>
              </a:solidFill>
            </a:endParaRPr>
          </a:p>
        </p:txBody>
      </p:sp>
      <p:sp>
        <p:nvSpPr>
          <p:cNvPr id="13" name="TextBox 12"/>
          <p:cNvSpPr txBox="1"/>
          <p:nvPr/>
        </p:nvSpPr>
        <p:spPr>
          <a:xfrm>
            <a:off x="4862160" y="3422910"/>
            <a:ext cx="1518364" cy="646331"/>
          </a:xfrm>
          <a:prstGeom prst="rect">
            <a:avLst/>
          </a:prstGeom>
          <a:noFill/>
          <a:ln>
            <a:solidFill>
              <a:srgbClr val="9933FF"/>
            </a:solidFill>
          </a:ln>
        </p:spPr>
        <p:txBody>
          <a:bodyPr wrap="none" rtlCol="0">
            <a:spAutoFit/>
          </a:bodyPr>
          <a:lstStyle/>
          <a:p>
            <a:r>
              <a:rPr lang="en-US" dirty="0" smtClean="0">
                <a:solidFill>
                  <a:srgbClr val="7030A0"/>
                </a:solidFill>
              </a:rPr>
              <a:t>3. Free Cash</a:t>
            </a:r>
            <a:br>
              <a:rPr lang="en-US" dirty="0" smtClean="0">
                <a:solidFill>
                  <a:srgbClr val="7030A0"/>
                </a:solidFill>
              </a:rPr>
            </a:br>
            <a:r>
              <a:rPr lang="en-US" dirty="0" smtClean="0">
                <a:solidFill>
                  <a:srgbClr val="7030A0"/>
                </a:solidFill>
              </a:rPr>
              <a:t>Flow</a:t>
            </a:r>
            <a:endParaRPr lang="en-US" dirty="0">
              <a:solidFill>
                <a:srgbClr val="7030A0"/>
              </a:solidFill>
            </a:endParaRPr>
          </a:p>
        </p:txBody>
      </p:sp>
      <p:sp>
        <p:nvSpPr>
          <p:cNvPr id="14" name="TextBox 13"/>
          <p:cNvSpPr txBox="1"/>
          <p:nvPr/>
        </p:nvSpPr>
        <p:spPr>
          <a:xfrm>
            <a:off x="3898849" y="3238244"/>
            <a:ext cx="864339" cy="369332"/>
          </a:xfrm>
          <a:prstGeom prst="rect">
            <a:avLst/>
          </a:prstGeom>
          <a:noFill/>
          <a:ln>
            <a:solidFill>
              <a:srgbClr val="FF0000"/>
            </a:solidFill>
          </a:ln>
        </p:spPr>
        <p:txBody>
          <a:bodyPr wrap="none" rtlCol="0">
            <a:spAutoFit/>
          </a:bodyPr>
          <a:lstStyle/>
          <a:p>
            <a:r>
              <a:rPr lang="en-US" dirty="0" smtClean="0">
                <a:solidFill>
                  <a:srgbClr val="FF0000"/>
                </a:solidFill>
              </a:rPr>
              <a:t>8 Debt</a:t>
            </a:r>
            <a:endParaRPr lang="en-US" dirty="0">
              <a:solidFill>
                <a:srgbClr val="FF0000"/>
              </a:solidFill>
            </a:endParaRPr>
          </a:p>
        </p:txBody>
      </p:sp>
      <p:sp>
        <p:nvSpPr>
          <p:cNvPr id="16" name="TextBox 15"/>
          <p:cNvSpPr txBox="1"/>
          <p:nvPr/>
        </p:nvSpPr>
        <p:spPr>
          <a:xfrm>
            <a:off x="3223471" y="2650677"/>
            <a:ext cx="1539717" cy="369332"/>
          </a:xfrm>
          <a:prstGeom prst="rect">
            <a:avLst/>
          </a:prstGeom>
          <a:noFill/>
          <a:ln>
            <a:solidFill>
              <a:schemeClr val="tx1"/>
            </a:solidFill>
          </a:ln>
        </p:spPr>
        <p:txBody>
          <a:bodyPr wrap="none" rtlCol="0">
            <a:spAutoFit/>
          </a:bodyPr>
          <a:lstStyle/>
          <a:p>
            <a:r>
              <a:rPr lang="en-US" dirty="0" smtClean="0"/>
              <a:t>5 Book Value</a:t>
            </a:r>
            <a:endParaRPr lang="en-US" dirty="0"/>
          </a:p>
        </p:txBody>
      </p:sp>
    </p:spTree>
    <p:extLst>
      <p:ext uri="{BB962C8B-B14F-4D97-AF65-F5344CB8AC3E}">
        <p14:creationId xmlns:p14="http://schemas.microsoft.com/office/powerpoint/2010/main" val="34737727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2898"/>
            <a:ext cx="8915400" cy="566638"/>
          </a:xfrm>
        </p:spPr>
        <p:txBody>
          <a:bodyPr>
            <a:noAutofit/>
          </a:bodyPr>
          <a:lstStyle/>
          <a:p>
            <a:r>
              <a:rPr lang="en-US" sz="2800" dirty="0" smtClean="0"/>
              <a:t>Example: Reducing Shares Outstanding increases Book Value &amp; ROE.</a:t>
            </a:r>
            <a:r>
              <a:rPr lang="en-US" sz="2800" dirty="0"/>
              <a:t> </a:t>
            </a:r>
            <a:r>
              <a:rPr lang="en-US" sz="2800" dirty="0" smtClean="0"/>
              <a:t>See </a:t>
            </a:r>
            <a:r>
              <a:rPr lang="en-US" sz="2400" dirty="0" err="1" smtClean="0"/>
              <a:t>Cavco</a:t>
            </a:r>
            <a:r>
              <a:rPr lang="en-US" sz="2400" dirty="0" smtClean="0"/>
              <a:t> </a:t>
            </a:r>
            <a:r>
              <a:rPr lang="en-US" sz="2400" dirty="0"/>
              <a:t>Industries</a:t>
            </a:r>
            <a:r>
              <a:rPr lang="en-US" sz="2400" b="0" dirty="0"/>
              <a:t> </a:t>
            </a:r>
            <a:r>
              <a:rPr lang="en-US" sz="2400" b="0" dirty="0" smtClean="0"/>
              <a:t>(CVCO)</a:t>
            </a:r>
            <a:r>
              <a:rPr lang="en-US" sz="2400" dirty="0" smtClean="0"/>
              <a:t>: </a:t>
            </a:r>
            <a:r>
              <a:rPr lang="en-US" sz="2400" b="0" dirty="0" smtClean="0"/>
              <a:t>Consumer Cyclical (</a:t>
            </a:r>
            <a:r>
              <a:rPr lang="en-US" sz="2400" b="0" dirty="0" err="1" smtClean="0"/>
              <a:t>Mfg</a:t>
            </a:r>
            <a:r>
              <a:rPr lang="en-US" sz="2400" b="0" dirty="0" smtClean="0"/>
              <a:t> Homes), </a:t>
            </a:r>
            <a:r>
              <a:rPr lang="en-US" sz="2400" b="0" i="1" dirty="0" smtClean="0"/>
              <a:t>Size</a:t>
            </a:r>
            <a:r>
              <a:rPr lang="en-US" sz="2400" b="0" dirty="0" smtClean="0"/>
              <a:t>, Med $1-$10B.</a:t>
            </a:r>
            <a:endParaRPr lang="en-US" sz="2400" b="0" dirty="0"/>
          </a:p>
        </p:txBody>
      </p:sp>
      <p:sp>
        <p:nvSpPr>
          <p:cNvPr id="4" name="Slide Number Placeholder 3"/>
          <p:cNvSpPr>
            <a:spLocks noGrp="1"/>
          </p:cNvSpPr>
          <p:nvPr>
            <p:ph type="sldNum" sz="quarter" idx="12"/>
          </p:nvPr>
        </p:nvSpPr>
        <p:spPr/>
        <p:txBody>
          <a:bodyPr/>
          <a:lstStyle/>
          <a:p>
            <a:fld id="{B7C7DEAE-B1FF-4F0D-9790-23B38FF51CAA}" type="slidenum">
              <a:rPr lang="en-US" smtClean="0"/>
              <a:t>14</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pic>
        <p:nvPicPr>
          <p:cNvPr id="6" name="Content Placeholder 5"/>
          <p:cNvPicPr>
            <a:picLocks noGrp="1" noChangeAspect="1"/>
          </p:cNvPicPr>
          <p:nvPr>
            <p:ph idx="1"/>
          </p:nvPr>
        </p:nvPicPr>
        <p:blipFill>
          <a:blip r:embed="rId3"/>
          <a:stretch>
            <a:fillRect/>
          </a:stretch>
        </p:blipFill>
        <p:spPr>
          <a:xfrm>
            <a:off x="316636" y="1604962"/>
            <a:ext cx="6496050" cy="3886200"/>
          </a:xfrm>
          <a:prstGeom prst="rect">
            <a:avLst/>
          </a:prstGeom>
        </p:spPr>
      </p:pic>
      <p:pic>
        <p:nvPicPr>
          <p:cNvPr id="8" name="Picture 7"/>
          <p:cNvPicPr>
            <a:picLocks noChangeAspect="1"/>
          </p:cNvPicPr>
          <p:nvPr/>
        </p:nvPicPr>
        <p:blipFill>
          <a:blip r:embed="rId4"/>
          <a:stretch>
            <a:fillRect/>
          </a:stretch>
        </p:blipFill>
        <p:spPr>
          <a:xfrm>
            <a:off x="6019800" y="1804365"/>
            <a:ext cx="2895600" cy="3209925"/>
          </a:xfrm>
          <a:prstGeom prst="rect">
            <a:avLst/>
          </a:prstGeom>
        </p:spPr>
      </p:pic>
      <p:cxnSp>
        <p:nvCxnSpPr>
          <p:cNvPr id="11" name="Straight Arrow Connector 10"/>
          <p:cNvCxnSpPr>
            <a:stCxn id="3" idx="2"/>
          </p:cNvCxnSpPr>
          <p:nvPr/>
        </p:nvCxnSpPr>
        <p:spPr>
          <a:xfrm flipH="1">
            <a:off x="4953000" y="2529528"/>
            <a:ext cx="266700" cy="122737"/>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903470" y="2883271"/>
            <a:ext cx="316230" cy="58659"/>
          </a:xfrm>
          <a:prstGeom prst="straightConnector1">
            <a:avLst/>
          </a:prstGeom>
          <a:ln w="28575">
            <a:solidFill>
              <a:srgbClr val="006C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743200" y="2438400"/>
            <a:ext cx="2209800" cy="2286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rot="20763610">
            <a:off x="2768441" y="2860096"/>
            <a:ext cx="2259330" cy="193167"/>
          </a:xfrm>
          <a:prstGeom prst="ellipse">
            <a:avLst/>
          </a:prstGeom>
          <a:noFill/>
          <a:ln>
            <a:solidFill>
              <a:srgbClr val="0045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011677" y="2160196"/>
            <a:ext cx="2416046" cy="369332"/>
          </a:xfrm>
          <a:prstGeom prst="rect">
            <a:avLst/>
          </a:prstGeom>
          <a:solidFill>
            <a:schemeClr val="bg1"/>
          </a:solidFill>
          <a:ln>
            <a:solidFill>
              <a:schemeClr val="tx2">
                <a:lumMod val="40000"/>
                <a:lumOff val="60000"/>
              </a:schemeClr>
            </a:solidFill>
          </a:ln>
        </p:spPr>
        <p:txBody>
          <a:bodyPr wrap="none" rtlCol="0">
            <a:spAutoFit/>
          </a:bodyPr>
          <a:lstStyle/>
          <a:p>
            <a:r>
              <a:rPr lang="en-US" dirty="0" smtClean="0">
                <a:solidFill>
                  <a:srgbClr val="00B0F0"/>
                </a:solidFill>
              </a:rPr>
              <a:t>7</a:t>
            </a:r>
            <a:r>
              <a:rPr lang="en-US" dirty="0" smtClean="0">
                <a:solidFill>
                  <a:srgbClr val="CC3300"/>
                </a:solidFill>
              </a:rPr>
              <a:t> </a:t>
            </a:r>
            <a:r>
              <a:rPr lang="en-US" dirty="0" smtClean="0">
                <a:solidFill>
                  <a:srgbClr val="00B0F0"/>
                </a:solidFill>
              </a:rPr>
              <a:t>Shares Outstanding</a:t>
            </a:r>
            <a:endParaRPr lang="en-US" dirty="0">
              <a:solidFill>
                <a:srgbClr val="00B0F0"/>
              </a:solidFill>
            </a:endParaRPr>
          </a:p>
        </p:txBody>
      </p:sp>
      <p:sp>
        <p:nvSpPr>
          <p:cNvPr id="21" name="TextBox 20"/>
          <p:cNvSpPr txBox="1"/>
          <p:nvPr/>
        </p:nvSpPr>
        <p:spPr>
          <a:xfrm>
            <a:off x="5219700" y="2746363"/>
            <a:ext cx="966931" cy="646331"/>
          </a:xfrm>
          <a:prstGeom prst="rect">
            <a:avLst/>
          </a:prstGeom>
          <a:solidFill>
            <a:schemeClr val="bg1"/>
          </a:solidFill>
          <a:ln>
            <a:solidFill>
              <a:schemeClr val="tx1"/>
            </a:solidFill>
          </a:ln>
        </p:spPr>
        <p:txBody>
          <a:bodyPr wrap="none" rtlCol="0">
            <a:spAutoFit/>
          </a:bodyPr>
          <a:lstStyle/>
          <a:p>
            <a:r>
              <a:rPr lang="en-US" dirty="0" smtClean="0"/>
              <a:t>5.Book </a:t>
            </a:r>
            <a:br>
              <a:rPr lang="en-US" dirty="0" smtClean="0"/>
            </a:br>
            <a:r>
              <a:rPr lang="en-US" dirty="0" smtClean="0"/>
              <a:t>Value</a:t>
            </a:r>
            <a:endParaRPr lang="en-US" dirty="0"/>
          </a:p>
        </p:txBody>
      </p:sp>
      <p:pic>
        <p:nvPicPr>
          <p:cNvPr id="22" name="Picture 21"/>
          <p:cNvPicPr>
            <a:picLocks noChangeAspect="1"/>
          </p:cNvPicPr>
          <p:nvPr/>
        </p:nvPicPr>
        <p:blipFill>
          <a:blip r:embed="rId5"/>
          <a:stretch>
            <a:fillRect/>
          </a:stretch>
        </p:blipFill>
        <p:spPr>
          <a:xfrm>
            <a:off x="513500" y="5491161"/>
            <a:ext cx="7350794" cy="1183393"/>
          </a:xfrm>
          <a:prstGeom prst="rect">
            <a:avLst/>
          </a:prstGeom>
        </p:spPr>
      </p:pic>
      <p:sp>
        <p:nvSpPr>
          <p:cNvPr id="17" name="Rectangle 16"/>
          <p:cNvSpPr/>
          <p:nvPr/>
        </p:nvSpPr>
        <p:spPr>
          <a:xfrm>
            <a:off x="5638800" y="6172200"/>
            <a:ext cx="24384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390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Another Example, United Rentals (</a:t>
            </a:r>
            <a:r>
              <a:rPr lang="en-US" sz="3200" dirty="0" err="1" smtClean="0"/>
              <a:t>watchlist</a:t>
            </a:r>
            <a:r>
              <a:rPr lang="en-US" sz="3200" dirty="0" smtClean="0"/>
              <a:t>): Influence of Debt on ROE; of share buybacks on Book Value</a:t>
            </a:r>
            <a:endParaRPr lang="en-US" sz="3200" dirty="0"/>
          </a:p>
        </p:txBody>
      </p:sp>
      <p:sp>
        <p:nvSpPr>
          <p:cNvPr id="3" name="Footer Placeholder 2"/>
          <p:cNvSpPr>
            <a:spLocks noGrp="1"/>
          </p:cNvSpPr>
          <p:nvPr>
            <p:ph type="ftr" sz="quarter" idx="11"/>
          </p:nvPr>
        </p:nvSpPr>
        <p:spPr/>
        <p:txBody>
          <a:bodyPr/>
          <a:lstStyle/>
          <a:p>
            <a:r>
              <a:rPr lang="fr-FR" smtClean="0"/>
              <a:t>WWW.BETTERINVESTING.ORG</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15</a:t>
            </a:fld>
            <a:endParaRPr lang="en-US" dirty="0"/>
          </a:p>
        </p:txBody>
      </p:sp>
      <p:pic>
        <p:nvPicPr>
          <p:cNvPr id="7" name="Picture 6"/>
          <p:cNvPicPr>
            <a:picLocks noChangeAspect="1"/>
          </p:cNvPicPr>
          <p:nvPr/>
        </p:nvPicPr>
        <p:blipFill>
          <a:blip r:embed="rId2"/>
          <a:stretch>
            <a:fillRect/>
          </a:stretch>
        </p:blipFill>
        <p:spPr>
          <a:xfrm>
            <a:off x="223837" y="5186017"/>
            <a:ext cx="7934325" cy="1352550"/>
          </a:xfrm>
          <a:prstGeom prst="rect">
            <a:avLst/>
          </a:prstGeom>
        </p:spPr>
      </p:pic>
      <p:pic>
        <p:nvPicPr>
          <p:cNvPr id="8" name="Picture 7"/>
          <p:cNvPicPr>
            <a:picLocks noChangeAspect="1"/>
          </p:cNvPicPr>
          <p:nvPr/>
        </p:nvPicPr>
        <p:blipFill>
          <a:blip r:embed="rId3"/>
          <a:stretch>
            <a:fillRect/>
          </a:stretch>
        </p:blipFill>
        <p:spPr>
          <a:xfrm>
            <a:off x="228600" y="1433512"/>
            <a:ext cx="6591300" cy="3842148"/>
          </a:xfrm>
          <a:prstGeom prst="rect">
            <a:avLst/>
          </a:prstGeom>
        </p:spPr>
      </p:pic>
      <p:pic>
        <p:nvPicPr>
          <p:cNvPr id="9" name="Picture 8"/>
          <p:cNvPicPr>
            <a:picLocks noChangeAspect="1"/>
          </p:cNvPicPr>
          <p:nvPr/>
        </p:nvPicPr>
        <p:blipFill>
          <a:blip r:embed="rId4"/>
          <a:stretch>
            <a:fillRect/>
          </a:stretch>
        </p:blipFill>
        <p:spPr>
          <a:xfrm>
            <a:off x="6019800" y="1884760"/>
            <a:ext cx="2590800" cy="3390900"/>
          </a:xfrm>
          <a:prstGeom prst="rect">
            <a:avLst/>
          </a:prstGeom>
        </p:spPr>
      </p:pic>
      <p:sp>
        <p:nvSpPr>
          <p:cNvPr id="10" name="Oval 9"/>
          <p:cNvSpPr/>
          <p:nvPr/>
        </p:nvSpPr>
        <p:spPr>
          <a:xfrm>
            <a:off x="4191000" y="2514600"/>
            <a:ext cx="990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4419600"/>
            <a:ext cx="990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845342" y="4800600"/>
            <a:ext cx="1361574" cy="1906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693695" y="5893781"/>
            <a:ext cx="725905" cy="659419"/>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19600" y="5862292"/>
            <a:ext cx="1259305" cy="914400"/>
          </a:xfrm>
          <a:prstGeom prst="ellipse">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29930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Return on Equity involves looking at related quality metrics:</a:t>
            </a:r>
          </a:p>
          <a:p>
            <a:pPr lvl="1"/>
            <a:r>
              <a:rPr lang="en-US" dirty="0" smtClean="0"/>
              <a:t>Rising sales and pre-tax profit</a:t>
            </a:r>
          </a:p>
          <a:p>
            <a:pPr lvl="1"/>
            <a:r>
              <a:rPr lang="en-US" dirty="0" smtClean="0"/>
              <a:t>Rising Free Cash Flow</a:t>
            </a:r>
          </a:p>
          <a:p>
            <a:pPr lvl="1"/>
            <a:r>
              <a:rPr lang="en-US" dirty="0" smtClean="0"/>
              <a:t>Book Value per share</a:t>
            </a:r>
          </a:p>
          <a:p>
            <a:pPr lvl="1"/>
            <a:r>
              <a:rPr lang="en-US" dirty="0" smtClean="0"/>
              <a:t>Shares Outstanding changes</a:t>
            </a:r>
          </a:p>
          <a:p>
            <a:pPr lvl="1"/>
            <a:r>
              <a:rPr lang="en-US" dirty="0" smtClean="0"/>
              <a:t>Debt changes</a:t>
            </a:r>
          </a:p>
          <a:p>
            <a:pPr lvl="1"/>
            <a:r>
              <a:rPr lang="en-US" dirty="0" smtClean="0"/>
              <a:t>Liquidity Ratios</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16</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Tree>
    <p:extLst>
      <p:ext uri="{BB962C8B-B14F-4D97-AF65-F5344CB8AC3E}">
        <p14:creationId xmlns:p14="http://schemas.microsoft.com/office/powerpoint/2010/main" val="1623786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Footer Placeholder 2"/>
          <p:cNvSpPr>
            <a:spLocks noGrp="1"/>
          </p:cNvSpPr>
          <p:nvPr>
            <p:ph type="ftr" sz="quarter" idx="11"/>
          </p:nvPr>
        </p:nvSpPr>
        <p:spPr/>
        <p:txBody>
          <a:bodyPr/>
          <a:lstStyle/>
          <a:p>
            <a:r>
              <a:rPr lang="fr-FR" smtClean="0"/>
              <a:t>WWW.BETTERINVESTING.ORG</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17</a:t>
            </a:fld>
            <a:endParaRPr lang="en-US" dirty="0"/>
          </a:p>
        </p:txBody>
      </p:sp>
    </p:spTree>
    <p:extLst>
      <p:ext uri="{BB962C8B-B14F-4D97-AF65-F5344CB8AC3E}">
        <p14:creationId xmlns:p14="http://schemas.microsoft.com/office/powerpoint/2010/main" val="2015644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information in </a:t>
            </a:r>
            <a:r>
              <a:rPr lang="en-US" b="1" dirty="0"/>
              <a:t>this presentation is for educational purposes only </a:t>
            </a:r>
            <a:r>
              <a:rPr lang="en-US" dirty="0"/>
              <a:t>and is not intended to be a recommendation to purchase or sell any of the stocks, mutual funds, or other securities that may be referenced. The securities of companies referenced or featured in the seminar materials are for illustrative purposes only and are not to be considered endorsed or recommended for purchase or sale by </a:t>
            </a:r>
            <a:r>
              <a:rPr lang="en-US" dirty="0" err="1"/>
              <a:t>BetterInvestingTMNational</a:t>
            </a:r>
            <a:r>
              <a:rPr lang="en-US" dirty="0"/>
              <a:t> Association of Investors Corporation (“BI”). The views expressed are those of the instructors, commentators, guests and participants, as the case may be, </a:t>
            </a:r>
            <a:r>
              <a:rPr lang="en-US" dirty="0" err="1"/>
              <a:t>anddo</a:t>
            </a:r>
            <a:r>
              <a:rPr lang="en-US" dirty="0"/>
              <a:t> not necessarily represent those of BetterInvesting. </a:t>
            </a:r>
            <a:r>
              <a:rPr lang="en-US" b="1" dirty="0"/>
              <a:t>Investors should conduct their own review and analysis of any </a:t>
            </a:r>
            <a:r>
              <a:rPr lang="en-US" b="1" dirty="0" err="1"/>
              <a:t>company</a:t>
            </a:r>
            <a:r>
              <a:rPr lang="en-US" dirty="0" err="1"/>
              <a:t>of</a:t>
            </a:r>
            <a:r>
              <a:rPr lang="en-US" dirty="0"/>
              <a:t> interest before making an investment decision.</a:t>
            </a:r>
          </a:p>
          <a:p>
            <a:r>
              <a:rPr lang="en-US" b="1" dirty="0"/>
              <a:t>Securities discussed may be held by the presenters in their own personal portfolios. </a:t>
            </a:r>
            <a:r>
              <a:rPr lang="en-US" dirty="0"/>
              <a:t>BI presenters and volunteers are held to a strict code of conduct that precludes benefiting financially from educational presentations or public activities via any BetterInvesting programs, events and/or educational sessions in which they participate. Any violation is strictly prohibited and should be reported to the CEO of BetterInvesting or the Director of Chapter Relations. </a:t>
            </a:r>
          </a:p>
          <a:p>
            <a:r>
              <a:rPr lang="en-US" dirty="0"/>
              <a:t>This presentation may contain images of websites and products, or services not endorsed by BetterInvesting. </a:t>
            </a:r>
            <a:r>
              <a:rPr lang="en-US" b="1" dirty="0"/>
              <a:t>The presenters are not endorsing or promoting the use of these websites, products or services</a:t>
            </a:r>
            <a:r>
              <a:rPr lang="en-US" dirty="0"/>
              <a:t>.</a:t>
            </a:r>
          </a:p>
          <a:p>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2</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Tree>
    <p:extLst>
      <p:ext uri="{BB962C8B-B14F-4D97-AF65-F5344CB8AC3E}">
        <p14:creationId xmlns:p14="http://schemas.microsoft.com/office/powerpoint/2010/main" val="3423694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7C7DEAE-B1FF-4F0D-9790-23B38FF51CAA}" type="slidenum">
              <a:rPr lang="en-US" smtClean="0"/>
              <a:t>3</a:t>
            </a:fld>
            <a:endParaRPr lang="en-US" dirty="0"/>
          </a:p>
        </p:txBody>
      </p:sp>
      <p:sp>
        <p:nvSpPr>
          <p:cNvPr id="2" name="Title 1"/>
          <p:cNvSpPr>
            <a:spLocks noGrp="1"/>
          </p:cNvSpPr>
          <p:nvPr>
            <p:ph type="title"/>
          </p:nvPr>
        </p:nvSpPr>
        <p:spPr>
          <a:xfrm>
            <a:off x="269873" y="549417"/>
            <a:ext cx="8534400" cy="685801"/>
          </a:xfrm>
        </p:spPr>
        <p:txBody>
          <a:bodyPr>
            <a:normAutofit fontScale="90000"/>
          </a:bodyPr>
          <a:lstStyle/>
          <a:p>
            <a:r>
              <a:rPr lang="en-US" dirty="0" smtClean="0"/>
              <a:t>Return </a:t>
            </a:r>
            <a:r>
              <a:rPr lang="en-US" dirty="0"/>
              <a:t>on Equity (ROE) </a:t>
            </a:r>
            <a:r>
              <a:rPr lang="en-US" dirty="0" smtClean="0"/>
              <a:t>Definition</a:t>
            </a:r>
            <a:br>
              <a:rPr lang="en-US" dirty="0" smtClean="0"/>
            </a:br>
            <a:r>
              <a:rPr lang="en-US" sz="2700" b="0" i="1" dirty="0" smtClean="0"/>
              <a:t>(Ticker Talk, Aug 1, 2024)</a:t>
            </a:r>
            <a:endParaRPr lang="en-US" sz="2700" b="0" i="1"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pic>
        <p:nvPicPr>
          <p:cNvPr id="6" name="Content Placeholder 5"/>
          <p:cNvPicPr>
            <a:picLocks noGrp="1" noChangeAspect="1"/>
          </p:cNvPicPr>
          <p:nvPr>
            <p:ph idx="1"/>
          </p:nvPr>
        </p:nvPicPr>
        <p:blipFill>
          <a:blip r:embed="rId2"/>
          <a:stretch>
            <a:fillRect/>
          </a:stretch>
        </p:blipFill>
        <p:spPr>
          <a:xfrm>
            <a:off x="158747" y="1437162"/>
            <a:ext cx="8756653" cy="5420837"/>
          </a:xfrm>
          <a:prstGeom prst="rect">
            <a:avLst/>
          </a:prstGeom>
        </p:spPr>
      </p:pic>
    </p:spTree>
    <p:extLst>
      <p:ext uri="{BB962C8B-B14F-4D97-AF65-F5344CB8AC3E}">
        <p14:creationId xmlns:p14="http://schemas.microsoft.com/office/powerpoint/2010/main" val="1763021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Quality Components Affecting Return on Equity</a:t>
            </a:r>
            <a:endParaRPr lang="en-US" i="1" dirty="0"/>
          </a:p>
        </p:txBody>
      </p:sp>
      <p:sp>
        <p:nvSpPr>
          <p:cNvPr id="4" name="Slide Number Placeholder 3"/>
          <p:cNvSpPr>
            <a:spLocks noGrp="1"/>
          </p:cNvSpPr>
          <p:nvPr>
            <p:ph type="sldNum" sz="quarter" idx="12"/>
          </p:nvPr>
        </p:nvSpPr>
        <p:spPr/>
        <p:txBody>
          <a:bodyPr/>
          <a:lstStyle/>
          <a:p>
            <a:fld id="{B7C7DEAE-B1FF-4F0D-9790-23B38FF51CAA}" type="slidenum">
              <a:rPr lang="en-US" smtClean="0"/>
              <a:t>4</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
        <p:nvSpPr>
          <p:cNvPr id="3" name="Content Placeholder 2"/>
          <p:cNvSpPr>
            <a:spLocks noGrp="1"/>
          </p:cNvSpPr>
          <p:nvPr>
            <p:ph idx="1"/>
          </p:nvPr>
        </p:nvSpPr>
        <p:spPr>
          <a:xfrm>
            <a:off x="457200" y="1692592"/>
            <a:ext cx="8229600" cy="5181600"/>
          </a:xfrm>
        </p:spPr>
        <p:txBody>
          <a:bodyPr>
            <a:normAutofit fontScale="70000" lnSpcReduction="20000"/>
          </a:bodyPr>
          <a:lstStyle/>
          <a:p>
            <a:r>
              <a:rPr lang="en-US" b="1" dirty="0"/>
              <a:t>Formula: </a:t>
            </a:r>
            <a:r>
              <a:rPr lang="en-US" b="1" dirty="0" smtClean="0"/>
              <a:t/>
            </a:r>
            <a:br>
              <a:rPr lang="en-US" b="1" dirty="0" smtClean="0"/>
            </a:br>
            <a:r>
              <a:rPr lang="en-US" b="1" dirty="0" smtClean="0"/>
              <a:t/>
            </a:r>
            <a:br>
              <a:rPr lang="en-US" b="1" dirty="0" smtClean="0"/>
            </a:br>
            <a:r>
              <a:rPr lang="en-US" b="1" dirty="0" smtClean="0">
                <a:solidFill>
                  <a:srgbClr val="CC00CC"/>
                </a:solidFill>
              </a:rPr>
              <a:t>Earnings </a:t>
            </a:r>
            <a:r>
              <a:rPr lang="en-US" b="1" dirty="0">
                <a:solidFill>
                  <a:srgbClr val="CC00CC"/>
                </a:solidFill>
              </a:rPr>
              <a:t>Per Share </a:t>
            </a:r>
            <a:r>
              <a:rPr lang="en-US" b="1" dirty="0"/>
              <a:t>/ Book Value Per Share (end of period</a:t>
            </a:r>
            <a:r>
              <a:rPr lang="en-US" b="1" dirty="0" smtClean="0"/>
              <a:t>)</a:t>
            </a:r>
            <a:br>
              <a:rPr lang="en-US" b="1" dirty="0" smtClean="0"/>
            </a:br>
            <a:endParaRPr lang="en-US" b="1" dirty="0"/>
          </a:p>
          <a:p>
            <a:r>
              <a:rPr lang="en-US" b="1" dirty="0"/>
              <a:t>In the formula there are two factors, but multiple events can impact each factor</a:t>
            </a:r>
            <a:r>
              <a:rPr lang="en-US" b="1" dirty="0" smtClean="0"/>
              <a:t>:</a:t>
            </a:r>
            <a:br>
              <a:rPr lang="en-US" b="1" dirty="0" smtClean="0"/>
            </a:br>
            <a:endParaRPr lang="en-US" b="1" dirty="0"/>
          </a:p>
          <a:p>
            <a:pPr lvl="1"/>
            <a:r>
              <a:rPr lang="en-US" b="1" dirty="0">
                <a:solidFill>
                  <a:srgbClr val="CC00CC"/>
                </a:solidFill>
              </a:rPr>
              <a:t>EPS – These events </a:t>
            </a:r>
            <a:r>
              <a:rPr lang="en-US" b="1" u="sng" dirty="0">
                <a:solidFill>
                  <a:srgbClr val="CC00CC"/>
                </a:solidFill>
              </a:rPr>
              <a:t>improve Earnings per Share</a:t>
            </a:r>
            <a:r>
              <a:rPr lang="en-US" b="1" dirty="0"/>
              <a:t>:</a:t>
            </a:r>
          </a:p>
          <a:p>
            <a:pPr lvl="2"/>
            <a:r>
              <a:rPr lang="en-US" dirty="0"/>
              <a:t>• </a:t>
            </a:r>
            <a:r>
              <a:rPr lang="en-US" b="1" dirty="0"/>
              <a:t>Increased </a:t>
            </a:r>
            <a:r>
              <a:rPr lang="en-US" b="1" dirty="0">
                <a:solidFill>
                  <a:srgbClr val="CC00CC"/>
                </a:solidFill>
              </a:rPr>
              <a:t>profit margins</a:t>
            </a:r>
          </a:p>
          <a:p>
            <a:pPr lvl="2"/>
            <a:r>
              <a:rPr lang="en-US" dirty="0"/>
              <a:t>• </a:t>
            </a:r>
            <a:r>
              <a:rPr lang="en-US" b="1" dirty="0"/>
              <a:t>Increased </a:t>
            </a:r>
            <a:r>
              <a:rPr lang="en-US" b="1" dirty="0">
                <a:solidFill>
                  <a:srgbClr val="00B050"/>
                </a:solidFill>
              </a:rPr>
              <a:t>sales</a:t>
            </a:r>
            <a:r>
              <a:rPr lang="en-US" b="1" dirty="0"/>
              <a:t> assuming no deterioration in margins</a:t>
            </a:r>
          </a:p>
          <a:p>
            <a:pPr lvl="2"/>
            <a:r>
              <a:rPr lang="en-US" dirty="0"/>
              <a:t>• </a:t>
            </a:r>
            <a:r>
              <a:rPr lang="en-US" b="1" dirty="0">
                <a:solidFill>
                  <a:srgbClr val="00B0F0"/>
                </a:solidFill>
              </a:rPr>
              <a:t>Reduction of shares </a:t>
            </a:r>
            <a:r>
              <a:rPr lang="en-US" b="1" dirty="0"/>
              <a:t>issued and </a:t>
            </a:r>
            <a:r>
              <a:rPr lang="en-US" b="1" dirty="0" smtClean="0"/>
              <a:t>outstanding</a:t>
            </a:r>
            <a:br>
              <a:rPr lang="en-US" b="1" dirty="0" smtClean="0"/>
            </a:br>
            <a:endParaRPr lang="en-US" b="1" dirty="0"/>
          </a:p>
          <a:p>
            <a:pPr lvl="1"/>
            <a:r>
              <a:rPr lang="en-US" b="1" dirty="0"/>
              <a:t>Book Value – These events lead to a </a:t>
            </a:r>
            <a:r>
              <a:rPr lang="en-US" b="1" u="sng" dirty="0"/>
              <a:t>reduced Book Value</a:t>
            </a:r>
            <a:r>
              <a:rPr lang="en-US" b="1" dirty="0"/>
              <a:t>:</a:t>
            </a:r>
          </a:p>
          <a:p>
            <a:pPr lvl="2"/>
            <a:r>
              <a:rPr lang="en-US" dirty="0"/>
              <a:t>• </a:t>
            </a:r>
            <a:r>
              <a:rPr lang="en-US" b="1" dirty="0"/>
              <a:t>A </a:t>
            </a:r>
            <a:r>
              <a:rPr lang="en-US" b="1" dirty="0">
                <a:solidFill>
                  <a:srgbClr val="00B0F0"/>
                </a:solidFill>
              </a:rPr>
              <a:t>repurchase of shares </a:t>
            </a:r>
            <a:r>
              <a:rPr lang="en-US" b="1" dirty="0"/>
              <a:t>by the organization</a:t>
            </a:r>
          </a:p>
          <a:p>
            <a:pPr lvl="2"/>
            <a:r>
              <a:rPr lang="en-US" dirty="0"/>
              <a:t>• </a:t>
            </a:r>
            <a:r>
              <a:rPr lang="en-US" b="1" dirty="0"/>
              <a:t>An </a:t>
            </a:r>
            <a:r>
              <a:rPr lang="en-US" b="1" dirty="0">
                <a:solidFill>
                  <a:srgbClr val="FF0000"/>
                </a:solidFill>
              </a:rPr>
              <a:t>increase in debt</a:t>
            </a:r>
          </a:p>
          <a:p>
            <a:pPr lvl="2"/>
            <a:r>
              <a:rPr lang="en-US" dirty="0"/>
              <a:t>• </a:t>
            </a:r>
            <a:r>
              <a:rPr lang="en-US" b="1" dirty="0"/>
              <a:t>Dividend payouts</a:t>
            </a:r>
          </a:p>
          <a:p>
            <a:pPr lvl="2"/>
            <a:r>
              <a:rPr lang="en-US" dirty="0"/>
              <a:t>• </a:t>
            </a:r>
            <a:r>
              <a:rPr lang="en-US" b="1" dirty="0"/>
              <a:t>Net losses each year – if this happens there would be negative ROE</a:t>
            </a:r>
            <a:endParaRPr lang="en-US" dirty="0"/>
          </a:p>
        </p:txBody>
      </p:sp>
    </p:spTree>
    <p:extLst>
      <p:ext uri="{BB962C8B-B14F-4D97-AF65-F5344CB8AC3E}">
        <p14:creationId xmlns:p14="http://schemas.microsoft.com/office/powerpoint/2010/main" val="27490025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6232"/>
            <a:ext cx="8534400" cy="566638"/>
          </a:xfrm>
        </p:spPr>
        <p:txBody>
          <a:bodyPr>
            <a:noAutofit/>
          </a:bodyPr>
          <a:lstStyle/>
          <a:p>
            <a:r>
              <a:rPr lang="en-US" sz="3200" dirty="0" smtClean="0"/>
              <a:t>What We  Look for on SSG:</a:t>
            </a:r>
            <a:endParaRPr lang="en-US" sz="3200" dirty="0"/>
          </a:p>
        </p:txBody>
      </p:sp>
      <p:sp>
        <p:nvSpPr>
          <p:cNvPr id="4" name="Slide Number Placeholder 3"/>
          <p:cNvSpPr>
            <a:spLocks noGrp="1"/>
          </p:cNvSpPr>
          <p:nvPr>
            <p:ph type="sldNum" sz="quarter" idx="12"/>
          </p:nvPr>
        </p:nvSpPr>
        <p:spPr/>
        <p:txBody>
          <a:bodyPr/>
          <a:lstStyle/>
          <a:p>
            <a:fld id="{B7C7DEAE-B1FF-4F0D-9790-23B38FF51CAA}" type="slidenum">
              <a:rPr lang="en-US" smtClean="0"/>
              <a:t>5</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
        <p:nvSpPr>
          <p:cNvPr id="3" name="Content Placeholder 2"/>
          <p:cNvSpPr>
            <a:spLocks noGrp="1"/>
          </p:cNvSpPr>
          <p:nvPr>
            <p:ph idx="1"/>
          </p:nvPr>
        </p:nvSpPr>
        <p:spPr>
          <a:xfrm>
            <a:off x="381000" y="1219200"/>
            <a:ext cx="8229600" cy="5181600"/>
          </a:xfrm>
        </p:spPr>
        <p:txBody>
          <a:bodyPr>
            <a:normAutofit fontScale="92500" lnSpcReduction="10000"/>
          </a:bodyPr>
          <a:lstStyle/>
          <a:p>
            <a:pPr marL="0" indent="0">
              <a:buNone/>
            </a:pPr>
            <a:r>
              <a:rPr lang="en-US" dirty="0"/>
              <a:t>A</a:t>
            </a:r>
            <a:r>
              <a:rPr lang="en-US" dirty="0" smtClean="0"/>
              <a:t>. Quality Components Growing Together</a:t>
            </a:r>
          </a:p>
          <a:p>
            <a:pPr marL="274320" lvl="1" indent="0">
              <a:buNone/>
            </a:pPr>
            <a:r>
              <a:rPr lang="en-US" i="1" dirty="0" smtClean="0"/>
              <a:t>1. Sales</a:t>
            </a:r>
          </a:p>
          <a:p>
            <a:pPr marL="274320" lvl="1" indent="0">
              <a:buNone/>
            </a:pPr>
            <a:r>
              <a:rPr lang="en-US" i="1" dirty="0" smtClean="0"/>
              <a:t>2. Pre-tax Profit</a:t>
            </a:r>
          </a:p>
          <a:p>
            <a:pPr marL="274320" lvl="1" indent="0">
              <a:buNone/>
            </a:pPr>
            <a:r>
              <a:rPr lang="en-US" i="1" dirty="0" smtClean="0"/>
              <a:t>3. Earnings Per Share</a:t>
            </a:r>
          </a:p>
          <a:p>
            <a:pPr marL="274320" lvl="1" indent="0">
              <a:buNone/>
            </a:pPr>
            <a:r>
              <a:rPr lang="en-US" i="1" dirty="0" smtClean="0"/>
              <a:t>4. Free </a:t>
            </a:r>
            <a:r>
              <a:rPr lang="en-US" i="1" dirty="0"/>
              <a:t>Cash Flow (Operating Cash Flow/Share)</a:t>
            </a:r>
          </a:p>
          <a:p>
            <a:pPr marL="274320" lvl="1" indent="0">
              <a:buNone/>
            </a:pPr>
            <a:r>
              <a:rPr lang="en-US" i="1" dirty="0" smtClean="0"/>
              <a:t>5. Book Value Per Share</a:t>
            </a:r>
          </a:p>
          <a:p>
            <a:pPr marL="274320" lvl="1" indent="0">
              <a:buNone/>
            </a:pPr>
            <a:r>
              <a:rPr lang="en-US" i="1" dirty="0" smtClean="0"/>
              <a:t>6. Return on Equity -improving or steady </a:t>
            </a:r>
            <a:r>
              <a:rPr lang="en-US" dirty="0" smtClean="0"/>
              <a:t>(over 15%) </a:t>
            </a:r>
          </a:p>
          <a:p>
            <a:pPr lvl="1"/>
            <a:endParaRPr lang="en-US" dirty="0"/>
          </a:p>
          <a:p>
            <a:pPr marL="0" lvl="1" indent="0">
              <a:buNone/>
            </a:pPr>
            <a:r>
              <a:rPr lang="en-US" dirty="0"/>
              <a:t>B</a:t>
            </a:r>
            <a:r>
              <a:rPr lang="en-US" dirty="0" smtClean="0"/>
              <a:t>. Other Chart Components we note:</a:t>
            </a:r>
          </a:p>
          <a:p>
            <a:pPr marL="274320" lvl="1" indent="0">
              <a:buNone/>
            </a:pPr>
            <a:r>
              <a:rPr lang="en-US" i="1" dirty="0" smtClean="0"/>
              <a:t>7. Shares Outstanding </a:t>
            </a:r>
            <a:r>
              <a:rPr lang="en-US" dirty="0" smtClean="0"/>
              <a:t>– Even, Growing, Decreasing?</a:t>
            </a:r>
          </a:p>
          <a:p>
            <a:pPr marL="274320" lvl="1" indent="0">
              <a:buNone/>
            </a:pPr>
            <a:r>
              <a:rPr lang="en-US" i="1" dirty="0" smtClean="0"/>
              <a:t>8. Debt</a:t>
            </a:r>
            <a:r>
              <a:rPr lang="en-US" dirty="0" smtClean="0"/>
              <a:t> – Even, Growing, Decreasing?</a:t>
            </a:r>
          </a:p>
          <a:p>
            <a:pPr marL="274320" lvl="1" indent="0">
              <a:buNone/>
            </a:pPr>
            <a:r>
              <a:rPr lang="en-US" i="1" dirty="0" smtClean="0"/>
              <a:t>9. Liquidity Ratios</a:t>
            </a:r>
            <a:r>
              <a:rPr lang="en-US" dirty="0" smtClean="0"/>
              <a:t>: Current Ratio or Quick Ratio </a:t>
            </a:r>
            <a:r>
              <a:rPr lang="en-US" dirty="0"/>
              <a:t>&gt; </a:t>
            </a:r>
            <a:r>
              <a:rPr lang="en-US" dirty="0" smtClean="0"/>
              <a:t>1</a:t>
            </a:r>
          </a:p>
          <a:p>
            <a:endParaRPr lang="en-US" dirty="0" smtClean="0"/>
          </a:p>
        </p:txBody>
      </p:sp>
    </p:spTree>
    <p:extLst>
      <p:ext uri="{BB962C8B-B14F-4D97-AF65-F5344CB8AC3E}">
        <p14:creationId xmlns:p14="http://schemas.microsoft.com/office/powerpoint/2010/main" val="195614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r-FR" smtClean="0"/>
              <a:t>WWW.BETTERINVESTING.ORG</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6</a:t>
            </a:fld>
            <a:endParaRPr lang="en-US" dirty="0"/>
          </a:p>
        </p:txBody>
      </p:sp>
      <p:sp>
        <p:nvSpPr>
          <p:cNvPr id="2" name="Title 1"/>
          <p:cNvSpPr>
            <a:spLocks noGrp="1"/>
          </p:cNvSpPr>
          <p:nvPr>
            <p:ph type="title"/>
          </p:nvPr>
        </p:nvSpPr>
        <p:spPr>
          <a:xfrm>
            <a:off x="296779" y="435577"/>
            <a:ext cx="8686800" cy="1052513"/>
          </a:xfrm>
        </p:spPr>
        <p:txBody>
          <a:bodyPr>
            <a:noAutofit/>
          </a:bodyPr>
          <a:lstStyle/>
          <a:p>
            <a:r>
              <a:rPr lang="en-US" sz="3200" dirty="0" smtClean="0"/>
              <a:t>Example </a:t>
            </a:r>
            <a:r>
              <a:rPr lang="en-US" sz="3200" dirty="0"/>
              <a:t>(</a:t>
            </a:r>
            <a:r>
              <a:rPr lang="en-US" sz="3200" b="0" dirty="0"/>
              <a:t>From </a:t>
            </a:r>
            <a:r>
              <a:rPr lang="en-US" sz="3200" b="0" dirty="0" err="1"/>
              <a:t>Watchlist</a:t>
            </a:r>
            <a:r>
              <a:rPr lang="en-US" sz="3200" dirty="0" smtClean="0"/>
              <a:t>) of Strong Return on Equity &amp; Low </a:t>
            </a:r>
            <a:r>
              <a:rPr lang="en-US" sz="3200" dirty="0" err="1" smtClean="0"/>
              <a:t>Debt:</a:t>
            </a:r>
            <a:r>
              <a:rPr lang="en-US" sz="3200" i="1" dirty="0" err="1" smtClean="0"/>
              <a:t>Taiwan</a:t>
            </a:r>
            <a:r>
              <a:rPr lang="en-US" sz="3200" i="1" dirty="0" smtClean="0"/>
              <a:t> Semiconductor</a:t>
            </a:r>
            <a:endParaRPr lang="en-US" sz="3200" i="1" dirty="0"/>
          </a:p>
        </p:txBody>
      </p:sp>
      <p:pic>
        <p:nvPicPr>
          <p:cNvPr id="5" name="Picture 4"/>
          <p:cNvPicPr>
            <a:picLocks noChangeAspect="1"/>
          </p:cNvPicPr>
          <p:nvPr/>
        </p:nvPicPr>
        <p:blipFill>
          <a:blip r:embed="rId2"/>
          <a:stretch>
            <a:fillRect/>
          </a:stretch>
        </p:blipFill>
        <p:spPr>
          <a:xfrm>
            <a:off x="296779" y="1648191"/>
            <a:ext cx="6705600" cy="3514725"/>
          </a:xfrm>
          <a:prstGeom prst="rect">
            <a:avLst/>
          </a:prstGeom>
        </p:spPr>
      </p:pic>
      <p:pic>
        <p:nvPicPr>
          <p:cNvPr id="7" name="Picture 6"/>
          <p:cNvPicPr>
            <a:picLocks noChangeAspect="1"/>
          </p:cNvPicPr>
          <p:nvPr/>
        </p:nvPicPr>
        <p:blipFill>
          <a:blip r:embed="rId3"/>
          <a:stretch>
            <a:fillRect/>
          </a:stretch>
        </p:blipFill>
        <p:spPr>
          <a:xfrm>
            <a:off x="6539164" y="1581150"/>
            <a:ext cx="2444415" cy="3067050"/>
          </a:xfrm>
          <a:prstGeom prst="rect">
            <a:avLst/>
          </a:prstGeom>
        </p:spPr>
      </p:pic>
      <p:pic>
        <p:nvPicPr>
          <p:cNvPr id="10" name="Picture 9"/>
          <p:cNvPicPr>
            <a:picLocks noChangeAspect="1"/>
          </p:cNvPicPr>
          <p:nvPr/>
        </p:nvPicPr>
        <p:blipFill>
          <a:blip r:embed="rId4"/>
          <a:stretch>
            <a:fillRect/>
          </a:stretch>
        </p:blipFill>
        <p:spPr>
          <a:xfrm>
            <a:off x="419988" y="5036806"/>
            <a:ext cx="7848600" cy="1362075"/>
          </a:xfrm>
          <a:prstGeom prst="rect">
            <a:avLst/>
          </a:prstGeom>
        </p:spPr>
      </p:pic>
      <p:sp>
        <p:nvSpPr>
          <p:cNvPr id="8" name="Rectangle 7"/>
          <p:cNvSpPr/>
          <p:nvPr/>
        </p:nvSpPr>
        <p:spPr>
          <a:xfrm>
            <a:off x="419988" y="6126113"/>
            <a:ext cx="7848600" cy="265393"/>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4541" y="5844099"/>
            <a:ext cx="7848600" cy="2430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86400" y="2209800"/>
            <a:ext cx="312906" cy="369332"/>
          </a:xfrm>
          <a:prstGeom prst="rect">
            <a:avLst/>
          </a:prstGeom>
          <a:noFill/>
          <a:ln>
            <a:solidFill>
              <a:srgbClr val="006C00"/>
            </a:solidFill>
          </a:ln>
        </p:spPr>
        <p:txBody>
          <a:bodyPr wrap="none" rtlCol="0">
            <a:spAutoFit/>
          </a:bodyPr>
          <a:lstStyle/>
          <a:p>
            <a:r>
              <a:rPr lang="en-US" dirty="0" smtClean="0">
                <a:solidFill>
                  <a:schemeClr val="accent5">
                    <a:lumMod val="75000"/>
                  </a:schemeClr>
                </a:solidFill>
              </a:rPr>
              <a:t>1</a:t>
            </a:r>
            <a:endParaRPr lang="en-US" dirty="0">
              <a:solidFill>
                <a:schemeClr val="accent5">
                  <a:lumMod val="75000"/>
                </a:schemeClr>
              </a:solidFill>
            </a:endParaRPr>
          </a:p>
        </p:txBody>
      </p:sp>
      <p:sp>
        <p:nvSpPr>
          <p:cNvPr id="11" name="TextBox 10"/>
          <p:cNvSpPr txBox="1"/>
          <p:nvPr/>
        </p:nvSpPr>
        <p:spPr>
          <a:xfrm flipH="1">
            <a:off x="5329947" y="2967738"/>
            <a:ext cx="312906" cy="369332"/>
          </a:xfrm>
          <a:prstGeom prst="rect">
            <a:avLst/>
          </a:prstGeom>
          <a:noFill/>
          <a:ln>
            <a:solidFill>
              <a:srgbClr val="FF3399"/>
            </a:solidFill>
          </a:ln>
        </p:spPr>
        <p:txBody>
          <a:bodyPr wrap="square" rtlCol="0">
            <a:spAutoFit/>
          </a:bodyPr>
          <a:lstStyle/>
          <a:p>
            <a:r>
              <a:rPr lang="en-US" dirty="0" smtClean="0">
                <a:solidFill>
                  <a:srgbClr val="FF3399"/>
                </a:solidFill>
              </a:rPr>
              <a:t>2</a:t>
            </a:r>
            <a:endParaRPr lang="en-US" dirty="0">
              <a:solidFill>
                <a:srgbClr val="FF3399"/>
              </a:solidFill>
            </a:endParaRPr>
          </a:p>
        </p:txBody>
      </p:sp>
      <p:sp>
        <p:nvSpPr>
          <p:cNvPr id="13" name="TextBox 12"/>
          <p:cNvSpPr txBox="1"/>
          <p:nvPr/>
        </p:nvSpPr>
        <p:spPr>
          <a:xfrm flipH="1">
            <a:off x="5329947" y="3471575"/>
            <a:ext cx="312906" cy="369332"/>
          </a:xfrm>
          <a:prstGeom prst="rect">
            <a:avLst/>
          </a:prstGeom>
          <a:noFill/>
          <a:ln>
            <a:solidFill>
              <a:schemeClr val="tx2">
                <a:lumMod val="40000"/>
                <a:lumOff val="60000"/>
              </a:schemeClr>
            </a:solidFill>
          </a:ln>
        </p:spPr>
        <p:txBody>
          <a:bodyPr wrap="square" rtlCol="0">
            <a:spAutoFit/>
          </a:bodyPr>
          <a:lstStyle/>
          <a:p>
            <a:r>
              <a:rPr lang="en-US" dirty="0" smtClean="0">
                <a:solidFill>
                  <a:schemeClr val="accent5">
                    <a:lumMod val="75000"/>
                  </a:schemeClr>
                </a:solidFill>
              </a:rPr>
              <a:t>3</a:t>
            </a:r>
            <a:endParaRPr lang="en-US" dirty="0">
              <a:solidFill>
                <a:schemeClr val="accent5">
                  <a:lumMod val="75000"/>
                </a:schemeClr>
              </a:solidFill>
            </a:endParaRPr>
          </a:p>
        </p:txBody>
      </p:sp>
      <p:sp>
        <p:nvSpPr>
          <p:cNvPr id="14" name="TextBox 13"/>
          <p:cNvSpPr txBox="1"/>
          <p:nvPr/>
        </p:nvSpPr>
        <p:spPr>
          <a:xfrm flipH="1">
            <a:off x="8297694" y="5717843"/>
            <a:ext cx="312906" cy="369332"/>
          </a:xfrm>
          <a:prstGeom prst="rect">
            <a:avLst/>
          </a:prstGeom>
          <a:noFill/>
          <a:ln>
            <a:solidFill>
              <a:srgbClr val="FF0000"/>
            </a:solidFill>
          </a:ln>
        </p:spPr>
        <p:txBody>
          <a:bodyPr wrap="square" rtlCol="0">
            <a:spAutoFit/>
          </a:bodyPr>
          <a:lstStyle/>
          <a:p>
            <a:r>
              <a:rPr lang="en-US" dirty="0" smtClean="0">
                <a:solidFill>
                  <a:srgbClr val="FF3399"/>
                </a:solidFill>
              </a:rPr>
              <a:t>6</a:t>
            </a:r>
            <a:endParaRPr lang="en-US" dirty="0">
              <a:solidFill>
                <a:srgbClr val="FF3399"/>
              </a:solidFill>
            </a:endParaRPr>
          </a:p>
        </p:txBody>
      </p:sp>
      <p:sp>
        <p:nvSpPr>
          <p:cNvPr id="15" name="TextBox 14"/>
          <p:cNvSpPr txBox="1"/>
          <p:nvPr/>
        </p:nvSpPr>
        <p:spPr>
          <a:xfrm flipH="1">
            <a:off x="8329778" y="6126113"/>
            <a:ext cx="312906" cy="369332"/>
          </a:xfrm>
          <a:prstGeom prst="rect">
            <a:avLst/>
          </a:prstGeom>
          <a:noFill/>
          <a:ln>
            <a:solidFill>
              <a:srgbClr val="FF0000"/>
            </a:solidFill>
            <a:prstDash val="dash"/>
          </a:ln>
        </p:spPr>
        <p:txBody>
          <a:bodyPr wrap="square" rtlCol="0">
            <a:spAutoFit/>
          </a:bodyPr>
          <a:lstStyle/>
          <a:p>
            <a:r>
              <a:rPr lang="en-US" dirty="0" smtClean="0">
                <a:solidFill>
                  <a:srgbClr val="FF3399"/>
                </a:solidFill>
              </a:rPr>
              <a:t>7</a:t>
            </a:r>
            <a:endParaRPr lang="en-US" dirty="0">
              <a:solidFill>
                <a:srgbClr val="FF3399"/>
              </a:solidFill>
            </a:endParaRPr>
          </a:p>
        </p:txBody>
      </p:sp>
    </p:spTree>
    <p:extLst>
      <p:ext uri="{BB962C8B-B14F-4D97-AF65-F5344CB8AC3E}">
        <p14:creationId xmlns:p14="http://schemas.microsoft.com/office/powerpoint/2010/main" val="2287355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Another Way to Look at Debt: </a:t>
            </a:r>
            <a:r>
              <a:rPr lang="en-US" sz="3000" u="sng" dirty="0" smtClean="0"/>
              <a:t>Liquidity Ratios- </a:t>
            </a:r>
            <a:r>
              <a:rPr lang="en-US" sz="2800" i="1" dirty="0" smtClean="0"/>
              <a:t>Can a Company Pay its short term liabilities within 1 year?</a:t>
            </a:r>
            <a:endParaRPr lang="en-US" sz="2800" i="1" dirty="0"/>
          </a:p>
        </p:txBody>
      </p:sp>
      <p:sp>
        <p:nvSpPr>
          <p:cNvPr id="3" name="Footer Placeholder 2"/>
          <p:cNvSpPr>
            <a:spLocks noGrp="1"/>
          </p:cNvSpPr>
          <p:nvPr>
            <p:ph type="ftr" sz="quarter" idx="11"/>
          </p:nvPr>
        </p:nvSpPr>
        <p:spPr/>
        <p:txBody>
          <a:bodyPr/>
          <a:lstStyle/>
          <a:p>
            <a:r>
              <a:rPr lang="fr-FR" smtClean="0"/>
              <a:t>WWW.BETTERINVESTING.ORG</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7</a:t>
            </a:fld>
            <a:endParaRPr lang="en-US" dirty="0"/>
          </a:p>
        </p:txBody>
      </p:sp>
      <p:sp>
        <p:nvSpPr>
          <p:cNvPr id="5" name="Rectangle 4"/>
          <p:cNvSpPr/>
          <p:nvPr/>
        </p:nvSpPr>
        <p:spPr>
          <a:xfrm>
            <a:off x="457200" y="1676400"/>
            <a:ext cx="8305800" cy="4924425"/>
          </a:xfrm>
          <a:prstGeom prst="rect">
            <a:avLst/>
          </a:prstGeom>
        </p:spPr>
        <p:txBody>
          <a:bodyPr wrap="square">
            <a:spAutoFit/>
          </a:bodyPr>
          <a:lstStyle/>
          <a:p>
            <a:pPr marL="285750" indent="-285750">
              <a:buFont typeface="Arial" panose="020B0604020202020204" pitchFamily="34" charset="0"/>
              <a:buChar char="•"/>
            </a:pPr>
            <a:r>
              <a:rPr lang="en-US" sz="2400" u="sng" dirty="0" smtClean="0">
                <a:solidFill>
                  <a:srgbClr val="111111"/>
                </a:solidFill>
                <a:latin typeface="SourceSansPro"/>
              </a:rPr>
              <a:t>Current Ratio</a:t>
            </a:r>
            <a:r>
              <a:rPr lang="en-US" dirty="0" smtClean="0">
                <a:solidFill>
                  <a:srgbClr val="111111"/>
                </a:solidFill>
                <a:latin typeface="SourceSansPro"/>
              </a:rPr>
              <a:t>: </a:t>
            </a:r>
            <a:r>
              <a:rPr lang="en-US" dirty="0"/>
              <a:t>The current ratio divides current assets by current </a:t>
            </a:r>
            <a:r>
              <a:rPr lang="en-US" dirty="0" smtClean="0"/>
              <a:t>liabilities </a:t>
            </a:r>
            <a:r>
              <a:rPr lang="en-US" dirty="0"/>
              <a:t>The current ratio includes accounts like inventory and accounts receivable, which may be difficult to quickly liquidate or receive (without a discount</a:t>
            </a:r>
            <a:r>
              <a:rPr lang="en-US" dirty="0" smtClean="0"/>
              <a:t>)..</a:t>
            </a:r>
            <a:endParaRPr lang="en-US" dirty="0"/>
          </a:p>
          <a:p>
            <a:pPr marL="742950" lvl="1" indent="-285750">
              <a:buFont typeface="Arial" panose="020B0604020202020204" pitchFamily="34" charset="0"/>
              <a:buChar char="•"/>
            </a:pPr>
            <a:r>
              <a:rPr lang="en-US" sz="2400" dirty="0" smtClean="0">
                <a:solidFill>
                  <a:srgbClr val="111111"/>
                </a:solidFill>
                <a:latin typeface="SourceSansPro"/>
              </a:rPr>
              <a:t>The higher the ratio the more liquid the company. Should be greater </a:t>
            </a:r>
            <a:r>
              <a:rPr lang="en-US" sz="2400" dirty="0">
                <a:solidFill>
                  <a:srgbClr val="111111"/>
                </a:solidFill>
                <a:latin typeface="SourceSansPro"/>
              </a:rPr>
              <a:t>than 1.0</a:t>
            </a:r>
            <a:r>
              <a:rPr lang="en-US" dirty="0">
                <a:solidFill>
                  <a:srgbClr val="111111"/>
                </a:solidFill>
                <a:latin typeface="SourceSansPro"/>
              </a:rPr>
              <a:t> </a:t>
            </a:r>
            <a:r>
              <a:rPr lang="en-US" sz="2000" dirty="0" smtClean="0">
                <a:solidFill>
                  <a:srgbClr val="111111"/>
                </a:solidFill>
                <a:latin typeface="SourceSansPro"/>
              </a:rPr>
              <a:t>However</a:t>
            </a:r>
            <a:r>
              <a:rPr lang="en-US" sz="2000" dirty="0">
                <a:solidFill>
                  <a:srgbClr val="111111"/>
                </a:solidFill>
                <a:latin typeface="SourceSansPro"/>
              </a:rPr>
              <a:t>, a company may have much of these assets tied up in assets like inventory that may be difficult to move quickly without pricing discounts</a:t>
            </a:r>
            <a:r>
              <a:rPr lang="en-US" sz="2000" dirty="0" smtClean="0">
                <a:solidFill>
                  <a:srgbClr val="111111"/>
                </a:solidFill>
                <a:latin typeface="SourceSansPro"/>
              </a:rPr>
              <a:t>.</a:t>
            </a:r>
          </a:p>
          <a:p>
            <a:pPr marL="285750" indent="-285750">
              <a:buFont typeface="Arial" panose="020B0604020202020204" pitchFamily="34" charset="0"/>
              <a:buChar char="•"/>
            </a:pPr>
            <a:r>
              <a:rPr lang="en-US" sz="2400" u="sng" dirty="0">
                <a:solidFill>
                  <a:srgbClr val="111111"/>
                </a:solidFill>
                <a:latin typeface="SourceSansPro"/>
              </a:rPr>
              <a:t>Quick Ratio. </a:t>
            </a:r>
            <a:r>
              <a:rPr lang="en-US" dirty="0"/>
              <a:t>The quick ratio divides </a:t>
            </a:r>
            <a:r>
              <a:rPr lang="en-US" dirty="0" smtClean="0"/>
              <a:t>only cash </a:t>
            </a:r>
            <a:r>
              <a:rPr lang="en-US" dirty="0"/>
              <a:t>and cash equivalents </a:t>
            </a:r>
            <a:r>
              <a:rPr lang="en-US" dirty="0" smtClean="0"/>
              <a:t>(</a:t>
            </a:r>
            <a:r>
              <a:rPr lang="en-US" dirty="0"/>
              <a:t>highly liquid </a:t>
            </a:r>
            <a:r>
              <a:rPr lang="en-US" dirty="0" smtClean="0"/>
              <a:t>assets) by </a:t>
            </a:r>
            <a:r>
              <a:rPr lang="en-US" dirty="0"/>
              <a:t>current liabilities. </a:t>
            </a:r>
            <a:endParaRPr lang="en-US" dirty="0" smtClean="0"/>
          </a:p>
          <a:p>
            <a:pPr marL="742950" lvl="1" indent="-285750">
              <a:buFont typeface="Arial" panose="020B0604020202020204" pitchFamily="34" charset="0"/>
              <a:buChar char="•"/>
            </a:pPr>
            <a:r>
              <a:rPr lang="en-US" sz="2400" dirty="0" smtClean="0">
                <a:solidFill>
                  <a:srgbClr val="111111"/>
                </a:solidFill>
                <a:latin typeface="SourceSansPro"/>
              </a:rPr>
              <a:t>The higher the ratio the more liquid the company. Should be greater than 1.0. </a:t>
            </a:r>
            <a:r>
              <a:rPr lang="en-US" sz="2000" dirty="0" smtClean="0">
                <a:solidFill>
                  <a:srgbClr val="111111"/>
                </a:solidFill>
                <a:latin typeface="SourceSansPro"/>
              </a:rPr>
              <a:t>However, some </a:t>
            </a:r>
            <a:r>
              <a:rPr lang="en-US" sz="2000" dirty="0">
                <a:solidFill>
                  <a:srgbClr val="111111"/>
                </a:solidFill>
                <a:latin typeface="SourceSansPro"/>
              </a:rPr>
              <a:t>c</a:t>
            </a:r>
            <a:r>
              <a:rPr lang="en-US" sz="2000" dirty="0" smtClean="0">
                <a:solidFill>
                  <a:srgbClr val="111111"/>
                </a:solidFill>
                <a:latin typeface="SourceSansPro"/>
              </a:rPr>
              <a:t>ompanies strive for a quick </a:t>
            </a:r>
            <a:r>
              <a:rPr lang="en-US" sz="2000" dirty="0">
                <a:solidFill>
                  <a:srgbClr val="111111"/>
                </a:solidFill>
                <a:latin typeface="SourceSansPro"/>
              </a:rPr>
              <a:t>ratio </a:t>
            </a:r>
            <a:r>
              <a:rPr lang="en-US" sz="2000" dirty="0" smtClean="0">
                <a:solidFill>
                  <a:srgbClr val="111111"/>
                </a:solidFill>
                <a:latin typeface="SourceSansPro"/>
              </a:rPr>
              <a:t>between </a:t>
            </a:r>
            <a:r>
              <a:rPr lang="en-US" sz="2000" dirty="0">
                <a:solidFill>
                  <a:srgbClr val="111111"/>
                </a:solidFill>
                <a:latin typeface="SourceSansPro"/>
              </a:rPr>
              <a:t>0.1 and 0.25, </a:t>
            </a:r>
            <a:r>
              <a:rPr lang="en-US" sz="2000" dirty="0" smtClean="0">
                <a:solidFill>
                  <a:srgbClr val="111111"/>
                </a:solidFill>
                <a:latin typeface="SourceSansPro"/>
              </a:rPr>
              <a:t>to better use/vs hold cash.</a:t>
            </a:r>
            <a:endParaRPr lang="en-US" sz="2000" dirty="0">
              <a:solidFill>
                <a:srgbClr val="111111"/>
              </a:solidFill>
              <a:latin typeface="SourceSansPro"/>
            </a:endParaRPr>
          </a:p>
          <a:p>
            <a:pPr lvl="1"/>
            <a:r>
              <a:rPr lang="en-US" dirty="0" smtClean="0">
                <a:solidFill>
                  <a:srgbClr val="111111"/>
                </a:solidFill>
                <a:latin typeface="SourceSansPro"/>
              </a:rPr>
              <a:t>.</a:t>
            </a:r>
            <a:endParaRPr lang="en-US" dirty="0"/>
          </a:p>
        </p:txBody>
      </p:sp>
    </p:spTree>
    <p:extLst>
      <p:ext uri="{BB962C8B-B14F-4D97-AF65-F5344CB8AC3E}">
        <p14:creationId xmlns:p14="http://schemas.microsoft.com/office/powerpoint/2010/main" val="4043313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7687"/>
            <a:ext cx="8686800" cy="1052513"/>
          </a:xfrm>
        </p:spPr>
        <p:txBody>
          <a:bodyPr>
            <a:noAutofit/>
          </a:bodyPr>
          <a:lstStyle/>
          <a:p>
            <a:r>
              <a:rPr lang="en-US" sz="3000" dirty="0" smtClean="0"/>
              <a:t>Taiwan Semiconductor, cont. </a:t>
            </a:r>
            <a:r>
              <a:rPr lang="en-US" sz="3200" dirty="0" smtClean="0"/>
              <a:t/>
            </a:r>
            <a:br>
              <a:rPr lang="en-US" sz="3200" dirty="0" smtClean="0"/>
            </a:br>
            <a:r>
              <a:rPr lang="en-US" sz="2400" dirty="0" smtClean="0"/>
              <a:t>Quality Metrics R</a:t>
            </a:r>
            <a:r>
              <a:rPr lang="en-US" sz="2400" dirty="0" smtClean="0">
                <a:solidFill>
                  <a:schemeClr val="tx1"/>
                </a:solidFill>
              </a:rPr>
              <a:t>isi</a:t>
            </a:r>
            <a:r>
              <a:rPr lang="en-US" sz="2400" dirty="0" smtClean="0"/>
              <a:t>ng with Sales (1)  &amp; Earnings: </a:t>
            </a:r>
            <a:br>
              <a:rPr lang="en-US" sz="2400" dirty="0" smtClean="0"/>
            </a:br>
            <a:r>
              <a:rPr lang="en-US" sz="2400" i="1" dirty="0" smtClean="0"/>
              <a:t>Free Cash Flow (3);  and Book Value (4). Note: Shares outstanding (7); and  * Liquidity Ratios &gt;1</a:t>
            </a:r>
            <a:endParaRPr lang="en-US" sz="2400" i="1" dirty="0"/>
          </a:p>
        </p:txBody>
      </p:sp>
      <p:sp>
        <p:nvSpPr>
          <p:cNvPr id="3" name="Footer Placeholder 2"/>
          <p:cNvSpPr>
            <a:spLocks noGrp="1"/>
          </p:cNvSpPr>
          <p:nvPr>
            <p:ph type="ftr" sz="quarter" idx="11"/>
          </p:nvPr>
        </p:nvSpPr>
        <p:spPr/>
        <p:txBody>
          <a:bodyPr/>
          <a:lstStyle/>
          <a:p>
            <a:r>
              <a:rPr lang="fr-FR" smtClean="0"/>
              <a:t>WWW.BETTERINVESTING.ORG</a:t>
            </a:r>
            <a:endParaRPr lang="en-US" dirty="0"/>
          </a:p>
        </p:txBody>
      </p:sp>
      <p:sp>
        <p:nvSpPr>
          <p:cNvPr id="4" name="Slide Number Placeholder 3"/>
          <p:cNvSpPr>
            <a:spLocks noGrp="1"/>
          </p:cNvSpPr>
          <p:nvPr>
            <p:ph type="sldNum" sz="quarter" idx="12"/>
          </p:nvPr>
        </p:nvSpPr>
        <p:spPr/>
        <p:txBody>
          <a:bodyPr/>
          <a:lstStyle/>
          <a:p>
            <a:fld id="{B7C7DEAE-B1FF-4F0D-9790-23B38FF51CAA}" type="slidenum">
              <a:rPr lang="en-US" smtClean="0"/>
              <a:t>8</a:t>
            </a:fld>
            <a:endParaRPr lang="en-US" dirty="0"/>
          </a:p>
        </p:txBody>
      </p:sp>
      <p:pic>
        <p:nvPicPr>
          <p:cNvPr id="5" name="Picture 4"/>
          <p:cNvPicPr>
            <a:picLocks noChangeAspect="1"/>
          </p:cNvPicPr>
          <p:nvPr/>
        </p:nvPicPr>
        <p:blipFill>
          <a:blip r:embed="rId2"/>
          <a:stretch>
            <a:fillRect/>
          </a:stretch>
        </p:blipFill>
        <p:spPr>
          <a:xfrm>
            <a:off x="613661" y="1812109"/>
            <a:ext cx="6320540" cy="3570217"/>
          </a:xfrm>
          <a:prstGeom prst="rect">
            <a:avLst/>
          </a:prstGeom>
        </p:spPr>
      </p:pic>
      <p:pic>
        <p:nvPicPr>
          <p:cNvPr id="6" name="Picture 5"/>
          <p:cNvPicPr>
            <a:picLocks noChangeAspect="1"/>
          </p:cNvPicPr>
          <p:nvPr/>
        </p:nvPicPr>
        <p:blipFill>
          <a:blip r:embed="rId3"/>
          <a:stretch>
            <a:fillRect/>
          </a:stretch>
        </p:blipFill>
        <p:spPr>
          <a:xfrm>
            <a:off x="5791200" y="2008416"/>
            <a:ext cx="3124200" cy="1219200"/>
          </a:xfrm>
          <a:prstGeom prst="rect">
            <a:avLst/>
          </a:prstGeom>
        </p:spPr>
      </p:pic>
      <p:grpSp>
        <p:nvGrpSpPr>
          <p:cNvPr id="10" name="Group 9"/>
          <p:cNvGrpSpPr/>
          <p:nvPr/>
        </p:nvGrpSpPr>
        <p:grpSpPr>
          <a:xfrm>
            <a:off x="376989" y="4902117"/>
            <a:ext cx="7896225" cy="526024"/>
            <a:chOff x="623887" y="6162829"/>
            <a:chExt cx="7896225" cy="476662"/>
          </a:xfrm>
        </p:grpSpPr>
        <p:pic>
          <p:nvPicPr>
            <p:cNvPr id="8" name="Picture 7"/>
            <p:cNvPicPr>
              <a:picLocks noChangeAspect="1"/>
            </p:cNvPicPr>
            <p:nvPr/>
          </p:nvPicPr>
          <p:blipFill>
            <a:blip r:embed="rId4"/>
            <a:stretch>
              <a:fillRect/>
            </a:stretch>
          </p:blipFill>
          <p:spPr>
            <a:xfrm>
              <a:off x="623887" y="6162829"/>
              <a:ext cx="7896225" cy="361950"/>
            </a:xfrm>
            <a:prstGeom prst="rect">
              <a:avLst/>
            </a:prstGeom>
          </p:spPr>
        </p:pic>
        <p:sp>
          <p:nvSpPr>
            <p:cNvPr id="9" name="Oval 8"/>
            <p:cNvSpPr/>
            <p:nvPr/>
          </p:nvSpPr>
          <p:spPr>
            <a:xfrm>
              <a:off x="5257800" y="6172920"/>
              <a:ext cx="838200" cy="4665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p:cNvPicPr>
            <a:picLocks noChangeAspect="1"/>
          </p:cNvPicPr>
          <p:nvPr/>
        </p:nvPicPr>
        <p:blipFill>
          <a:blip r:embed="rId5"/>
          <a:stretch>
            <a:fillRect/>
          </a:stretch>
        </p:blipFill>
        <p:spPr>
          <a:xfrm>
            <a:off x="795337" y="5301550"/>
            <a:ext cx="1609725" cy="1371600"/>
          </a:xfrm>
          <a:prstGeom prst="rect">
            <a:avLst/>
          </a:prstGeom>
        </p:spPr>
      </p:pic>
      <p:sp>
        <p:nvSpPr>
          <p:cNvPr id="12" name="TextBox 11"/>
          <p:cNvSpPr txBox="1"/>
          <p:nvPr/>
        </p:nvSpPr>
        <p:spPr>
          <a:xfrm>
            <a:off x="4854449" y="2181345"/>
            <a:ext cx="312906" cy="369332"/>
          </a:xfrm>
          <a:prstGeom prst="rect">
            <a:avLst/>
          </a:prstGeom>
          <a:noFill/>
          <a:ln>
            <a:solidFill>
              <a:schemeClr val="accent5">
                <a:lumMod val="75000"/>
              </a:schemeClr>
            </a:solidFill>
          </a:ln>
        </p:spPr>
        <p:txBody>
          <a:bodyPr wrap="none" rtlCol="0">
            <a:spAutoFit/>
          </a:bodyPr>
          <a:lstStyle/>
          <a:p>
            <a:r>
              <a:rPr lang="en-US" b="1" dirty="0" smtClean="0">
                <a:solidFill>
                  <a:srgbClr val="0070C0"/>
                </a:solidFill>
              </a:rPr>
              <a:t>1</a:t>
            </a:r>
            <a:endParaRPr lang="en-US" b="1" dirty="0">
              <a:solidFill>
                <a:srgbClr val="0070C0"/>
              </a:solidFill>
            </a:endParaRPr>
          </a:p>
        </p:txBody>
      </p:sp>
      <p:sp>
        <p:nvSpPr>
          <p:cNvPr id="13" name="TextBox 12"/>
          <p:cNvSpPr txBox="1"/>
          <p:nvPr/>
        </p:nvSpPr>
        <p:spPr>
          <a:xfrm>
            <a:off x="4778499" y="2891551"/>
            <a:ext cx="312906" cy="369332"/>
          </a:xfrm>
          <a:prstGeom prst="rect">
            <a:avLst/>
          </a:prstGeom>
          <a:noFill/>
          <a:ln>
            <a:solidFill>
              <a:schemeClr val="tx1"/>
            </a:solidFill>
          </a:ln>
        </p:spPr>
        <p:txBody>
          <a:bodyPr wrap="none" rtlCol="0">
            <a:spAutoFit/>
          </a:bodyPr>
          <a:lstStyle/>
          <a:p>
            <a:r>
              <a:rPr lang="en-US" b="1" dirty="0" smtClean="0"/>
              <a:t>4</a:t>
            </a:r>
            <a:endParaRPr lang="en-US" b="1" dirty="0"/>
          </a:p>
        </p:txBody>
      </p:sp>
      <p:sp>
        <p:nvSpPr>
          <p:cNvPr id="14" name="TextBox 13"/>
          <p:cNvSpPr txBox="1"/>
          <p:nvPr/>
        </p:nvSpPr>
        <p:spPr>
          <a:xfrm>
            <a:off x="4904372" y="3300260"/>
            <a:ext cx="312906" cy="369332"/>
          </a:xfrm>
          <a:prstGeom prst="rect">
            <a:avLst/>
          </a:prstGeom>
          <a:noFill/>
          <a:ln>
            <a:solidFill>
              <a:srgbClr val="7030A0"/>
            </a:solidFill>
          </a:ln>
        </p:spPr>
        <p:txBody>
          <a:bodyPr wrap="none" rtlCol="0">
            <a:spAutoFit/>
          </a:bodyPr>
          <a:lstStyle/>
          <a:p>
            <a:r>
              <a:rPr lang="en-US" b="1" dirty="0" smtClean="0">
                <a:solidFill>
                  <a:srgbClr val="C00000"/>
                </a:solidFill>
              </a:rPr>
              <a:t>3</a:t>
            </a:r>
            <a:endParaRPr lang="en-US" b="1" dirty="0">
              <a:solidFill>
                <a:srgbClr val="C00000"/>
              </a:solidFill>
            </a:endParaRPr>
          </a:p>
        </p:txBody>
      </p:sp>
      <p:sp>
        <p:nvSpPr>
          <p:cNvPr id="15" name="TextBox 14"/>
          <p:cNvSpPr txBox="1"/>
          <p:nvPr/>
        </p:nvSpPr>
        <p:spPr>
          <a:xfrm>
            <a:off x="414253" y="5353374"/>
            <a:ext cx="284052" cy="400110"/>
          </a:xfrm>
          <a:prstGeom prst="rect">
            <a:avLst/>
          </a:prstGeom>
          <a:noFill/>
          <a:ln>
            <a:solidFill>
              <a:srgbClr val="0070C0"/>
            </a:solidFill>
          </a:ln>
        </p:spPr>
        <p:txBody>
          <a:bodyPr wrap="none" rtlCol="0">
            <a:spAutoFit/>
          </a:bodyPr>
          <a:lstStyle/>
          <a:p>
            <a:r>
              <a:rPr lang="en-US" sz="2000" b="1" dirty="0" smtClean="0">
                <a:solidFill>
                  <a:srgbClr val="0066FF"/>
                </a:solidFill>
              </a:rPr>
              <a:t>*</a:t>
            </a:r>
            <a:endParaRPr lang="en-US" sz="2000" b="1" dirty="0">
              <a:solidFill>
                <a:srgbClr val="0066FF"/>
              </a:solidFill>
            </a:endParaRPr>
          </a:p>
        </p:txBody>
      </p:sp>
      <p:sp>
        <p:nvSpPr>
          <p:cNvPr id="16" name="TextBox 15"/>
          <p:cNvSpPr txBox="1"/>
          <p:nvPr/>
        </p:nvSpPr>
        <p:spPr>
          <a:xfrm>
            <a:off x="613661" y="2433350"/>
            <a:ext cx="2480166" cy="369332"/>
          </a:xfrm>
          <a:prstGeom prst="rect">
            <a:avLst/>
          </a:prstGeom>
          <a:noFill/>
          <a:ln>
            <a:solidFill>
              <a:schemeClr val="tx2">
                <a:lumMod val="40000"/>
                <a:lumOff val="60000"/>
              </a:schemeClr>
            </a:solidFill>
          </a:ln>
        </p:spPr>
        <p:txBody>
          <a:bodyPr wrap="none" rtlCol="0">
            <a:spAutoFit/>
          </a:bodyPr>
          <a:lstStyle/>
          <a:p>
            <a:r>
              <a:rPr lang="en-US" dirty="0" smtClean="0">
                <a:solidFill>
                  <a:srgbClr val="00B0F0"/>
                </a:solidFill>
              </a:rPr>
              <a:t>7. Shares Outstanding</a:t>
            </a:r>
            <a:endParaRPr lang="en-US" dirty="0">
              <a:solidFill>
                <a:srgbClr val="00B0F0"/>
              </a:solidFill>
            </a:endParaRPr>
          </a:p>
        </p:txBody>
      </p:sp>
      <p:pic>
        <p:nvPicPr>
          <p:cNvPr id="17" name="Picture 16"/>
          <p:cNvPicPr>
            <a:picLocks noChangeAspect="1"/>
          </p:cNvPicPr>
          <p:nvPr/>
        </p:nvPicPr>
        <p:blipFill>
          <a:blip r:embed="rId6"/>
          <a:stretch>
            <a:fillRect/>
          </a:stretch>
        </p:blipFill>
        <p:spPr>
          <a:xfrm>
            <a:off x="2374482" y="5781402"/>
            <a:ext cx="2667000" cy="885825"/>
          </a:xfrm>
          <a:prstGeom prst="rect">
            <a:avLst/>
          </a:prstGeom>
        </p:spPr>
      </p:pic>
    </p:spTree>
    <p:extLst>
      <p:ext uri="{BB962C8B-B14F-4D97-AF65-F5344CB8AC3E}">
        <p14:creationId xmlns:p14="http://schemas.microsoft.com/office/powerpoint/2010/main" val="85614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Another Example (from </a:t>
            </a:r>
            <a:r>
              <a:rPr lang="en-US" sz="2800" dirty="0" err="1" smtClean="0"/>
              <a:t>Watchlist</a:t>
            </a:r>
            <a:r>
              <a:rPr lang="en-US" sz="2800" dirty="0" smtClean="0"/>
              <a:t>) of Strong ROE- NVIDIA </a:t>
            </a:r>
            <a:r>
              <a:rPr lang="en-US" sz="2800" b="0" i="1" dirty="0" smtClean="0"/>
              <a:t>(Note rising sales, profit, free cash flow, book value; debt&lt;35%; liquidity ratios &gt;1)</a:t>
            </a:r>
            <a:endParaRPr lang="en-US" sz="2800" b="0" i="1" dirty="0"/>
          </a:p>
        </p:txBody>
      </p:sp>
      <p:pic>
        <p:nvPicPr>
          <p:cNvPr id="8" name="Content Placeholder 7"/>
          <p:cNvPicPr>
            <a:picLocks noGrp="1" noChangeAspect="1"/>
          </p:cNvPicPr>
          <p:nvPr>
            <p:ph idx="1"/>
          </p:nvPr>
        </p:nvPicPr>
        <p:blipFill>
          <a:blip r:embed="rId3"/>
          <a:stretch>
            <a:fillRect/>
          </a:stretch>
        </p:blipFill>
        <p:spPr>
          <a:xfrm>
            <a:off x="449179" y="1579491"/>
            <a:ext cx="6629400" cy="3830710"/>
          </a:xfrm>
          <a:prstGeom prst="rect">
            <a:avLst/>
          </a:prstGeom>
        </p:spPr>
      </p:pic>
      <p:sp>
        <p:nvSpPr>
          <p:cNvPr id="4" name="Slide Number Placeholder 3"/>
          <p:cNvSpPr>
            <a:spLocks noGrp="1"/>
          </p:cNvSpPr>
          <p:nvPr>
            <p:ph type="sldNum" sz="quarter" idx="12"/>
          </p:nvPr>
        </p:nvSpPr>
        <p:spPr/>
        <p:txBody>
          <a:bodyPr/>
          <a:lstStyle/>
          <a:p>
            <a:fld id="{B7C7DEAE-B1FF-4F0D-9790-23B38FF51CAA}" type="slidenum">
              <a:rPr lang="en-US" smtClean="0"/>
              <a:t>9</a:t>
            </a:fld>
            <a:endParaRPr lang="en-US" dirty="0"/>
          </a:p>
        </p:txBody>
      </p:sp>
      <p:sp>
        <p:nvSpPr>
          <p:cNvPr id="5" name="Footer Placeholder 4"/>
          <p:cNvSpPr>
            <a:spLocks noGrp="1"/>
          </p:cNvSpPr>
          <p:nvPr>
            <p:ph type="ftr" sz="quarter" idx="3"/>
          </p:nvPr>
        </p:nvSpPr>
        <p:spPr/>
        <p:txBody>
          <a:bodyPr/>
          <a:lstStyle/>
          <a:p>
            <a:r>
              <a:rPr lang="fr-FR" smtClean="0"/>
              <a:t>WWW.BETTERINVESTING.ORG</a:t>
            </a:r>
            <a:endParaRPr lang="en-US" dirty="0"/>
          </a:p>
        </p:txBody>
      </p:sp>
      <p:sp>
        <p:nvSpPr>
          <p:cNvPr id="7" name="Title 1"/>
          <p:cNvSpPr txBox="1">
            <a:spLocks/>
          </p:cNvSpPr>
          <p:nvPr/>
        </p:nvSpPr>
        <p:spPr>
          <a:xfrm>
            <a:off x="457200" y="1998839"/>
            <a:ext cx="8686800" cy="1052513"/>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b="1" kern="1200" spc="-70" baseline="0">
                <a:solidFill>
                  <a:schemeClr val="tx2"/>
                </a:solidFill>
                <a:latin typeface="+mj-lt"/>
                <a:ea typeface="+mj-ea"/>
                <a:cs typeface="+mj-cs"/>
              </a:defRPr>
            </a:lvl1pPr>
          </a:lstStyle>
          <a:p>
            <a:endParaRPr lang="en-US" i="1" dirty="0"/>
          </a:p>
        </p:txBody>
      </p:sp>
      <p:pic>
        <p:nvPicPr>
          <p:cNvPr id="9" name="Picture 8"/>
          <p:cNvPicPr>
            <a:picLocks noChangeAspect="1"/>
          </p:cNvPicPr>
          <p:nvPr/>
        </p:nvPicPr>
        <p:blipFill>
          <a:blip r:embed="rId4"/>
          <a:stretch>
            <a:fillRect/>
          </a:stretch>
        </p:blipFill>
        <p:spPr>
          <a:xfrm>
            <a:off x="6611353" y="1819214"/>
            <a:ext cx="2457450" cy="2168159"/>
          </a:xfrm>
          <a:prstGeom prst="rect">
            <a:avLst/>
          </a:prstGeom>
        </p:spPr>
      </p:pic>
      <p:grpSp>
        <p:nvGrpSpPr>
          <p:cNvPr id="3" name="Group 2"/>
          <p:cNvGrpSpPr/>
          <p:nvPr/>
        </p:nvGrpSpPr>
        <p:grpSpPr>
          <a:xfrm>
            <a:off x="457200" y="5623103"/>
            <a:ext cx="8458200" cy="930097"/>
            <a:chOff x="457200" y="5623103"/>
            <a:chExt cx="8458200" cy="930097"/>
          </a:xfrm>
        </p:grpSpPr>
        <p:pic>
          <p:nvPicPr>
            <p:cNvPr id="10" name="Picture 9"/>
            <p:cNvPicPr>
              <a:picLocks noChangeAspect="1"/>
            </p:cNvPicPr>
            <p:nvPr/>
          </p:nvPicPr>
          <p:blipFill>
            <a:blip r:embed="rId5"/>
            <a:stretch>
              <a:fillRect/>
            </a:stretch>
          </p:blipFill>
          <p:spPr>
            <a:xfrm>
              <a:off x="457200" y="5623103"/>
              <a:ext cx="8458200" cy="930097"/>
            </a:xfrm>
            <a:prstGeom prst="rect">
              <a:avLst/>
            </a:prstGeom>
          </p:spPr>
        </p:pic>
        <p:sp>
          <p:nvSpPr>
            <p:cNvPr id="11" name="Rectangle 10"/>
            <p:cNvSpPr/>
            <p:nvPr/>
          </p:nvSpPr>
          <p:spPr>
            <a:xfrm>
              <a:off x="457200" y="6092005"/>
              <a:ext cx="8458200" cy="2123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p:cNvPicPr>
            <a:picLocks noChangeAspect="1"/>
          </p:cNvPicPr>
          <p:nvPr/>
        </p:nvPicPr>
        <p:blipFill>
          <a:blip r:embed="rId6"/>
          <a:stretch>
            <a:fillRect/>
          </a:stretch>
        </p:blipFill>
        <p:spPr>
          <a:xfrm>
            <a:off x="5011153" y="3945514"/>
            <a:ext cx="1600200" cy="1390650"/>
          </a:xfrm>
          <a:prstGeom prst="rect">
            <a:avLst/>
          </a:prstGeom>
        </p:spPr>
      </p:pic>
      <p:pic>
        <p:nvPicPr>
          <p:cNvPr id="13" name="Picture 12"/>
          <p:cNvPicPr>
            <a:picLocks noChangeAspect="1"/>
          </p:cNvPicPr>
          <p:nvPr/>
        </p:nvPicPr>
        <p:blipFill>
          <a:blip r:embed="rId7"/>
          <a:stretch>
            <a:fillRect/>
          </a:stretch>
        </p:blipFill>
        <p:spPr>
          <a:xfrm>
            <a:off x="6591300" y="4524550"/>
            <a:ext cx="2209800" cy="800100"/>
          </a:xfrm>
          <a:prstGeom prst="rect">
            <a:avLst/>
          </a:prstGeom>
        </p:spPr>
      </p:pic>
    </p:spTree>
    <p:extLst>
      <p:ext uri="{BB962C8B-B14F-4D97-AF65-F5344CB8AC3E}">
        <p14:creationId xmlns:p14="http://schemas.microsoft.com/office/powerpoint/2010/main" val="538576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5">
      <a:dk1>
        <a:sysClr val="windowText" lastClr="000000"/>
      </a:dk1>
      <a:lt1>
        <a:sysClr val="window" lastClr="FFFFFF"/>
      </a:lt1>
      <a:dk2>
        <a:srgbClr val="00458A"/>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18771</TotalTime>
  <Words>846</Words>
  <Application>Microsoft Office PowerPoint</Application>
  <PresentationFormat>On-screen Show (4:3)</PresentationFormat>
  <Paragraphs>128</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SourceSansPro</vt:lpstr>
      <vt:lpstr>Clarity</vt:lpstr>
      <vt:lpstr> Quality-  A Closer Look at Return on Equity (ROE) and Related Metrics  MicNova Education, October 8, 2024  by Gladys Henrikson Adapted from BI Ticker Talk, Aug. 1, 2024 </vt:lpstr>
      <vt:lpstr>DISCLAIMER</vt:lpstr>
      <vt:lpstr>Return on Equity (ROE) Definition (Ticker Talk, Aug 1, 2024)</vt:lpstr>
      <vt:lpstr>Quality Components Affecting Return on Equity</vt:lpstr>
      <vt:lpstr>What We  Look for on SSG:</vt:lpstr>
      <vt:lpstr>Example (From Watchlist) of Strong Return on Equity &amp; Low Debt:Taiwan Semiconductor</vt:lpstr>
      <vt:lpstr>Another Way to Look at Debt: Liquidity Ratios- Can a Company Pay its short term liabilities within 1 year?</vt:lpstr>
      <vt:lpstr>Taiwan Semiconductor, cont.  Quality Metrics Rising with Sales (1)  &amp; Earnings:  Free Cash Flow (3);  and Book Value (4). Note: Shares outstanding (7); and  * Liquidity Ratios &gt;1</vt:lpstr>
      <vt:lpstr>Another Example (from Watchlist) of Strong ROE- NVIDIA (Note rising sales, profit, free cash flow, book value; debt&lt;35%; liquidity ratios &gt;1)</vt:lpstr>
      <vt:lpstr>However, Quality Stocks CAN have a Negative ROE (Examples from Ticker Talk)</vt:lpstr>
      <vt:lpstr>Causes of Low/Negative Equity</vt:lpstr>
      <vt:lpstr>Example of Low/Negative Equity: Vertiv Holdings (VRT), Industry-Electrical Equip &amp; Parts, Industrials (data ctrs), Size-Med- $1-$10B. Went public 2020,. Note 2020 &amp; 2022 Profit, ROE, &amp; Debt (mentioned at BINC)</vt:lpstr>
      <vt:lpstr>Vertiv Holdings, Cont. (Note high debt, erratic free cash flow, recovering book value; debt&gt;60% liquidity ratios &gt;1)</vt:lpstr>
      <vt:lpstr>Example: Reducing Shares Outstanding increases Book Value &amp; ROE. See Cavco Industries (CVCO): Consumer Cyclical (Mfg Homes), Size, Med $1-$10B.</vt:lpstr>
      <vt:lpstr>Another Example, United Rentals (watchlist): Influence of Debt on ROE; of share buybacks on Book Value</vt:lpstr>
      <vt:lpstr>Conclusions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DMV Webinar</dc:title>
  <dc:creator>Kevin Gillogly</dc:creator>
  <cp:lastModifiedBy>gladys.henrikson@verizon.net</cp:lastModifiedBy>
  <cp:revision>823</cp:revision>
  <cp:lastPrinted>2024-10-08T19:23:52Z</cp:lastPrinted>
  <dcterms:created xsi:type="dcterms:W3CDTF">2020-12-07T03:49:10Z</dcterms:created>
  <dcterms:modified xsi:type="dcterms:W3CDTF">2024-10-08T22:46:59Z</dcterms:modified>
</cp:coreProperties>
</file>