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59" r:id="rId6"/>
    <p:sldId id="269" r:id="rId7"/>
    <p:sldId id="261" r:id="rId8"/>
    <p:sldId id="262" r:id="rId9"/>
    <p:sldId id="263" r:id="rId10"/>
    <p:sldId id="271" r:id="rId11"/>
    <p:sldId id="265" r:id="rId12"/>
    <p:sldId id="266" r:id="rId13"/>
    <p:sldId id="267"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94660"/>
  </p:normalViewPr>
  <p:slideViewPr>
    <p:cSldViewPr snapToGrid="0">
      <p:cViewPr varScale="1">
        <p:scale>
          <a:sx n="84" d="100"/>
          <a:sy n="84" d="100"/>
        </p:scale>
        <p:origin x="12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A1B4C2-131F-40A7-8710-7A0A72E78169}"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4CCB2-A817-4389-A3E4-B7FEEA547BD5}" type="slidenum">
              <a:rPr lang="en-US" smtClean="0"/>
              <a:t>‹#›</a:t>
            </a:fld>
            <a:endParaRPr lang="en-US"/>
          </a:p>
        </p:txBody>
      </p:sp>
    </p:spTree>
    <p:extLst>
      <p:ext uri="{BB962C8B-B14F-4D97-AF65-F5344CB8AC3E}">
        <p14:creationId xmlns:p14="http://schemas.microsoft.com/office/powerpoint/2010/main" val="226231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1B4C2-131F-40A7-8710-7A0A72E78169}"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4CCB2-A817-4389-A3E4-B7FEEA547BD5}" type="slidenum">
              <a:rPr lang="en-US" smtClean="0"/>
              <a:t>‹#›</a:t>
            </a:fld>
            <a:endParaRPr lang="en-US"/>
          </a:p>
        </p:txBody>
      </p:sp>
    </p:spTree>
    <p:extLst>
      <p:ext uri="{BB962C8B-B14F-4D97-AF65-F5344CB8AC3E}">
        <p14:creationId xmlns:p14="http://schemas.microsoft.com/office/powerpoint/2010/main" val="150080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1B4C2-131F-40A7-8710-7A0A72E78169}"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4CCB2-A817-4389-A3E4-B7FEEA547BD5}" type="slidenum">
              <a:rPr lang="en-US" smtClean="0"/>
              <a:t>‹#›</a:t>
            </a:fld>
            <a:endParaRPr lang="en-US"/>
          </a:p>
        </p:txBody>
      </p:sp>
    </p:spTree>
    <p:extLst>
      <p:ext uri="{BB962C8B-B14F-4D97-AF65-F5344CB8AC3E}">
        <p14:creationId xmlns:p14="http://schemas.microsoft.com/office/powerpoint/2010/main" val="214285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1B4C2-131F-40A7-8710-7A0A72E78169}"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4CCB2-A817-4389-A3E4-B7FEEA547BD5}" type="slidenum">
              <a:rPr lang="en-US" smtClean="0"/>
              <a:t>‹#›</a:t>
            </a:fld>
            <a:endParaRPr lang="en-US"/>
          </a:p>
        </p:txBody>
      </p:sp>
    </p:spTree>
    <p:extLst>
      <p:ext uri="{BB962C8B-B14F-4D97-AF65-F5344CB8AC3E}">
        <p14:creationId xmlns:p14="http://schemas.microsoft.com/office/powerpoint/2010/main" val="33755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A1B4C2-131F-40A7-8710-7A0A72E78169}"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4CCB2-A817-4389-A3E4-B7FEEA547BD5}" type="slidenum">
              <a:rPr lang="en-US" smtClean="0"/>
              <a:t>‹#›</a:t>
            </a:fld>
            <a:endParaRPr lang="en-US"/>
          </a:p>
        </p:txBody>
      </p:sp>
    </p:spTree>
    <p:extLst>
      <p:ext uri="{BB962C8B-B14F-4D97-AF65-F5344CB8AC3E}">
        <p14:creationId xmlns:p14="http://schemas.microsoft.com/office/powerpoint/2010/main" val="269816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A1B4C2-131F-40A7-8710-7A0A72E78169}"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4CCB2-A817-4389-A3E4-B7FEEA547BD5}" type="slidenum">
              <a:rPr lang="en-US" smtClean="0"/>
              <a:t>‹#›</a:t>
            </a:fld>
            <a:endParaRPr lang="en-US"/>
          </a:p>
        </p:txBody>
      </p:sp>
    </p:spTree>
    <p:extLst>
      <p:ext uri="{BB962C8B-B14F-4D97-AF65-F5344CB8AC3E}">
        <p14:creationId xmlns:p14="http://schemas.microsoft.com/office/powerpoint/2010/main" val="326643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A1B4C2-131F-40A7-8710-7A0A72E78169}" type="datetimeFigureOut">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4CCB2-A817-4389-A3E4-B7FEEA547BD5}" type="slidenum">
              <a:rPr lang="en-US" smtClean="0"/>
              <a:t>‹#›</a:t>
            </a:fld>
            <a:endParaRPr lang="en-US"/>
          </a:p>
        </p:txBody>
      </p:sp>
    </p:spTree>
    <p:extLst>
      <p:ext uri="{BB962C8B-B14F-4D97-AF65-F5344CB8AC3E}">
        <p14:creationId xmlns:p14="http://schemas.microsoft.com/office/powerpoint/2010/main" val="213279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A1B4C2-131F-40A7-8710-7A0A72E78169}" type="datetimeFigureOut">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4CCB2-A817-4389-A3E4-B7FEEA547BD5}" type="slidenum">
              <a:rPr lang="en-US" smtClean="0"/>
              <a:t>‹#›</a:t>
            </a:fld>
            <a:endParaRPr lang="en-US"/>
          </a:p>
        </p:txBody>
      </p:sp>
    </p:spTree>
    <p:extLst>
      <p:ext uri="{BB962C8B-B14F-4D97-AF65-F5344CB8AC3E}">
        <p14:creationId xmlns:p14="http://schemas.microsoft.com/office/powerpoint/2010/main" val="416983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1B4C2-131F-40A7-8710-7A0A72E78169}" type="datetimeFigureOut">
              <a:rPr lang="en-US" smtClean="0"/>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4CCB2-A817-4389-A3E4-B7FEEA547BD5}" type="slidenum">
              <a:rPr lang="en-US" smtClean="0"/>
              <a:t>‹#›</a:t>
            </a:fld>
            <a:endParaRPr lang="en-US"/>
          </a:p>
        </p:txBody>
      </p:sp>
    </p:spTree>
    <p:extLst>
      <p:ext uri="{BB962C8B-B14F-4D97-AF65-F5344CB8AC3E}">
        <p14:creationId xmlns:p14="http://schemas.microsoft.com/office/powerpoint/2010/main" val="2956057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A1B4C2-131F-40A7-8710-7A0A72E78169}"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4CCB2-A817-4389-A3E4-B7FEEA547BD5}" type="slidenum">
              <a:rPr lang="en-US" smtClean="0"/>
              <a:t>‹#›</a:t>
            </a:fld>
            <a:endParaRPr lang="en-US"/>
          </a:p>
        </p:txBody>
      </p:sp>
    </p:spTree>
    <p:extLst>
      <p:ext uri="{BB962C8B-B14F-4D97-AF65-F5344CB8AC3E}">
        <p14:creationId xmlns:p14="http://schemas.microsoft.com/office/powerpoint/2010/main" val="3176386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A1B4C2-131F-40A7-8710-7A0A72E78169}"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4CCB2-A817-4389-A3E4-B7FEEA547BD5}" type="slidenum">
              <a:rPr lang="en-US" smtClean="0"/>
              <a:t>‹#›</a:t>
            </a:fld>
            <a:endParaRPr lang="en-US"/>
          </a:p>
        </p:txBody>
      </p:sp>
    </p:spTree>
    <p:extLst>
      <p:ext uri="{BB962C8B-B14F-4D97-AF65-F5344CB8AC3E}">
        <p14:creationId xmlns:p14="http://schemas.microsoft.com/office/powerpoint/2010/main" val="57465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1B4C2-131F-40A7-8710-7A0A72E78169}" type="datetimeFigureOut">
              <a:rPr lang="en-US" smtClean="0"/>
              <a:t>5/14/2024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4CCB2-A817-4389-A3E4-B7FEEA547BD5}" type="slidenum">
              <a:rPr lang="en-US" smtClean="0"/>
              <a:t>‹#›</a:t>
            </a:fld>
            <a:endParaRPr lang="en-US"/>
          </a:p>
        </p:txBody>
      </p:sp>
    </p:spTree>
    <p:extLst>
      <p:ext uri="{BB962C8B-B14F-4D97-AF65-F5344CB8AC3E}">
        <p14:creationId xmlns:p14="http://schemas.microsoft.com/office/powerpoint/2010/main" val="1784528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finra.org/investors/protect-your-money/avoid-fraud" TargetMode="External"/><Relationship Id="rId7" Type="http://schemas.openxmlformats.org/officeDocument/2006/relationships/hyperlink" Target="http://www.justice.gov/elderjustice" TargetMode="External"/><Relationship Id="rId2" Type="http://schemas.openxmlformats.org/officeDocument/2006/relationships/hyperlink" Target="https://reportfraud.ftc.gov/" TargetMode="External"/><Relationship Id="rId1" Type="http://schemas.openxmlformats.org/officeDocument/2006/relationships/slideLayout" Target="../slideLayouts/slideLayout2.xml"/><Relationship Id="rId6" Type="http://schemas.openxmlformats.org/officeDocument/2006/relationships/hyperlink" Target="http://www.sec.gov/complaint.shtml" TargetMode="External"/><Relationship Id="rId5" Type="http://schemas.openxmlformats.org/officeDocument/2006/relationships/hyperlink" Target="http://www.nassaa.org/" TargetMode="External"/><Relationship Id="rId4" Type="http://schemas.openxmlformats.org/officeDocument/2006/relationships/hyperlink" Target="http://www.aarp.org/fraudwatchnetwor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nbc.com/crypto/" TargetMode="External"/><Relationship Id="rId2" Type="http://schemas.openxmlformats.org/officeDocument/2006/relationships/hyperlink" Target="https://www.cnbc.com/2023/02/06/phishing-as-a-service-kits-drive-uptick-in-theft-one-business-owners-story.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11910"/>
            <a:ext cx="9144000" cy="2387600"/>
          </a:xfrm>
        </p:spPr>
        <p:txBody>
          <a:bodyPr>
            <a:normAutofit fontScale="90000"/>
          </a:bodyPr>
          <a:lstStyle/>
          <a:p>
            <a:r>
              <a:rPr lang="en-US" b="1" dirty="0" smtClean="0"/>
              <a:t>Protect Your Online Investments From Hackers/Spammers</a:t>
            </a:r>
            <a:endParaRPr lang="en-US" b="1" dirty="0"/>
          </a:p>
        </p:txBody>
      </p:sp>
      <p:sp>
        <p:nvSpPr>
          <p:cNvPr id="3" name="Subtitle 2"/>
          <p:cNvSpPr>
            <a:spLocks noGrp="1"/>
          </p:cNvSpPr>
          <p:nvPr>
            <p:ph type="subTitle" idx="1"/>
          </p:nvPr>
        </p:nvSpPr>
        <p:spPr>
          <a:xfrm>
            <a:off x="1143000" y="4287838"/>
            <a:ext cx="10347158" cy="1655762"/>
          </a:xfrm>
        </p:spPr>
        <p:txBody>
          <a:bodyPr>
            <a:normAutofit fontScale="92500" lnSpcReduction="10000"/>
          </a:bodyPr>
          <a:lstStyle/>
          <a:p>
            <a:r>
              <a:rPr lang="en-US" dirty="0" smtClean="0"/>
              <a:t>By</a:t>
            </a:r>
          </a:p>
          <a:p>
            <a:r>
              <a:rPr lang="en-US" b="1" dirty="0" smtClean="0">
                <a:solidFill>
                  <a:schemeClr val="accent5">
                    <a:lumMod val="75000"/>
                  </a:schemeClr>
                </a:solidFill>
              </a:rPr>
              <a:t>Arvind K Krishna</a:t>
            </a:r>
          </a:p>
          <a:p>
            <a:r>
              <a:rPr lang="en-US" dirty="0" smtClean="0"/>
              <a:t>BI- Model Investment Club of Northern VA – MICNOVA Educational Presentation</a:t>
            </a:r>
          </a:p>
          <a:p>
            <a:r>
              <a:rPr lang="en-US" dirty="0" smtClean="0"/>
              <a:t>May 14, 2024</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472" y="115214"/>
            <a:ext cx="3839111" cy="2467319"/>
          </a:xfrm>
          <a:prstGeom prst="rect">
            <a:avLst/>
          </a:prstGeom>
        </p:spPr>
      </p:pic>
    </p:spTree>
    <p:extLst>
      <p:ext uri="{BB962C8B-B14F-4D97-AF65-F5344CB8AC3E}">
        <p14:creationId xmlns:p14="http://schemas.microsoft.com/office/powerpoint/2010/main" val="1152868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0865"/>
            <a:ext cx="10515600" cy="800735"/>
          </a:xfrm>
        </p:spPr>
        <p:txBody>
          <a:bodyPr>
            <a:normAutofit fontScale="90000"/>
          </a:bodyPr>
          <a:lstStyle/>
          <a:p>
            <a:r>
              <a:rPr lang="en-US" sz="3600" b="1" u="sng" dirty="0" smtClean="0">
                <a:solidFill>
                  <a:srgbClr val="C00000"/>
                </a:solidFill>
              </a:rPr>
              <a:t>Welcome to the Dark Side of Artificial Intelligence (AI)</a:t>
            </a:r>
            <a:br>
              <a:rPr lang="en-US" sz="3600" b="1" u="sng" dirty="0" smtClean="0">
                <a:solidFill>
                  <a:srgbClr val="C00000"/>
                </a:solidFill>
              </a:rPr>
            </a:br>
            <a:r>
              <a:rPr lang="en-US" sz="2000" b="1" u="sng" dirty="0" smtClean="0">
                <a:solidFill>
                  <a:srgbClr val="C00000"/>
                </a:solidFill>
              </a:rPr>
              <a:t>Source: - AARP FRAUD WATCH NETWORK: “</a:t>
            </a:r>
            <a:r>
              <a:rPr lang="en-US" sz="2000" dirty="0" smtClean="0">
                <a:solidFill>
                  <a:srgbClr val="FF0000"/>
                </a:solidFill>
              </a:rPr>
              <a:t>We are entering an Industrial Revolution for Fraud Criminals” – </a:t>
            </a:r>
            <a:r>
              <a:rPr lang="en-US" sz="2000" i="1" dirty="0" smtClean="0">
                <a:solidFill>
                  <a:srgbClr val="FF0000"/>
                </a:solidFill>
              </a:rPr>
              <a:t>Kathy Stokes, AARP’s Director of Fraud Prevention Programs</a:t>
            </a:r>
            <a:endParaRPr lang="en-US" sz="3600" i="1" dirty="0">
              <a:solidFill>
                <a:srgbClr val="FF0000"/>
              </a:solidFill>
            </a:endParaRPr>
          </a:p>
        </p:txBody>
      </p:sp>
      <p:sp>
        <p:nvSpPr>
          <p:cNvPr id="3" name="Content Placeholder 2"/>
          <p:cNvSpPr>
            <a:spLocks noGrp="1"/>
          </p:cNvSpPr>
          <p:nvPr>
            <p:ph idx="1"/>
          </p:nvPr>
        </p:nvSpPr>
        <p:spPr>
          <a:xfrm>
            <a:off x="838200" y="1471295"/>
            <a:ext cx="10515600" cy="4351338"/>
          </a:xfrm>
        </p:spPr>
        <p:txBody>
          <a:bodyPr>
            <a:normAutofit fontScale="92500" lnSpcReduction="10000"/>
          </a:bodyPr>
          <a:lstStyle/>
          <a:p>
            <a:r>
              <a:rPr lang="en-US" sz="2400" dirty="0" smtClean="0"/>
              <a:t>With Generative AI (</a:t>
            </a:r>
            <a:r>
              <a:rPr lang="en-US" sz="2400" dirty="0" err="1" smtClean="0"/>
              <a:t>ChatGPT</a:t>
            </a:r>
            <a:r>
              <a:rPr lang="en-US" sz="2400" dirty="0"/>
              <a:t> </a:t>
            </a:r>
            <a:r>
              <a:rPr lang="en-US" sz="2400" dirty="0" smtClean="0"/>
              <a:t>&amp; others), in which a computer can effectively mimic human voices &amp; faces along with movement &amp; writing styles of people you know - can be impeccably faked to steal your money.</a:t>
            </a:r>
          </a:p>
          <a:p>
            <a:r>
              <a:rPr lang="en-US" sz="2400" dirty="0" smtClean="0"/>
              <a:t>AI tools (</a:t>
            </a:r>
            <a:r>
              <a:rPr lang="en-US" sz="2400" i="1" dirty="0" smtClean="0"/>
              <a:t>legitimately useful for many applications</a:t>
            </a:r>
            <a:r>
              <a:rPr lang="en-US" sz="2400" dirty="0" smtClean="0"/>
              <a:t>) can be weaponized by Hackers to create realistic yet bogus voices, websites, videos &amp; other content to perpetrate fraud</a:t>
            </a:r>
            <a:endParaRPr lang="en-US" sz="2400" dirty="0"/>
          </a:p>
          <a:p>
            <a:r>
              <a:rPr lang="en-US" sz="2400" dirty="0" smtClean="0"/>
              <a:t>With AI Tools hackers are already taking advantage of some of the endless possibilities for scamming:</a:t>
            </a:r>
          </a:p>
          <a:p>
            <a:pPr lvl="1"/>
            <a:r>
              <a:rPr lang="en-US" sz="2000" b="1" dirty="0"/>
              <a:t>C</a:t>
            </a:r>
            <a:r>
              <a:rPr lang="en-US" sz="2000" b="1" dirty="0" smtClean="0"/>
              <a:t>elebrity Scams: </a:t>
            </a:r>
            <a:r>
              <a:rPr lang="en-US" sz="2000" dirty="0" smtClean="0"/>
              <a:t>– Computer generated “</a:t>
            </a:r>
            <a:r>
              <a:rPr lang="en-US" sz="2000" dirty="0" err="1" smtClean="0"/>
              <a:t>Deepfake</a:t>
            </a:r>
            <a:r>
              <a:rPr lang="en-US" sz="2000" dirty="0" smtClean="0"/>
              <a:t>” videos of CEOs, Taylor Swift, Oprah Winfrey and others </a:t>
            </a:r>
          </a:p>
          <a:p>
            <a:pPr lvl="1"/>
            <a:r>
              <a:rPr lang="en-US" sz="2000" b="1" dirty="0" smtClean="0"/>
              <a:t>Fake Romance:- </a:t>
            </a:r>
            <a:r>
              <a:rPr lang="en-US" sz="2000" dirty="0" smtClean="0"/>
              <a:t>Through a Romance Scammer communicating via a </a:t>
            </a:r>
            <a:r>
              <a:rPr lang="en-US" sz="2000" dirty="0" err="1"/>
              <a:t>D</a:t>
            </a:r>
            <a:r>
              <a:rPr lang="en-US" sz="2000" dirty="0" err="1" smtClean="0"/>
              <a:t>eepfake</a:t>
            </a:r>
            <a:r>
              <a:rPr lang="en-US" sz="2000" dirty="0" smtClean="0"/>
              <a:t> video</a:t>
            </a:r>
          </a:p>
          <a:p>
            <a:pPr lvl="1"/>
            <a:r>
              <a:rPr lang="en-US" sz="2000" b="1" dirty="0" smtClean="0"/>
              <a:t>Sextortion:- </a:t>
            </a:r>
            <a:r>
              <a:rPr lang="en-US" sz="2000" dirty="0" smtClean="0"/>
              <a:t>Criminals steal photos &amp; videos from Social Media feeds to create </a:t>
            </a:r>
            <a:r>
              <a:rPr lang="en-US" sz="2000" dirty="0" err="1" smtClean="0"/>
              <a:t>Deepfakes</a:t>
            </a:r>
            <a:r>
              <a:rPr lang="en-US" sz="2000" dirty="0" smtClean="0"/>
              <a:t> to extort money</a:t>
            </a:r>
          </a:p>
          <a:p>
            <a:r>
              <a:rPr lang="en-US" sz="2200" dirty="0" smtClean="0"/>
              <a:t>“AI opens endless possibilities &amp; unfortunately, endless victims &amp; losses” </a:t>
            </a:r>
            <a:r>
              <a:rPr lang="en-US" sz="1700" i="1" dirty="0" smtClean="0"/>
              <a:t>says Kathy Stokes, AARP</a:t>
            </a:r>
            <a:endParaRPr lang="en-US" sz="1700" i="1" dirty="0"/>
          </a:p>
        </p:txBody>
      </p:sp>
    </p:spTree>
    <p:extLst>
      <p:ext uri="{BB962C8B-B14F-4D97-AF65-F5344CB8AC3E}">
        <p14:creationId xmlns:p14="http://schemas.microsoft.com/office/powerpoint/2010/main" val="1173641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266" y="862179"/>
            <a:ext cx="4534533" cy="5201376"/>
          </a:xfrm>
          <a:prstGeom prst="rect">
            <a:avLst/>
          </a:prstGeom>
        </p:spPr>
      </p:pic>
      <p:sp>
        <p:nvSpPr>
          <p:cNvPr id="3" name="TextBox 2"/>
          <p:cNvSpPr txBox="1"/>
          <p:nvPr/>
        </p:nvSpPr>
        <p:spPr>
          <a:xfrm>
            <a:off x="1498622" y="321492"/>
            <a:ext cx="8280728" cy="461665"/>
          </a:xfrm>
          <a:prstGeom prst="rect">
            <a:avLst/>
          </a:prstGeom>
          <a:noFill/>
        </p:spPr>
        <p:txBody>
          <a:bodyPr wrap="none" rtlCol="0">
            <a:spAutoFit/>
          </a:bodyPr>
          <a:lstStyle/>
          <a:p>
            <a:r>
              <a:rPr lang="en-US" sz="2400" b="1" dirty="0" smtClean="0">
                <a:solidFill>
                  <a:srgbClr val="C00000"/>
                </a:solidFill>
              </a:rPr>
              <a:t>Examples of the Types of Online SCAMS that we can experience</a:t>
            </a:r>
            <a:endParaRPr lang="en-US" sz="2400" b="1" dirty="0">
              <a:solidFill>
                <a:srgbClr val="C00000"/>
              </a:solidFill>
            </a:endParaRPr>
          </a:p>
        </p:txBody>
      </p:sp>
      <p:sp>
        <p:nvSpPr>
          <p:cNvPr id="4" name="TextBox 3"/>
          <p:cNvSpPr txBox="1"/>
          <p:nvPr/>
        </p:nvSpPr>
        <p:spPr>
          <a:xfrm>
            <a:off x="114820" y="646711"/>
            <a:ext cx="6961586" cy="6001643"/>
          </a:xfrm>
          <a:prstGeom prst="rect">
            <a:avLst/>
          </a:prstGeom>
          <a:noFill/>
        </p:spPr>
        <p:txBody>
          <a:bodyPr wrap="square" rtlCol="0">
            <a:spAutoFit/>
          </a:bodyPr>
          <a:lstStyle/>
          <a:p>
            <a:pPr marL="342900" indent="-342900">
              <a:buFont typeface="+mj-lt"/>
              <a:buAutoNum type="arabicPeriod"/>
            </a:pPr>
            <a:r>
              <a:rPr lang="en-US" sz="2400" dirty="0" smtClean="0"/>
              <a:t>Phishing Scams</a:t>
            </a:r>
          </a:p>
          <a:p>
            <a:pPr marL="342900" indent="-342900">
              <a:buFont typeface="+mj-lt"/>
              <a:buAutoNum type="arabicPeriod"/>
            </a:pPr>
            <a:endParaRPr lang="en-US" sz="2400" dirty="0"/>
          </a:p>
          <a:p>
            <a:pPr marL="342900" indent="-342900">
              <a:buFont typeface="+mj-lt"/>
              <a:buAutoNum type="arabicPeriod"/>
            </a:pPr>
            <a:r>
              <a:rPr lang="en-US" sz="2400" dirty="0" smtClean="0"/>
              <a:t>Tech Support Scams</a:t>
            </a:r>
          </a:p>
          <a:p>
            <a:pPr marL="342900" indent="-342900">
              <a:buFont typeface="+mj-lt"/>
              <a:buAutoNum type="arabicPeriod"/>
            </a:pPr>
            <a:endParaRPr lang="en-US" sz="2400" dirty="0"/>
          </a:p>
          <a:p>
            <a:pPr marL="342900" indent="-342900">
              <a:buFont typeface="+mj-lt"/>
              <a:buAutoNum type="arabicPeriod"/>
            </a:pPr>
            <a:r>
              <a:rPr lang="en-US" sz="2400" dirty="0" smtClean="0"/>
              <a:t>Social Media &amp; Imposter Scams</a:t>
            </a:r>
          </a:p>
          <a:p>
            <a:pPr marL="342900" indent="-342900">
              <a:buFont typeface="+mj-lt"/>
              <a:buAutoNum type="arabicPeriod"/>
            </a:pPr>
            <a:endParaRPr lang="en-US" sz="2400" dirty="0"/>
          </a:p>
          <a:p>
            <a:pPr marL="342900" indent="-342900">
              <a:buFont typeface="+mj-lt"/>
              <a:buAutoNum type="arabicPeriod"/>
            </a:pPr>
            <a:r>
              <a:rPr lang="en-US" sz="2400" dirty="0" smtClean="0"/>
              <a:t>Ransomware Attacks</a:t>
            </a:r>
          </a:p>
          <a:p>
            <a:pPr marL="342900" indent="-342900">
              <a:buFont typeface="+mj-lt"/>
              <a:buAutoNum type="arabicPeriod"/>
            </a:pPr>
            <a:endParaRPr lang="en-US" sz="2400" dirty="0"/>
          </a:p>
          <a:p>
            <a:pPr marL="342900" indent="-342900">
              <a:buFont typeface="+mj-lt"/>
              <a:buAutoNum type="arabicPeriod"/>
            </a:pPr>
            <a:r>
              <a:rPr lang="en-US" sz="2400" dirty="0"/>
              <a:t>AI </a:t>
            </a:r>
            <a:r>
              <a:rPr lang="en-US" sz="2400" dirty="0" smtClean="0"/>
              <a:t>Scams</a:t>
            </a:r>
            <a:r>
              <a:rPr lang="en-US" sz="2400" dirty="0"/>
              <a:t>, including </a:t>
            </a:r>
            <a:r>
              <a:rPr lang="en-US" sz="2400" dirty="0" err="1" smtClean="0"/>
              <a:t>deepfakes</a:t>
            </a:r>
            <a:r>
              <a:rPr lang="en-US" sz="2400" dirty="0" smtClean="0"/>
              <a:t> &amp; Stolen </a:t>
            </a:r>
            <a:r>
              <a:rPr lang="en-US" sz="2400" dirty="0"/>
              <a:t>I</a:t>
            </a:r>
            <a:r>
              <a:rPr lang="en-US" sz="2400" dirty="0" smtClean="0"/>
              <a:t>dentities</a:t>
            </a:r>
            <a:endParaRPr lang="en-US" sz="2400" dirty="0"/>
          </a:p>
          <a:p>
            <a:pPr marL="342900" indent="-342900">
              <a:buFont typeface="+mj-lt"/>
              <a:buAutoNum type="arabicPeriod"/>
            </a:pPr>
            <a:endParaRPr lang="en-US" sz="2400" dirty="0" smtClean="0"/>
          </a:p>
          <a:p>
            <a:pPr marL="342900" indent="-342900">
              <a:buFont typeface="+mj-lt"/>
              <a:buAutoNum type="arabicPeriod"/>
            </a:pPr>
            <a:r>
              <a:rPr lang="en-US" sz="2400" dirty="0" smtClean="0"/>
              <a:t>Romance Scams on Dating Websites &amp; Social Media</a:t>
            </a:r>
          </a:p>
          <a:p>
            <a:pPr marL="342900" indent="-342900">
              <a:buFont typeface="+mj-lt"/>
              <a:buAutoNum type="arabicPeriod"/>
            </a:pPr>
            <a:endParaRPr lang="en-US" sz="2400" dirty="0"/>
          </a:p>
          <a:p>
            <a:pPr marL="342900" indent="-342900">
              <a:buFont typeface="+mj-lt"/>
              <a:buAutoNum type="arabicPeriod"/>
            </a:pPr>
            <a:r>
              <a:rPr lang="en-US" sz="2400" dirty="0"/>
              <a:t>Fake </a:t>
            </a:r>
            <a:r>
              <a:rPr lang="en-US" sz="2400" i="1" dirty="0"/>
              <a:t>GoFundMe</a:t>
            </a:r>
            <a:r>
              <a:rPr lang="en-US" sz="2400" dirty="0"/>
              <a:t> &amp; </a:t>
            </a:r>
            <a:r>
              <a:rPr lang="en-US" sz="2400" i="1" dirty="0"/>
              <a:t>Charity Scams </a:t>
            </a:r>
            <a:endParaRPr lang="en-US" sz="2400" i="1" dirty="0" smtClean="0"/>
          </a:p>
          <a:p>
            <a:pPr marL="342900" indent="-342900">
              <a:buFont typeface="+mj-lt"/>
              <a:buAutoNum type="arabicPeriod"/>
            </a:pPr>
            <a:endParaRPr lang="en-US" sz="2400" i="1" dirty="0"/>
          </a:p>
          <a:p>
            <a:pPr marL="342900" indent="-342900">
              <a:buFont typeface="+mj-lt"/>
              <a:buAutoNum type="arabicPeriod"/>
            </a:pPr>
            <a:r>
              <a:rPr lang="en-US" sz="2400" dirty="0" smtClean="0"/>
              <a:t>Mobile Scams/ Online Shopping Scams/ Gift Card Payment Scams/ Social Security Scams</a:t>
            </a:r>
            <a:endParaRPr lang="en-US" sz="2400" dirty="0"/>
          </a:p>
        </p:txBody>
      </p:sp>
    </p:spTree>
    <p:extLst>
      <p:ext uri="{BB962C8B-B14F-4D97-AF65-F5344CB8AC3E}">
        <p14:creationId xmlns:p14="http://schemas.microsoft.com/office/powerpoint/2010/main" val="4114409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6676" y="1155880"/>
            <a:ext cx="5725324" cy="5020376"/>
          </a:xfrm>
          <a:prstGeom prst="rect">
            <a:avLst/>
          </a:prstGeom>
        </p:spPr>
      </p:pic>
      <p:sp>
        <p:nvSpPr>
          <p:cNvPr id="3" name="TextBox 2"/>
          <p:cNvSpPr txBox="1"/>
          <p:nvPr/>
        </p:nvSpPr>
        <p:spPr>
          <a:xfrm>
            <a:off x="6466675" y="755770"/>
            <a:ext cx="5524782" cy="400110"/>
          </a:xfrm>
          <a:prstGeom prst="rect">
            <a:avLst/>
          </a:prstGeom>
          <a:noFill/>
        </p:spPr>
        <p:txBody>
          <a:bodyPr wrap="none" rtlCol="0">
            <a:spAutoFit/>
          </a:bodyPr>
          <a:lstStyle/>
          <a:p>
            <a:r>
              <a:rPr lang="en-US" sz="2000" b="1" u="sng" dirty="0" smtClean="0">
                <a:solidFill>
                  <a:srgbClr val="C00000"/>
                </a:solidFill>
              </a:rPr>
              <a:t>Common Scam Messages that </a:t>
            </a:r>
            <a:r>
              <a:rPr lang="en-US" sz="2000" b="1" u="sng" dirty="0">
                <a:solidFill>
                  <a:srgbClr val="C00000"/>
                </a:solidFill>
              </a:rPr>
              <a:t>Y</a:t>
            </a:r>
            <a:r>
              <a:rPr lang="en-US" sz="2000" b="1" u="sng" dirty="0" smtClean="0">
                <a:solidFill>
                  <a:srgbClr val="C00000"/>
                </a:solidFill>
              </a:rPr>
              <a:t>ou Receive Online:</a:t>
            </a:r>
            <a:endParaRPr lang="en-US" sz="2000" b="1" u="sng" dirty="0">
              <a:solidFill>
                <a:srgbClr val="C00000"/>
              </a:solidFill>
            </a:endParaRPr>
          </a:p>
        </p:txBody>
      </p:sp>
      <p:sp>
        <p:nvSpPr>
          <p:cNvPr id="4" name="TextBox 3"/>
          <p:cNvSpPr txBox="1"/>
          <p:nvPr/>
        </p:nvSpPr>
        <p:spPr>
          <a:xfrm>
            <a:off x="304798" y="1109601"/>
            <a:ext cx="6161877" cy="5078313"/>
          </a:xfrm>
          <a:prstGeom prst="rect">
            <a:avLst/>
          </a:prstGeom>
          <a:noFill/>
        </p:spPr>
        <p:txBody>
          <a:bodyPr wrap="square" rtlCol="0">
            <a:spAutoFit/>
          </a:bodyPr>
          <a:lstStyle/>
          <a:p>
            <a:pPr marL="342900" indent="-342900">
              <a:buFont typeface="+mj-lt"/>
              <a:buAutoNum type="alphaUcPeriod"/>
            </a:pPr>
            <a:r>
              <a:rPr lang="en-US" b="1" dirty="0" smtClean="0"/>
              <a:t>PERSONAL BANK Check-Washing / Cooking Scam:- </a:t>
            </a:r>
            <a:r>
              <a:rPr lang="en-US" dirty="0" smtClean="0"/>
              <a:t> $815m+ annual Losses. Stolen paper checks by thieves – wash ink of with chemicals except signature - fill in new amount &amp; payee</a:t>
            </a:r>
          </a:p>
          <a:p>
            <a:pPr marL="342900" indent="-342900">
              <a:buFont typeface="+mj-lt"/>
              <a:buAutoNum type="alphaUcPeriod"/>
            </a:pPr>
            <a:endParaRPr lang="en-US" dirty="0"/>
          </a:p>
          <a:p>
            <a:pPr marL="342900" indent="-342900">
              <a:buFont typeface="+mj-lt"/>
              <a:buAutoNum type="alphaUcPeriod"/>
            </a:pPr>
            <a:r>
              <a:rPr lang="en-US" b="1" dirty="0" smtClean="0"/>
              <a:t>VOICEPRINTING Scam: </a:t>
            </a:r>
            <a:r>
              <a:rPr lang="en-US" dirty="0" smtClean="0"/>
              <a:t>- Capture a recording of your voice &amp; then use a </a:t>
            </a:r>
            <a:r>
              <a:rPr lang="en-US" dirty="0" err="1" smtClean="0"/>
              <a:t>Sftw</a:t>
            </a:r>
            <a:r>
              <a:rPr lang="en-US" dirty="0" smtClean="0"/>
              <a:t>. program to generate an imitation “</a:t>
            </a:r>
            <a:r>
              <a:rPr lang="en-US" dirty="0" err="1" smtClean="0"/>
              <a:t>deepfake</a:t>
            </a:r>
            <a:r>
              <a:rPr lang="en-US" dirty="0" smtClean="0"/>
              <a:t>” version that impersonates you. Voiceprint can be used to access your Insurance &amp; Financial institution Accts.</a:t>
            </a:r>
          </a:p>
          <a:p>
            <a:pPr marL="342900" indent="-342900">
              <a:buFont typeface="+mj-lt"/>
              <a:buAutoNum type="alphaUcPeriod"/>
            </a:pPr>
            <a:endParaRPr lang="en-US" dirty="0"/>
          </a:p>
          <a:p>
            <a:pPr marL="342900" indent="-342900">
              <a:buFont typeface="+mj-lt"/>
              <a:buAutoNum type="alphaUcPeriod"/>
            </a:pPr>
            <a:r>
              <a:rPr lang="en-US" b="1" dirty="0" smtClean="0"/>
              <a:t>CELEBRITY IMPERSONATION: </a:t>
            </a:r>
            <a:r>
              <a:rPr lang="en-US" dirty="0" smtClean="0"/>
              <a:t>- You get a direct message from someone claiming to be a superstar - be extremely skeptical – most certain to be a scam by an Imposter</a:t>
            </a:r>
          </a:p>
          <a:p>
            <a:pPr marL="342900" indent="-342900">
              <a:buFont typeface="+mj-lt"/>
              <a:buAutoNum type="alphaUcPeriod"/>
            </a:pPr>
            <a:endParaRPr lang="en-US" dirty="0"/>
          </a:p>
          <a:p>
            <a:pPr marL="342900" indent="-342900">
              <a:buFont typeface="+mj-lt"/>
              <a:buAutoNum type="alphaUcPeriod"/>
            </a:pPr>
            <a:r>
              <a:rPr lang="en-US" b="1" dirty="0" smtClean="0"/>
              <a:t>DELAYED-ACTION SWEEPSTAKES Scam: - </a:t>
            </a:r>
            <a:r>
              <a:rPr lang="en-US" dirty="0" smtClean="0"/>
              <a:t>You get a message – “you won a sweepstake with large cash prize”. Your safest bet is just to hang up</a:t>
            </a:r>
          </a:p>
          <a:p>
            <a:pPr marL="342900" indent="-342900">
              <a:buFont typeface="+mj-lt"/>
              <a:buAutoNum type="alphaUcPeriod"/>
            </a:pPr>
            <a:endParaRPr lang="en-US" b="1" dirty="0"/>
          </a:p>
          <a:p>
            <a:pPr marL="342900" indent="-342900">
              <a:buFont typeface="+mj-lt"/>
              <a:buAutoNum type="alphaUcPeriod"/>
            </a:pPr>
            <a:r>
              <a:rPr lang="en-US" b="1" dirty="0" smtClean="0"/>
              <a:t>FAKE EMERGENCY Scam: - </a:t>
            </a:r>
            <a:r>
              <a:rPr lang="en-US" dirty="0" smtClean="0"/>
              <a:t>It’s a potentially convincing ruse</a:t>
            </a:r>
            <a:r>
              <a:rPr lang="en-US" b="1" dirty="0" smtClean="0"/>
              <a:t>     </a:t>
            </a:r>
            <a:endParaRPr lang="en-US" b="1" dirty="0"/>
          </a:p>
        </p:txBody>
      </p:sp>
      <p:sp>
        <p:nvSpPr>
          <p:cNvPr id="5" name="TextBox 4"/>
          <p:cNvSpPr txBox="1"/>
          <p:nvPr/>
        </p:nvSpPr>
        <p:spPr>
          <a:xfrm>
            <a:off x="587022" y="776639"/>
            <a:ext cx="5226756" cy="400110"/>
          </a:xfrm>
          <a:prstGeom prst="rect">
            <a:avLst/>
          </a:prstGeom>
          <a:noFill/>
        </p:spPr>
        <p:txBody>
          <a:bodyPr wrap="square" rtlCol="0">
            <a:spAutoFit/>
          </a:bodyPr>
          <a:lstStyle/>
          <a:p>
            <a:pPr algn="ctr"/>
            <a:r>
              <a:rPr lang="en-US" sz="2000" b="1" u="sng" dirty="0" smtClean="0">
                <a:solidFill>
                  <a:srgbClr val="C00000"/>
                </a:solidFill>
              </a:rPr>
              <a:t>SCAMS Coming Your Way</a:t>
            </a:r>
            <a:endParaRPr lang="en-US" sz="2000" b="1" u="sng" dirty="0">
              <a:solidFill>
                <a:srgbClr val="C00000"/>
              </a:solidFill>
            </a:endParaRPr>
          </a:p>
        </p:txBody>
      </p:sp>
    </p:spTree>
    <p:extLst>
      <p:ext uri="{BB962C8B-B14F-4D97-AF65-F5344CB8AC3E}">
        <p14:creationId xmlns:p14="http://schemas.microsoft.com/office/powerpoint/2010/main" val="11235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874" y="832127"/>
            <a:ext cx="5144218" cy="5125165"/>
          </a:xfrm>
          <a:prstGeom prst="rect">
            <a:avLst/>
          </a:prstGeom>
        </p:spPr>
      </p:pic>
      <p:sp>
        <p:nvSpPr>
          <p:cNvPr id="3" name="TextBox 2"/>
          <p:cNvSpPr txBox="1"/>
          <p:nvPr/>
        </p:nvSpPr>
        <p:spPr>
          <a:xfrm>
            <a:off x="4202013" y="124241"/>
            <a:ext cx="5474970" cy="707886"/>
          </a:xfrm>
          <a:prstGeom prst="rect">
            <a:avLst/>
          </a:prstGeom>
          <a:noFill/>
        </p:spPr>
        <p:txBody>
          <a:bodyPr wrap="square" rtlCol="0">
            <a:spAutoFit/>
          </a:bodyPr>
          <a:lstStyle/>
          <a:p>
            <a:r>
              <a:rPr lang="en-US" sz="2000" b="1" dirty="0" smtClean="0">
                <a:solidFill>
                  <a:srgbClr val="C00000"/>
                </a:solidFill>
              </a:rPr>
              <a:t>What are Your Defense Strategies to Protect Yourself from Online Financial Exploitation:</a:t>
            </a:r>
          </a:p>
        </p:txBody>
      </p:sp>
      <p:sp>
        <p:nvSpPr>
          <p:cNvPr id="5" name="TextBox 4"/>
          <p:cNvSpPr txBox="1"/>
          <p:nvPr/>
        </p:nvSpPr>
        <p:spPr>
          <a:xfrm>
            <a:off x="341681" y="682477"/>
            <a:ext cx="6650740" cy="5909310"/>
          </a:xfrm>
          <a:prstGeom prst="rect">
            <a:avLst/>
          </a:prstGeom>
          <a:noFill/>
        </p:spPr>
        <p:txBody>
          <a:bodyPr wrap="square" rtlCol="0">
            <a:spAutoFit/>
          </a:bodyPr>
          <a:lstStyle/>
          <a:p>
            <a:pPr marL="342900" indent="-342900">
              <a:buFont typeface="+mj-lt"/>
              <a:buAutoNum type="arabicPeriod"/>
            </a:pPr>
            <a:r>
              <a:rPr lang="en-US" dirty="0"/>
              <a:t>Panic &amp; Fear are tools used by Scammers to isolate &amp; prevent you from reaching out to others </a:t>
            </a:r>
            <a:r>
              <a:rPr lang="en-US" dirty="0" smtClean="0"/>
              <a:t>to consult. </a:t>
            </a:r>
            <a:r>
              <a:rPr lang="en-US" dirty="0"/>
              <a:t>Fear is a </a:t>
            </a:r>
            <a:r>
              <a:rPr lang="en-US" dirty="0" smtClean="0"/>
              <a:t>sign- </a:t>
            </a:r>
            <a:r>
              <a:rPr lang="en-US" dirty="0"/>
              <a:t>you are being taken for a ride. Your response becomes </a:t>
            </a:r>
            <a:r>
              <a:rPr lang="en-US" dirty="0">
                <a:solidFill>
                  <a:srgbClr val="FF0000"/>
                </a:solidFill>
              </a:rPr>
              <a:t>Fight-or-Flight</a:t>
            </a:r>
          </a:p>
          <a:p>
            <a:pPr marL="342900" indent="-342900">
              <a:buFont typeface="+mj-lt"/>
              <a:buAutoNum type="arabicPeriod"/>
            </a:pPr>
            <a:r>
              <a:rPr lang="en-US" dirty="0" smtClean="0">
                <a:solidFill>
                  <a:srgbClr val="0070C0"/>
                </a:solidFill>
              </a:rPr>
              <a:t>“Decide now to Decide Later” / “Pause </a:t>
            </a:r>
            <a:r>
              <a:rPr lang="en-US" dirty="0">
                <a:solidFill>
                  <a:srgbClr val="0070C0"/>
                </a:solidFill>
              </a:rPr>
              <a:t>and </a:t>
            </a:r>
            <a:r>
              <a:rPr lang="en-US" dirty="0" smtClean="0">
                <a:solidFill>
                  <a:srgbClr val="0070C0"/>
                </a:solidFill>
              </a:rPr>
              <a:t>Verify”</a:t>
            </a:r>
          </a:p>
          <a:p>
            <a:pPr marL="342900" indent="-342900">
              <a:buFont typeface="+mj-lt"/>
              <a:buAutoNum type="arabicPeriod"/>
            </a:pPr>
            <a:r>
              <a:rPr lang="en-US" dirty="0" smtClean="0">
                <a:solidFill>
                  <a:srgbClr val="C00000"/>
                </a:solidFill>
              </a:rPr>
              <a:t>Don’t trust Caller ID assuming that it is Legitimate.</a:t>
            </a:r>
          </a:p>
          <a:p>
            <a:pPr marL="342900" indent="-342900">
              <a:buFont typeface="+mj-lt"/>
              <a:buAutoNum type="arabicPeriod"/>
            </a:pPr>
            <a:r>
              <a:rPr lang="en-US" u="sng" dirty="0">
                <a:solidFill>
                  <a:srgbClr val="0070C0"/>
                </a:solidFill>
              </a:rPr>
              <a:t>D</a:t>
            </a:r>
            <a:r>
              <a:rPr lang="en-US" u="sng" dirty="0" smtClean="0">
                <a:solidFill>
                  <a:srgbClr val="0070C0"/>
                </a:solidFill>
              </a:rPr>
              <a:t>on’t </a:t>
            </a:r>
            <a:r>
              <a:rPr lang="en-US" u="sng" dirty="0">
                <a:solidFill>
                  <a:srgbClr val="0070C0"/>
                </a:solidFill>
              </a:rPr>
              <a:t>click a link or call a number in an </a:t>
            </a:r>
            <a:r>
              <a:rPr lang="en-US" b="1" u="sng" dirty="0">
                <a:solidFill>
                  <a:srgbClr val="FF0000"/>
                </a:solidFill>
              </a:rPr>
              <a:t>unsolicited</a:t>
            </a:r>
            <a:r>
              <a:rPr lang="en-US" u="sng" dirty="0">
                <a:solidFill>
                  <a:srgbClr val="0070C0"/>
                </a:solidFill>
              </a:rPr>
              <a:t> </a:t>
            </a:r>
            <a:r>
              <a:rPr lang="en-US" u="sng" dirty="0" smtClean="0">
                <a:solidFill>
                  <a:srgbClr val="0070C0"/>
                </a:solidFill>
              </a:rPr>
              <a:t>message, email </a:t>
            </a:r>
            <a:r>
              <a:rPr lang="en-US" u="sng" dirty="0">
                <a:solidFill>
                  <a:srgbClr val="0070C0"/>
                </a:solidFill>
              </a:rPr>
              <a:t>or pop-up window</a:t>
            </a:r>
            <a:r>
              <a:rPr lang="en-US" dirty="0">
                <a:solidFill>
                  <a:srgbClr val="0070C0"/>
                </a:solidFill>
              </a:rPr>
              <a:t>; independently </a:t>
            </a:r>
            <a:r>
              <a:rPr lang="en-US" dirty="0" smtClean="0">
                <a:solidFill>
                  <a:srgbClr val="0070C0"/>
                </a:solidFill>
              </a:rPr>
              <a:t>go to </a:t>
            </a:r>
            <a:r>
              <a:rPr lang="en-US" dirty="0">
                <a:solidFill>
                  <a:srgbClr val="0070C0"/>
                </a:solidFill>
              </a:rPr>
              <a:t>the respective official website or other </a:t>
            </a:r>
            <a:r>
              <a:rPr lang="en-US" dirty="0" smtClean="0">
                <a:solidFill>
                  <a:srgbClr val="0070C0"/>
                </a:solidFill>
              </a:rPr>
              <a:t>to reliable </a:t>
            </a:r>
            <a:r>
              <a:rPr lang="en-US" dirty="0" smtClean="0">
                <a:solidFill>
                  <a:srgbClr val="0070C0"/>
                </a:solidFill>
              </a:rPr>
              <a:t>communication </a:t>
            </a:r>
            <a:r>
              <a:rPr lang="en-US" dirty="0">
                <a:solidFill>
                  <a:srgbClr val="0070C0"/>
                </a:solidFill>
              </a:rPr>
              <a:t>channel</a:t>
            </a:r>
            <a:r>
              <a:rPr lang="en-US" dirty="0" smtClean="0"/>
              <a:t>.</a:t>
            </a:r>
          </a:p>
          <a:p>
            <a:pPr marL="342900" indent="-342900">
              <a:buFont typeface="+mj-lt"/>
              <a:buAutoNum type="arabicPeriod"/>
            </a:pPr>
            <a:r>
              <a:rPr lang="en-US" dirty="0" smtClean="0">
                <a:solidFill>
                  <a:srgbClr val="C00000"/>
                </a:solidFill>
              </a:rPr>
              <a:t>Scammers </a:t>
            </a:r>
            <a:r>
              <a:rPr lang="en-US" dirty="0" smtClean="0">
                <a:solidFill>
                  <a:srgbClr val="C00000"/>
                </a:solidFill>
              </a:rPr>
              <a:t>may already have </a:t>
            </a:r>
            <a:r>
              <a:rPr lang="en-US" dirty="0" smtClean="0">
                <a:solidFill>
                  <a:srgbClr val="C00000"/>
                </a:solidFill>
              </a:rPr>
              <a:t>all your </a:t>
            </a:r>
            <a:r>
              <a:rPr lang="en-US" u="sng" dirty="0" smtClean="0">
                <a:solidFill>
                  <a:srgbClr val="C00000"/>
                </a:solidFill>
              </a:rPr>
              <a:t>Personal, Financial and Address Information</a:t>
            </a:r>
            <a:r>
              <a:rPr lang="en-US" dirty="0" smtClean="0">
                <a:solidFill>
                  <a:srgbClr val="C00000"/>
                </a:solidFill>
              </a:rPr>
              <a:t>. Hang up and call back using the official number of the organization from its Website.</a:t>
            </a:r>
          </a:p>
          <a:p>
            <a:pPr marL="342900" indent="-342900">
              <a:buFont typeface="+mj-lt"/>
              <a:buAutoNum type="arabicPeriod"/>
            </a:pPr>
            <a:r>
              <a:rPr lang="en-US" dirty="0" smtClean="0">
                <a:solidFill>
                  <a:srgbClr val="0070C0"/>
                </a:solidFill>
              </a:rPr>
              <a:t>Weird payment methods used by Scammers are obvious red flags. Never pay over the phone or link someone texts/emails </a:t>
            </a:r>
            <a:r>
              <a:rPr lang="en-US" dirty="0" smtClean="0">
                <a:solidFill>
                  <a:srgbClr val="0070C0"/>
                </a:solidFill>
              </a:rPr>
              <a:t>you got. </a:t>
            </a:r>
            <a:r>
              <a:rPr lang="en-US" dirty="0" smtClean="0">
                <a:solidFill>
                  <a:srgbClr val="0070C0"/>
                </a:solidFill>
              </a:rPr>
              <a:t>Use your official bank account &amp; “Transfer Money” link.</a:t>
            </a:r>
          </a:p>
          <a:p>
            <a:pPr marL="342900" indent="-342900">
              <a:buFont typeface="+mj-lt"/>
              <a:buAutoNum type="arabicPeriod"/>
            </a:pPr>
            <a:r>
              <a:rPr lang="en-US" dirty="0" smtClean="0"/>
              <a:t>Scammers use subtle tricks to build Trust by manipulating you.</a:t>
            </a:r>
          </a:p>
          <a:p>
            <a:pPr marL="342900" indent="-342900">
              <a:buFont typeface="+mj-lt"/>
              <a:buAutoNum type="arabicPeriod"/>
            </a:pPr>
            <a:r>
              <a:rPr lang="en-US" dirty="0" smtClean="0">
                <a:solidFill>
                  <a:srgbClr val="C00000"/>
                </a:solidFill>
              </a:rPr>
              <a:t>People who fall for Scams often feel Shame or Embarrassment – that can prevent them from reaching to their friends and family. </a:t>
            </a:r>
          </a:p>
          <a:p>
            <a:pPr marL="342900" indent="-342900">
              <a:buFont typeface="+mj-lt"/>
              <a:buAutoNum type="arabicPeriod"/>
            </a:pPr>
            <a:r>
              <a:rPr lang="en-US" dirty="0" smtClean="0"/>
              <a:t>Turn the Tables and Ask Questions: You should be the one controlling communications.</a:t>
            </a:r>
          </a:p>
          <a:p>
            <a:pPr marL="342900" indent="-342900">
              <a:buFont typeface="+mj-lt"/>
              <a:buAutoNum type="arabicPeriod"/>
            </a:pPr>
            <a:r>
              <a:rPr lang="en-US" dirty="0" smtClean="0">
                <a:solidFill>
                  <a:srgbClr val="C00000"/>
                </a:solidFill>
              </a:rPr>
              <a:t>Add a Trusted Contact to Your Brokerage Account &amp; place HOLDS when exploitation is expected.</a:t>
            </a:r>
          </a:p>
        </p:txBody>
      </p:sp>
    </p:spTree>
    <p:extLst>
      <p:ext uri="{BB962C8B-B14F-4D97-AF65-F5344CB8AC3E}">
        <p14:creationId xmlns:p14="http://schemas.microsoft.com/office/powerpoint/2010/main" val="3771320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835"/>
          </a:xfrm>
        </p:spPr>
        <p:txBody>
          <a:bodyPr>
            <a:noAutofit/>
          </a:bodyPr>
          <a:lstStyle/>
          <a:p>
            <a:r>
              <a:rPr lang="en-US" sz="3200" u="sng" dirty="0" smtClean="0">
                <a:solidFill>
                  <a:srgbClr val="C00000"/>
                </a:solidFill>
              </a:rPr>
              <a:t>Where do you Report and Seek Help if Scammed?</a:t>
            </a:r>
            <a:endParaRPr lang="en-US" sz="3200" u="sng" dirty="0">
              <a:solidFill>
                <a:srgbClr val="C00000"/>
              </a:solidFill>
            </a:endParaRPr>
          </a:p>
        </p:txBody>
      </p:sp>
      <p:sp>
        <p:nvSpPr>
          <p:cNvPr id="3" name="Content Placeholder 2"/>
          <p:cNvSpPr>
            <a:spLocks noGrp="1"/>
          </p:cNvSpPr>
          <p:nvPr>
            <p:ph idx="1"/>
          </p:nvPr>
        </p:nvSpPr>
        <p:spPr>
          <a:xfrm>
            <a:off x="838200" y="956944"/>
            <a:ext cx="10751820" cy="4883785"/>
          </a:xfrm>
        </p:spPr>
        <p:txBody>
          <a:bodyPr>
            <a:normAutofit fontScale="70000" lnSpcReduction="20000"/>
          </a:bodyPr>
          <a:lstStyle/>
          <a:p>
            <a:r>
              <a:rPr lang="en-US" sz="2000" dirty="0"/>
              <a:t>F</a:t>
            </a:r>
            <a:r>
              <a:rPr lang="en-US" sz="2000" dirty="0" smtClean="0"/>
              <a:t>ile </a:t>
            </a:r>
            <a:r>
              <a:rPr lang="en-US" sz="2000" dirty="0"/>
              <a:t>a complaint with the </a:t>
            </a:r>
            <a:r>
              <a:rPr lang="en-US" sz="2000" dirty="0" smtClean="0"/>
              <a:t>“</a:t>
            </a:r>
            <a:r>
              <a:rPr lang="en-US" sz="2000" dirty="0" smtClean="0">
                <a:solidFill>
                  <a:srgbClr val="FF0000"/>
                </a:solidFill>
              </a:rPr>
              <a:t>FBI’s </a:t>
            </a:r>
            <a:r>
              <a:rPr lang="en-US" sz="2000" dirty="0">
                <a:solidFill>
                  <a:srgbClr val="FF0000"/>
                </a:solidFill>
              </a:rPr>
              <a:t>Internet Crime Complaint Center (IC3</a:t>
            </a:r>
            <a:r>
              <a:rPr lang="en-US" sz="2000" dirty="0" smtClean="0">
                <a:solidFill>
                  <a:srgbClr val="FF0000"/>
                </a:solidFill>
              </a:rPr>
              <a:t>)”, </a:t>
            </a:r>
            <a:r>
              <a:rPr lang="en-US" sz="2000" dirty="0"/>
              <a:t>which is the central point for tracking patterns of fraud and abuse related to internet crimes. The IC3 reviews complaints, analyzes data, and creates intelligence reports that highlight emerging threats and new trends</a:t>
            </a:r>
            <a:r>
              <a:rPr lang="en-US" sz="2400" dirty="0" smtClean="0"/>
              <a:t>.</a:t>
            </a:r>
          </a:p>
          <a:p>
            <a:r>
              <a:rPr lang="en-US" sz="2000" dirty="0" smtClean="0">
                <a:solidFill>
                  <a:srgbClr val="FF0000"/>
                </a:solidFill>
              </a:rPr>
              <a:t>Federal Trade Commission: </a:t>
            </a:r>
            <a:r>
              <a:rPr lang="en-US" sz="2000" dirty="0" smtClean="0"/>
              <a:t>File a Fraud Report- call </a:t>
            </a:r>
            <a:r>
              <a:rPr lang="en-US" sz="2000" dirty="0"/>
              <a:t>the FTC’s call </a:t>
            </a:r>
            <a:r>
              <a:rPr lang="en-US" sz="2000" dirty="0" smtClean="0"/>
              <a:t>center or online </a:t>
            </a:r>
            <a:r>
              <a:rPr lang="en-US" sz="2000" dirty="0"/>
              <a:t>at </a:t>
            </a:r>
            <a:r>
              <a:rPr lang="en-US" sz="2000" dirty="0" smtClean="0">
                <a:hlinkClick r:id="rId2"/>
              </a:rPr>
              <a:t>ReportFraud.ftc.gov</a:t>
            </a:r>
            <a:endParaRPr lang="en-US" sz="2000" i="1" dirty="0" smtClean="0">
              <a:solidFill>
                <a:srgbClr val="0070C0"/>
              </a:solidFill>
            </a:endParaRPr>
          </a:p>
          <a:p>
            <a:r>
              <a:rPr lang="en-US" sz="2000" dirty="0" smtClean="0"/>
              <a:t>Use </a:t>
            </a:r>
            <a:r>
              <a:rPr lang="en-US" sz="2000" dirty="0" smtClean="0">
                <a:solidFill>
                  <a:srgbClr val="FF0000"/>
                </a:solidFill>
              </a:rPr>
              <a:t>FINRA </a:t>
            </a:r>
            <a:r>
              <a:rPr lang="en-US" sz="2000" dirty="0" smtClean="0"/>
              <a:t>Resource</a:t>
            </a:r>
            <a:r>
              <a:rPr lang="en-US" sz="2000" dirty="0" smtClean="0">
                <a:solidFill>
                  <a:srgbClr val="FF0000"/>
                </a:solidFill>
              </a:rPr>
              <a:t>: </a:t>
            </a:r>
            <a:r>
              <a:rPr lang="en-US" sz="2000" dirty="0" smtClean="0"/>
              <a:t>Investor Education Foundation for Financial, Visit “</a:t>
            </a:r>
            <a:r>
              <a:rPr lang="en-US" sz="2000" i="1" dirty="0" smtClean="0">
                <a:solidFill>
                  <a:srgbClr val="0070C0"/>
                </a:solidFill>
              </a:rPr>
              <a:t>FINRAFoundation.org” </a:t>
            </a:r>
          </a:p>
          <a:p>
            <a:r>
              <a:rPr lang="en-US" sz="2000" dirty="0" smtClean="0"/>
              <a:t>Visit</a:t>
            </a:r>
            <a:r>
              <a:rPr lang="en-US" sz="2000" dirty="0" smtClean="0">
                <a:solidFill>
                  <a:srgbClr val="FF0000"/>
                </a:solidFill>
              </a:rPr>
              <a:t> FINRA Investor Sites “</a:t>
            </a:r>
            <a:r>
              <a:rPr lang="en-US" sz="2000" i="1" dirty="0" smtClean="0">
                <a:solidFill>
                  <a:srgbClr val="0070C0"/>
                </a:solidFill>
              </a:rPr>
              <a:t>SaveAndInvest.org” and “FINRA.org/Investors”; </a:t>
            </a:r>
            <a:r>
              <a:rPr lang="en-US" sz="2000" dirty="0" smtClean="0"/>
              <a:t>provides information to protect yourself from Investment Fraud</a:t>
            </a:r>
          </a:p>
          <a:p>
            <a:r>
              <a:rPr lang="en-US" sz="2000" dirty="0" smtClean="0">
                <a:solidFill>
                  <a:srgbClr val="FF0000"/>
                </a:solidFill>
              </a:rPr>
              <a:t>FINRA</a:t>
            </a:r>
            <a:r>
              <a:rPr lang="en-US" sz="2000" dirty="0" smtClean="0"/>
              <a:t> </a:t>
            </a:r>
            <a:r>
              <a:rPr lang="en-US" sz="2000" dirty="0" smtClean="0">
                <a:solidFill>
                  <a:srgbClr val="FF0000"/>
                </a:solidFill>
              </a:rPr>
              <a:t>Investor Complaint </a:t>
            </a:r>
            <a:r>
              <a:rPr lang="en-US" sz="2000" dirty="0" smtClean="0"/>
              <a:t>Center &amp; Tips </a:t>
            </a:r>
            <a:r>
              <a:rPr lang="en-US" sz="2000" i="1" dirty="0" smtClean="0">
                <a:solidFill>
                  <a:srgbClr val="0070C0"/>
                </a:solidFill>
              </a:rPr>
              <a:t>“finra.org/complaint” </a:t>
            </a:r>
            <a:r>
              <a:rPr lang="en-US" sz="2000" dirty="0" smtClean="0"/>
              <a:t>and </a:t>
            </a:r>
            <a:r>
              <a:rPr lang="en-US" sz="2000" i="1" dirty="0" smtClean="0">
                <a:solidFill>
                  <a:srgbClr val="0070C0"/>
                </a:solidFill>
              </a:rPr>
              <a:t>“finra.org/</a:t>
            </a:r>
            <a:r>
              <a:rPr lang="en-US" sz="2000" i="1" dirty="0" err="1" smtClean="0">
                <a:solidFill>
                  <a:srgbClr val="0070C0"/>
                </a:solidFill>
              </a:rPr>
              <a:t>fileatip</a:t>
            </a:r>
            <a:r>
              <a:rPr lang="en-US" sz="2000" i="1" dirty="0" smtClean="0">
                <a:solidFill>
                  <a:srgbClr val="0070C0"/>
                </a:solidFill>
              </a:rPr>
              <a:t>”</a:t>
            </a:r>
          </a:p>
          <a:p>
            <a:r>
              <a:rPr lang="en-US" sz="2000" dirty="0" smtClean="0">
                <a:solidFill>
                  <a:srgbClr val="FF0000"/>
                </a:solidFill>
              </a:rPr>
              <a:t>FINRA Investment Fraud</a:t>
            </a:r>
            <a:r>
              <a:rPr lang="en-US" sz="2000" i="1" dirty="0" smtClean="0">
                <a:solidFill>
                  <a:srgbClr val="0070C0"/>
                </a:solidFill>
              </a:rPr>
              <a:t>, </a:t>
            </a:r>
            <a:r>
              <a:rPr lang="en-US" sz="2000" dirty="0" smtClean="0"/>
              <a:t>go to </a:t>
            </a:r>
            <a:r>
              <a:rPr lang="en-US" sz="2000" i="1" dirty="0" smtClean="0">
                <a:solidFill>
                  <a:srgbClr val="0070C0"/>
                </a:solidFill>
                <a:hlinkClick r:id="rId3"/>
              </a:rPr>
              <a:t>www.finra.org/investors/protect-your-money/avoid-fraud</a:t>
            </a:r>
            <a:endParaRPr lang="en-US" sz="2000" i="1" dirty="0" smtClean="0">
              <a:solidFill>
                <a:srgbClr val="0070C0"/>
              </a:solidFill>
            </a:endParaRPr>
          </a:p>
          <a:p>
            <a:r>
              <a:rPr lang="en-US" sz="2000" dirty="0" smtClean="0">
                <a:solidFill>
                  <a:srgbClr val="FF0000"/>
                </a:solidFill>
              </a:rPr>
              <a:t>FINRA Broker Check</a:t>
            </a:r>
            <a:r>
              <a:rPr lang="en-US" sz="2000" dirty="0" smtClean="0">
                <a:solidFill>
                  <a:srgbClr val="0070C0"/>
                </a:solidFill>
              </a:rPr>
              <a:t>, Visit finra.org/</a:t>
            </a:r>
            <a:r>
              <a:rPr lang="en-US" sz="2000" dirty="0" err="1" smtClean="0">
                <a:solidFill>
                  <a:srgbClr val="0070C0"/>
                </a:solidFill>
              </a:rPr>
              <a:t>brokercheck</a:t>
            </a:r>
            <a:endParaRPr lang="en-US" sz="2000" dirty="0" smtClean="0">
              <a:solidFill>
                <a:srgbClr val="0070C0"/>
              </a:solidFill>
            </a:endParaRPr>
          </a:p>
          <a:p>
            <a:r>
              <a:rPr lang="en-US" sz="2000" dirty="0" smtClean="0">
                <a:solidFill>
                  <a:srgbClr val="FF0000"/>
                </a:solidFill>
              </a:rPr>
              <a:t>SEC’s EDGAR Database</a:t>
            </a:r>
            <a:r>
              <a:rPr lang="en-US" sz="2000" dirty="0" smtClean="0"/>
              <a:t>, Check out the Investment using SEC’s EDGAR site </a:t>
            </a:r>
            <a:r>
              <a:rPr lang="en-US" sz="2000" dirty="0" smtClean="0">
                <a:solidFill>
                  <a:srgbClr val="0070C0"/>
                </a:solidFill>
              </a:rPr>
              <a:t>- </a:t>
            </a:r>
            <a:r>
              <a:rPr lang="en-US" sz="2000" i="1" dirty="0" smtClean="0">
                <a:solidFill>
                  <a:srgbClr val="0070C0"/>
                </a:solidFill>
              </a:rPr>
              <a:t>www.sec.gov/edgar.shtml</a:t>
            </a:r>
          </a:p>
          <a:p>
            <a:r>
              <a:rPr lang="en-US" sz="2000" dirty="0" smtClean="0">
                <a:solidFill>
                  <a:srgbClr val="FF0000"/>
                </a:solidFill>
              </a:rPr>
              <a:t>AARP</a:t>
            </a:r>
            <a:r>
              <a:rPr lang="en-US" sz="2000" dirty="0" smtClean="0"/>
              <a:t> Call Fraud Watch Network Helpline: </a:t>
            </a:r>
            <a:r>
              <a:rPr lang="en-US" sz="2000" i="1" dirty="0" smtClean="0">
                <a:hlinkClick r:id="rId4"/>
              </a:rPr>
              <a:t>www.aarp.org/fraudwatchnetwork</a:t>
            </a:r>
            <a:r>
              <a:rPr lang="en-US" sz="2000" dirty="0" smtClean="0"/>
              <a:t>; Phone: (877) 908-3360</a:t>
            </a:r>
          </a:p>
          <a:p>
            <a:r>
              <a:rPr lang="en-US" sz="2000" dirty="0" smtClean="0">
                <a:solidFill>
                  <a:srgbClr val="FF0000"/>
                </a:solidFill>
              </a:rPr>
              <a:t>State Securities Regulator </a:t>
            </a:r>
            <a:r>
              <a:rPr lang="en-US" sz="2000" i="1" dirty="0" smtClean="0">
                <a:hlinkClick r:id="rId5"/>
              </a:rPr>
              <a:t>www.nassaa.org</a:t>
            </a:r>
            <a:r>
              <a:rPr lang="en-US" sz="2000" dirty="0" smtClean="0"/>
              <a:t> Phone: (202) 737-0900</a:t>
            </a:r>
          </a:p>
          <a:p>
            <a:r>
              <a:rPr lang="en-US" sz="2000" dirty="0" smtClean="0">
                <a:solidFill>
                  <a:srgbClr val="FF0000"/>
                </a:solidFill>
              </a:rPr>
              <a:t>SEC Office of Investor </a:t>
            </a:r>
            <a:r>
              <a:rPr lang="en-US" sz="2000" dirty="0" smtClean="0"/>
              <a:t>Education/Advocacy </a:t>
            </a:r>
            <a:r>
              <a:rPr lang="en-US" sz="2000" i="1" dirty="0" smtClean="0">
                <a:hlinkClick r:id="rId6"/>
              </a:rPr>
              <a:t>www.sec.gov/complaint.shtml</a:t>
            </a:r>
            <a:r>
              <a:rPr lang="en-US" sz="2000" dirty="0" smtClean="0"/>
              <a:t> Phone (800) SEC-0330</a:t>
            </a:r>
          </a:p>
          <a:p>
            <a:r>
              <a:rPr lang="en-US" sz="2000" dirty="0" smtClean="0">
                <a:solidFill>
                  <a:srgbClr val="FF0000"/>
                </a:solidFill>
              </a:rPr>
              <a:t>U.S. Dept. of Justice </a:t>
            </a:r>
            <a:r>
              <a:rPr lang="en-US" sz="2000" dirty="0" smtClean="0"/>
              <a:t>for Elder </a:t>
            </a:r>
            <a:r>
              <a:rPr lang="en-US" sz="2000" dirty="0"/>
              <a:t>A</a:t>
            </a:r>
            <a:r>
              <a:rPr lang="en-US" sz="2000" dirty="0" smtClean="0"/>
              <a:t>buse &amp; Financial </a:t>
            </a:r>
            <a:r>
              <a:rPr lang="en-US" sz="2000" dirty="0"/>
              <a:t>E</a:t>
            </a:r>
            <a:r>
              <a:rPr lang="en-US" sz="2000" dirty="0" smtClean="0"/>
              <a:t>xploitation </a:t>
            </a:r>
            <a:r>
              <a:rPr lang="en-US" sz="2000" i="1" dirty="0" smtClean="0">
                <a:solidFill>
                  <a:srgbClr val="0070C0"/>
                </a:solidFill>
                <a:hlinkClick r:id="rId7"/>
              </a:rPr>
              <a:t>www.justice.gov/elderjustice</a:t>
            </a:r>
            <a:endParaRPr lang="en-US" sz="2000" i="1" dirty="0" smtClean="0">
              <a:solidFill>
                <a:srgbClr val="0070C0"/>
              </a:solidFill>
            </a:endParaRPr>
          </a:p>
          <a:p>
            <a:r>
              <a:rPr lang="en-US" sz="2000" dirty="0" smtClean="0">
                <a:solidFill>
                  <a:srgbClr val="FF0000"/>
                </a:solidFill>
              </a:rPr>
              <a:t>Call Local State/County Police Dept. – </a:t>
            </a:r>
            <a:r>
              <a:rPr lang="en-US" sz="2000" dirty="0" smtClean="0"/>
              <a:t>Report when  you have been financially defrauded or in danger of </a:t>
            </a:r>
            <a:r>
              <a:rPr lang="en-US" sz="2000" dirty="0" smtClean="0"/>
              <a:t>becoming victimized</a:t>
            </a:r>
          </a:p>
          <a:p>
            <a:r>
              <a:rPr lang="en-US" sz="2000" dirty="0" smtClean="0">
                <a:solidFill>
                  <a:srgbClr val="FF0000"/>
                </a:solidFill>
              </a:rPr>
              <a:t>Credit Bureaus: </a:t>
            </a:r>
            <a:r>
              <a:rPr lang="en-US" sz="2000" dirty="0" smtClean="0"/>
              <a:t>If </a:t>
            </a:r>
            <a:r>
              <a:rPr lang="en-US" sz="2000" dirty="0"/>
              <a:t>Scammed, </a:t>
            </a:r>
            <a:r>
              <a:rPr lang="en-US" sz="2000" dirty="0" smtClean="0"/>
              <a:t>Immediately Call </a:t>
            </a:r>
            <a:r>
              <a:rPr lang="en-US" sz="2000" dirty="0"/>
              <a:t>&amp; </a:t>
            </a:r>
            <a:r>
              <a:rPr lang="en-US" sz="2000" dirty="0" smtClean="0"/>
              <a:t>Report </a:t>
            </a:r>
            <a:r>
              <a:rPr lang="en-US" sz="2000" dirty="0"/>
              <a:t>the Scam – </a:t>
            </a:r>
            <a:r>
              <a:rPr lang="en-US" sz="2000" dirty="0" smtClean="0"/>
              <a:t>Banks &amp; </a:t>
            </a:r>
            <a:r>
              <a:rPr lang="en-US" sz="2000" dirty="0"/>
              <a:t>Credit Bureaus to add a Fraud Alert &amp; help prevent Identity Theft </a:t>
            </a:r>
            <a:endParaRPr lang="en-US" sz="2000" dirty="0" smtClean="0"/>
          </a:p>
          <a:p>
            <a:r>
              <a:rPr lang="en-US" sz="2000" dirty="0" smtClean="0">
                <a:solidFill>
                  <a:srgbClr val="FF0000"/>
                </a:solidFill>
              </a:rPr>
              <a:t>Others</a:t>
            </a:r>
            <a:r>
              <a:rPr lang="en-US" sz="2000" dirty="0" smtClean="0"/>
              <a:t> include: </a:t>
            </a:r>
            <a:r>
              <a:rPr lang="en-US" sz="2000" i="1" dirty="0" smtClean="0">
                <a:solidFill>
                  <a:srgbClr val="0070C0"/>
                </a:solidFill>
              </a:rPr>
              <a:t>Better Business </a:t>
            </a:r>
            <a:r>
              <a:rPr lang="en-US" sz="2000" i="1" dirty="0">
                <a:solidFill>
                  <a:srgbClr val="0070C0"/>
                </a:solidFill>
              </a:rPr>
              <a:t>Bureau </a:t>
            </a:r>
            <a:r>
              <a:rPr lang="en-US" sz="2000" dirty="0"/>
              <a:t>and </a:t>
            </a:r>
            <a:r>
              <a:rPr lang="en-US" sz="2000" i="1" dirty="0">
                <a:solidFill>
                  <a:srgbClr val="0070C0"/>
                </a:solidFill>
              </a:rPr>
              <a:t>Microsoft Corporation Cyber Crime </a:t>
            </a:r>
            <a:r>
              <a:rPr lang="en-US" sz="2000" i="1" dirty="0" smtClean="0">
                <a:solidFill>
                  <a:srgbClr val="0070C0"/>
                </a:solidFill>
              </a:rPr>
              <a:t>Center</a:t>
            </a:r>
            <a:endParaRPr lang="en-US" sz="2000" i="1" dirty="0" smtClean="0">
              <a:solidFill>
                <a:srgbClr val="0070C0"/>
              </a:solidFill>
            </a:endParaRPr>
          </a:p>
          <a:p>
            <a:endParaRPr lang="en-US" sz="2000" i="1" dirty="0">
              <a:solidFill>
                <a:srgbClr val="0070C0"/>
              </a:solidFill>
            </a:endParaRPr>
          </a:p>
          <a:p>
            <a:pPr marL="0" indent="0">
              <a:buNone/>
            </a:pPr>
            <a:endParaRPr lang="en-US" dirty="0"/>
          </a:p>
        </p:txBody>
      </p:sp>
    </p:spTree>
    <p:extLst>
      <p:ext uri="{BB962C8B-B14F-4D97-AF65-F5344CB8AC3E}">
        <p14:creationId xmlns:p14="http://schemas.microsoft.com/office/powerpoint/2010/main" val="87635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u="sng" dirty="0" smtClean="0">
                <a:solidFill>
                  <a:srgbClr val="C00000"/>
                </a:solidFill>
              </a:rPr>
              <a:t>On-Line Hacking has never been so pervasive- objective of this presentation is to familiarize investors with latest Scams - What, Where and How &amp; Best Practices to protect Investments from getting deceived by Scammers</a:t>
            </a:r>
            <a:endParaRPr lang="en-US" sz="2800" u="sng"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Around the world, hackers are bombarding us with fake emails, phone calls, texts &amp; mail, to steal as much of our money as possible through scamming. Hackers are using the latest technology &amp; their innovation / creativity to swindle your money.</a:t>
            </a:r>
          </a:p>
          <a:p>
            <a:r>
              <a:rPr lang="en-US" dirty="0" smtClean="0">
                <a:solidFill>
                  <a:srgbClr val="0070C0"/>
                </a:solidFill>
              </a:rPr>
              <a:t>Scamming </a:t>
            </a:r>
            <a:r>
              <a:rPr lang="en-US" dirty="0">
                <a:solidFill>
                  <a:srgbClr val="0070C0"/>
                </a:solidFill>
              </a:rPr>
              <a:t>methods </a:t>
            </a:r>
            <a:r>
              <a:rPr lang="en-US" dirty="0" smtClean="0">
                <a:solidFill>
                  <a:srgbClr val="0070C0"/>
                </a:solidFill>
              </a:rPr>
              <a:t>continue to emerge based </a:t>
            </a:r>
            <a:r>
              <a:rPr lang="en-US" dirty="0">
                <a:solidFill>
                  <a:srgbClr val="0070C0"/>
                </a:solidFill>
              </a:rPr>
              <a:t>on new technology &amp;</a:t>
            </a:r>
            <a:r>
              <a:rPr lang="en-US" dirty="0" smtClean="0">
                <a:solidFill>
                  <a:srgbClr val="0070C0"/>
                </a:solidFill>
              </a:rPr>
              <a:t> </a:t>
            </a:r>
            <a:r>
              <a:rPr lang="en-US" dirty="0">
                <a:solidFill>
                  <a:srgbClr val="0070C0"/>
                </a:solidFill>
              </a:rPr>
              <a:t>consumer </a:t>
            </a:r>
            <a:r>
              <a:rPr lang="en-US" dirty="0" smtClean="0">
                <a:solidFill>
                  <a:srgbClr val="0070C0"/>
                </a:solidFill>
              </a:rPr>
              <a:t>behaviors.</a:t>
            </a:r>
            <a:r>
              <a:rPr lang="en-US" dirty="0">
                <a:solidFill>
                  <a:srgbClr val="0070C0"/>
                </a:solidFill>
              </a:rPr>
              <a:t> </a:t>
            </a:r>
            <a:r>
              <a:rPr lang="en-US" dirty="0" smtClean="0">
                <a:solidFill>
                  <a:srgbClr val="0070C0"/>
                </a:solidFill>
              </a:rPr>
              <a:t>Generally, Hackers are able to outsmart fraud detection systems </a:t>
            </a:r>
          </a:p>
          <a:p>
            <a:r>
              <a:rPr lang="en-US" dirty="0"/>
              <a:t>Emerging Scams, e.g. - Check Cooking; Government/Celebrity Impostors; Voice Printing; Sweepstakes; Cryptocurrency &amp; the use of Generative AI and other innovative tools like </a:t>
            </a:r>
            <a:r>
              <a:rPr lang="en-US" dirty="0" err="1"/>
              <a:t>ChatGPT</a:t>
            </a:r>
            <a:r>
              <a:rPr lang="en-US" dirty="0"/>
              <a:t> as they become more widespread,  </a:t>
            </a:r>
            <a:endParaRPr lang="en-US" dirty="0" smtClean="0"/>
          </a:p>
          <a:p>
            <a:r>
              <a:rPr lang="en-US" dirty="0" smtClean="0">
                <a:solidFill>
                  <a:srgbClr val="0070C0"/>
                </a:solidFill>
              </a:rPr>
              <a:t>Knowledge </a:t>
            </a:r>
            <a:r>
              <a:rPr lang="en-US" dirty="0">
                <a:solidFill>
                  <a:srgbClr val="0070C0"/>
                </a:solidFill>
              </a:rPr>
              <a:t>remains your best </a:t>
            </a:r>
            <a:r>
              <a:rPr lang="en-US" dirty="0" smtClean="0">
                <a:solidFill>
                  <a:srgbClr val="0070C0"/>
                </a:solidFill>
              </a:rPr>
              <a:t>defense – Being aware of what is happening &amp; knowing the Red Flags of scams, when suspicious offers come your way</a:t>
            </a:r>
            <a:r>
              <a:rPr lang="en-US" dirty="0">
                <a:solidFill>
                  <a:srgbClr val="0070C0"/>
                </a:solidFill>
              </a:rPr>
              <a:t>  </a:t>
            </a:r>
          </a:p>
          <a:p>
            <a:r>
              <a:rPr lang="en-US" dirty="0" smtClean="0"/>
              <a:t>The real secret weapon against this massive financial fraud is </a:t>
            </a:r>
            <a:r>
              <a:rPr lang="en-US" dirty="0" smtClean="0">
                <a:solidFill>
                  <a:srgbClr val="FF0000"/>
                </a:solidFill>
              </a:rPr>
              <a:t>YOU</a:t>
            </a:r>
            <a:r>
              <a:rPr lang="en-US" dirty="0" smtClean="0"/>
              <a:t>. Knowing </a:t>
            </a:r>
            <a:r>
              <a:rPr lang="en-US" dirty="0"/>
              <a:t>the criminal’s playbook can help you to identify fraud attempts and avoid them. </a:t>
            </a:r>
          </a:p>
          <a:p>
            <a:r>
              <a:rPr lang="en-US" dirty="0">
                <a:solidFill>
                  <a:srgbClr val="0070C0"/>
                </a:solidFill>
              </a:rPr>
              <a:t>Anyone can fall victim to a scam. </a:t>
            </a:r>
            <a:r>
              <a:rPr lang="en-US" dirty="0" smtClean="0">
                <a:solidFill>
                  <a:srgbClr val="0070C0"/>
                </a:solidFill>
              </a:rPr>
              <a:t>Research has shattered the stereotypes of investment fraud victims as isolated, frail &amp; gullible. Truth is we are all at Risk.</a:t>
            </a:r>
            <a:r>
              <a:rPr lang="en-US" dirty="0"/>
              <a:t> </a:t>
            </a:r>
          </a:p>
          <a:p>
            <a:endParaRPr lang="en-US" dirty="0"/>
          </a:p>
        </p:txBody>
      </p:sp>
    </p:spTree>
    <p:extLst>
      <p:ext uri="{BB962C8B-B14F-4D97-AF65-F5344CB8AC3E}">
        <p14:creationId xmlns:p14="http://schemas.microsoft.com/office/powerpoint/2010/main" val="34792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2119"/>
          </a:xfrm>
        </p:spPr>
        <p:txBody>
          <a:bodyPr/>
          <a:lstStyle/>
          <a:p>
            <a:pPr algn="ctr"/>
            <a:r>
              <a:rPr lang="en-US" dirty="0" smtClean="0">
                <a:solidFill>
                  <a:schemeClr val="accent2">
                    <a:lumMod val="75000"/>
                  </a:schemeClr>
                </a:solidFill>
              </a:rPr>
              <a:t>Smart People can also be Conned by Hackers</a:t>
            </a:r>
            <a:endParaRPr lang="en-US" dirty="0">
              <a:solidFill>
                <a:schemeClr val="accent2">
                  <a:lumMod val="75000"/>
                </a:schemeClr>
              </a:solidFill>
            </a:endParaRPr>
          </a:p>
        </p:txBody>
      </p:sp>
      <p:sp>
        <p:nvSpPr>
          <p:cNvPr id="3" name="Content Placeholder 2"/>
          <p:cNvSpPr>
            <a:spLocks noGrp="1"/>
          </p:cNvSpPr>
          <p:nvPr>
            <p:ph idx="1"/>
          </p:nvPr>
        </p:nvSpPr>
        <p:spPr>
          <a:xfrm>
            <a:off x="838200" y="1377244"/>
            <a:ext cx="10515600" cy="4351338"/>
          </a:xfrm>
        </p:spPr>
        <p:txBody>
          <a:bodyPr/>
          <a:lstStyle/>
          <a:p>
            <a:r>
              <a:rPr lang="en-US" sz="2000" dirty="0">
                <a:solidFill>
                  <a:schemeClr val="accent5">
                    <a:lumMod val="75000"/>
                  </a:schemeClr>
                </a:solidFill>
              </a:rPr>
              <a:t>77-year-old widow lost $661,000 in a common </a:t>
            </a:r>
            <a:r>
              <a:rPr lang="en-US" sz="2000" dirty="0" smtClean="0">
                <a:solidFill>
                  <a:schemeClr val="accent5">
                    <a:lumMod val="75000"/>
                  </a:schemeClr>
                </a:solidFill>
              </a:rPr>
              <a:t>Tech Scam</a:t>
            </a:r>
            <a:r>
              <a:rPr lang="en-US" sz="2400" dirty="0"/>
              <a:t>: ‘</a:t>
            </a:r>
            <a:r>
              <a:rPr lang="en-US" sz="1800" i="1" dirty="0"/>
              <a:t>I realized I had been defrauded </a:t>
            </a:r>
            <a:r>
              <a:rPr lang="en-US" sz="1800" i="1" dirty="0" smtClean="0"/>
              <a:t>of everything</a:t>
            </a:r>
            <a:r>
              <a:rPr lang="en-US" sz="1800" b="1" i="1" dirty="0" smtClean="0"/>
              <a:t>’</a:t>
            </a:r>
            <a:r>
              <a:rPr lang="en-US" b="1" i="1" dirty="0" smtClean="0"/>
              <a:t> – </a:t>
            </a:r>
            <a:r>
              <a:rPr lang="en-US" sz="2000" dirty="0" smtClean="0"/>
              <a:t>A Federal Government management cadre retiree </a:t>
            </a:r>
            <a:r>
              <a:rPr lang="en-US" sz="2000" dirty="0"/>
              <a:t>had </a:t>
            </a:r>
            <a:r>
              <a:rPr lang="en-US" sz="2000" u="sng" dirty="0">
                <a:hlinkClick r:id="rId2"/>
              </a:rPr>
              <a:t>wired</a:t>
            </a:r>
            <a:r>
              <a:rPr lang="en-US" sz="2000" dirty="0"/>
              <a:t> </a:t>
            </a:r>
            <a:r>
              <a:rPr lang="en-US" sz="2000" dirty="0" smtClean="0"/>
              <a:t>her nest egg converted into</a:t>
            </a:r>
            <a:r>
              <a:rPr lang="en-US" sz="2000" dirty="0"/>
              <a:t> </a:t>
            </a:r>
            <a:r>
              <a:rPr lang="en-US" sz="2000" u="sng" dirty="0">
                <a:hlinkClick r:id="rId3"/>
              </a:rPr>
              <a:t>cryptocurrency</a:t>
            </a:r>
            <a:r>
              <a:rPr lang="en-US" sz="2000" dirty="0"/>
              <a:t> per the suggestion of someone she believed to be a trusted confidant. </a:t>
            </a:r>
            <a:r>
              <a:rPr lang="en-US" sz="2000" dirty="0" smtClean="0"/>
              <a:t>He purportedly claimed himself to </a:t>
            </a:r>
            <a:r>
              <a:rPr lang="en-US" sz="2000" dirty="0"/>
              <a:t>be a “fraud investigator” at </a:t>
            </a:r>
            <a:r>
              <a:rPr lang="en-US" sz="2000" b="1" dirty="0">
                <a:solidFill>
                  <a:srgbClr val="FF0000"/>
                </a:solidFill>
              </a:rPr>
              <a:t>PNC Bank</a:t>
            </a:r>
            <a:r>
              <a:rPr lang="en-US" sz="2000" dirty="0"/>
              <a:t>, where she’d been a longtime customer</a:t>
            </a:r>
            <a:r>
              <a:rPr lang="en-US" sz="2000" dirty="0" smtClean="0"/>
              <a:t>. </a:t>
            </a:r>
            <a:r>
              <a:rPr lang="en-US" sz="1600" cap="all" dirty="0">
                <a:solidFill>
                  <a:srgbClr val="FF0000"/>
                </a:solidFill>
              </a:rPr>
              <a:t>PUBLISHED SUN, OCT 8 </a:t>
            </a:r>
            <a:r>
              <a:rPr lang="en-US" sz="1600" cap="all" dirty="0" smtClean="0">
                <a:solidFill>
                  <a:srgbClr val="FF0000"/>
                </a:solidFill>
              </a:rPr>
              <a:t>2023</a:t>
            </a:r>
          </a:p>
          <a:p>
            <a:r>
              <a:rPr lang="en-US" sz="2000" dirty="0">
                <a:solidFill>
                  <a:schemeClr val="accent5">
                    <a:lumMod val="75000"/>
                  </a:schemeClr>
                </a:solidFill>
              </a:rPr>
              <a:t>A Journalist (Financial Advice </a:t>
            </a:r>
            <a:r>
              <a:rPr lang="en-US" sz="2000" dirty="0" smtClean="0">
                <a:solidFill>
                  <a:schemeClr val="accent5">
                    <a:lumMod val="75000"/>
                  </a:schemeClr>
                </a:solidFill>
              </a:rPr>
              <a:t>Writer – NY Magazine) </a:t>
            </a:r>
            <a:r>
              <a:rPr lang="en-US" sz="2000" dirty="0">
                <a:solidFill>
                  <a:schemeClr val="accent5">
                    <a:lumMod val="75000"/>
                  </a:schemeClr>
                </a:solidFill>
              </a:rPr>
              <a:t>fell for </a:t>
            </a:r>
            <a:r>
              <a:rPr lang="en-US" sz="2000" dirty="0" smtClean="0">
                <a:solidFill>
                  <a:schemeClr val="accent5">
                    <a:lumMod val="75000"/>
                  </a:schemeClr>
                </a:solidFill>
              </a:rPr>
              <a:t>an elaborate SCAM </a:t>
            </a:r>
            <a:r>
              <a:rPr lang="en-US" sz="2000" dirty="0" smtClean="0">
                <a:solidFill>
                  <a:srgbClr val="0070C0"/>
                </a:solidFill>
              </a:rPr>
              <a:t>that used fear, technology &amp; her stolen personal data </a:t>
            </a:r>
            <a:r>
              <a:rPr lang="en-US" sz="2000" dirty="0" smtClean="0"/>
              <a:t>- convinced her to withdraw $50,000 cash, which she handed over to swindlers in a shoe box. </a:t>
            </a:r>
            <a:r>
              <a:rPr lang="en-US" sz="1600" dirty="0" smtClean="0">
                <a:solidFill>
                  <a:srgbClr val="FF0000"/>
                </a:solidFill>
              </a:rPr>
              <a:t>(WP, Feb 25-2024)</a:t>
            </a:r>
          </a:p>
          <a:p>
            <a:r>
              <a:rPr lang="en-US" sz="2000" dirty="0" smtClean="0">
                <a:solidFill>
                  <a:schemeClr val="accent5">
                    <a:lumMod val="75000"/>
                  </a:schemeClr>
                </a:solidFill>
              </a:rPr>
              <a:t>A scam victim in her 60s bilked out of about $789K worth of Gold Bars </a:t>
            </a:r>
            <a:r>
              <a:rPr lang="en-US" sz="2000" dirty="0" smtClean="0">
                <a:solidFill>
                  <a:schemeClr val="tx2"/>
                </a:solidFill>
              </a:rPr>
              <a:t>- </a:t>
            </a:r>
            <a:r>
              <a:rPr lang="en-US" sz="2000" dirty="0" smtClean="0"/>
              <a:t>swindled by a man, who posed as Federal Investigator from the OIG – FTC, persuaded her to buy Gold bars and turn them over for safekeeping because the thieves might have raided the victim’s bank accounts. </a:t>
            </a:r>
            <a:r>
              <a:rPr lang="en-US" sz="2000" u="sng" dirty="0" smtClean="0"/>
              <a:t>Suspect arrested by the Montgomery County, </a:t>
            </a:r>
            <a:r>
              <a:rPr lang="en-US" sz="2000" u="sng" dirty="0" err="1" smtClean="0"/>
              <a:t>Md</a:t>
            </a:r>
            <a:r>
              <a:rPr lang="en-US" sz="2000" u="sng" dirty="0"/>
              <a:t> </a:t>
            </a:r>
            <a:r>
              <a:rPr lang="en-US" sz="2000" u="sng" dirty="0" smtClean="0"/>
              <a:t>Police Financial Crimes Section. </a:t>
            </a:r>
            <a:r>
              <a:rPr lang="en-US" sz="1600" dirty="0" smtClean="0">
                <a:solidFill>
                  <a:srgbClr val="FF0000"/>
                </a:solidFill>
              </a:rPr>
              <a:t>(WP, Mar 25-2024)</a:t>
            </a:r>
          </a:p>
          <a:p>
            <a:r>
              <a:rPr lang="en-US" sz="2000" dirty="0" smtClean="0">
                <a:solidFill>
                  <a:srgbClr val="002060"/>
                </a:solidFill>
              </a:rPr>
              <a:t>Realty TV Producer (Andy Cohen) </a:t>
            </a:r>
            <a:r>
              <a:rPr lang="en-US" sz="2000" dirty="0" smtClean="0"/>
              <a:t>fell for an </a:t>
            </a:r>
            <a:r>
              <a:rPr lang="en-US" sz="2000" dirty="0" smtClean="0">
                <a:solidFill>
                  <a:srgbClr val="0070C0"/>
                </a:solidFill>
              </a:rPr>
              <a:t>‘Imposter Scam’ </a:t>
            </a:r>
            <a:r>
              <a:rPr lang="en-US" sz="2000" dirty="0" smtClean="0"/>
              <a:t>earlier this year.</a:t>
            </a:r>
            <a:endParaRPr lang="en-US" sz="2000" dirty="0"/>
          </a:p>
          <a:p>
            <a:pPr marL="0" indent="0">
              <a:buNone/>
            </a:pPr>
            <a:endParaRPr lang="en-US" b="1" i="1" dirty="0"/>
          </a:p>
        </p:txBody>
      </p:sp>
    </p:spTree>
    <p:extLst>
      <p:ext uri="{BB962C8B-B14F-4D97-AF65-F5344CB8AC3E}">
        <p14:creationId xmlns:p14="http://schemas.microsoft.com/office/powerpoint/2010/main" val="53936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644" y="384372"/>
            <a:ext cx="9460089" cy="6205177"/>
          </a:xfrm>
          <a:prstGeom prst="rect">
            <a:avLst/>
          </a:prstGeom>
        </p:spPr>
      </p:pic>
      <p:sp>
        <p:nvSpPr>
          <p:cNvPr id="3" name="TextBox 2"/>
          <p:cNvSpPr txBox="1"/>
          <p:nvPr/>
        </p:nvSpPr>
        <p:spPr>
          <a:xfrm>
            <a:off x="2664177" y="725544"/>
            <a:ext cx="4842934" cy="646331"/>
          </a:xfrm>
          <a:prstGeom prst="rect">
            <a:avLst/>
          </a:prstGeom>
          <a:noFill/>
        </p:spPr>
        <p:txBody>
          <a:bodyPr wrap="square" rtlCol="0">
            <a:spAutoFit/>
          </a:bodyPr>
          <a:lstStyle/>
          <a:p>
            <a:r>
              <a:rPr lang="en-US" b="1" dirty="0" smtClean="0">
                <a:solidFill>
                  <a:srgbClr val="C00000"/>
                </a:solidFill>
              </a:rPr>
              <a:t>Source: </a:t>
            </a:r>
            <a:r>
              <a:rPr lang="en-US" i="1" u="sng" dirty="0" smtClean="0">
                <a:solidFill>
                  <a:srgbClr val="FF0000"/>
                </a:solidFill>
              </a:rPr>
              <a:t>Federal Trade Commission Feb 2024</a:t>
            </a:r>
          </a:p>
          <a:p>
            <a:r>
              <a:rPr lang="en-US" i="1" u="sng" dirty="0" smtClean="0">
                <a:solidFill>
                  <a:srgbClr val="FF0000"/>
                </a:solidFill>
              </a:rPr>
              <a:t>Consumer Sentinel Network Data Book 202</a:t>
            </a:r>
            <a:r>
              <a:rPr lang="en-US" u="sng" dirty="0" smtClean="0">
                <a:solidFill>
                  <a:srgbClr val="FF0000"/>
                </a:solidFill>
              </a:rPr>
              <a:t>3</a:t>
            </a:r>
            <a:endParaRPr lang="en-US" u="sng" dirty="0">
              <a:solidFill>
                <a:srgbClr val="FF0000"/>
              </a:solidFill>
            </a:endParaRPr>
          </a:p>
        </p:txBody>
      </p:sp>
      <p:sp>
        <p:nvSpPr>
          <p:cNvPr id="4" name="TextBox 3"/>
          <p:cNvSpPr txBox="1"/>
          <p:nvPr/>
        </p:nvSpPr>
        <p:spPr>
          <a:xfrm>
            <a:off x="530578" y="2246489"/>
            <a:ext cx="5802490" cy="1015663"/>
          </a:xfrm>
          <a:prstGeom prst="rect">
            <a:avLst/>
          </a:prstGeom>
          <a:noFill/>
        </p:spPr>
        <p:txBody>
          <a:bodyPr wrap="square" rtlCol="0">
            <a:spAutoFit/>
          </a:bodyPr>
          <a:lstStyle/>
          <a:p>
            <a:r>
              <a:rPr lang="en-US" dirty="0" smtClean="0">
                <a:solidFill>
                  <a:srgbClr val="FF0000"/>
                </a:solidFill>
              </a:rPr>
              <a:t>NOTE: </a:t>
            </a:r>
            <a:r>
              <a:rPr lang="en-US" sz="1400" i="1" dirty="0" smtClean="0"/>
              <a:t>Hacked incidents reported to </a:t>
            </a:r>
            <a:r>
              <a:rPr lang="en-US" sz="1400" i="1" dirty="0"/>
              <a:t>Sentinel </a:t>
            </a:r>
            <a:r>
              <a:rPr lang="en-US" sz="1400" i="1" dirty="0" smtClean="0"/>
              <a:t>indicate both cases – money lost &amp; money not lost</a:t>
            </a:r>
            <a:r>
              <a:rPr lang="en-US" sz="1400" i="1" dirty="0"/>
              <a:t>.</a:t>
            </a:r>
            <a:r>
              <a:rPr lang="en-US" sz="1400" i="1" dirty="0" smtClean="0"/>
              <a:t> Hacked parties </a:t>
            </a:r>
            <a:r>
              <a:rPr lang="en-US" sz="1400" i="1" dirty="0"/>
              <a:t>make these reports after </a:t>
            </a:r>
            <a:r>
              <a:rPr lang="en-US" sz="1400" i="1" dirty="0" smtClean="0"/>
              <a:t>experiencing a breach even when they successfully avoided losing </a:t>
            </a:r>
            <a:r>
              <a:rPr lang="en-US" sz="1400" i="1" dirty="0"/>
              <a:t>any money, </a:t>
            </a:r>
            <a:r>
              <a:rPr lang="en-US" sz="1400" i="1" dirty="0" smtClean="0"/>
              <a:t>but they wish </a:t>
            </a:r>
            <a:r>
              <a:rPr lang="en-US" sz="1400" i="1" dirty="0"/>
              <a:t>to alert </a:t>
            </a:r>
            <a:r>
              <a:rPr lang="en-US" sz="1400" i="1" dirty="0" smtClean="0"/>
              <a:t>others.</a:t>
            </a:r>
            <a:endParaRPr lang="en-US" sz="1400" i="1" dirty="0"/>
          </a:p>
        </p:txBody>
      </p:sp>
    </p:spTree>
    <p:extLst>
      <p:ext uri="{BB962C8B-B14F-4D97-AF65-F5344CB8AC3E}">
        <p14:creationId xmlns:p14="http://schemas.microsoft.com/office/powerpoint/2010/main" val="3165209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9657"/>
            <a:ext cx="11492089" cy="899231"/>
          </a:xfrm>
        </p:spPr>
        <p:txBody>
          <a:bodyPr>
            <a:normAutofit/>
          </a:bodyPr>
          <a:lstStyle/>
          <a:p>
            <a:r>
              <a:rPr lang="en-US" sz="2800" b="1" u="sng" dirty="0" smtClean="0">
                <a:solidFill>
                  <a:schemeClr val="accent2">
                    <a:lumMod val="75000"/>
                  </a:schemeClr>
                </a:solidFill>
              </a:rPr>
              <a:t>Complaints Filed by Victims to Federal Trade Commission (FTC) - 2023*</a:t>
            </a:r>
            <a:r>
              <a:rPr lang="en-US" sz="2800" dirty="0" smtClean="0">
                <a:solidFill>
                  <a:schemeClr val="accent2">
                    <a:lumMod val="75000"/>
                  </a:schemeClr>
                </a:solidFill>
              </a:rPr>
              <a:t>:</a:t>
            </a:r>
            <a:endParaRPr lang="en-US" sz="2800" dirty="0">
              <a:solidFill>
                <a:schemeClr val="accent2">
                  <a:lumMod val="75000"/>
                </a:schemeClr>
              </a:solidFill>
            </a:endParaRPr>
          </a:p>
        </p:txBody>
      </p:sp>
      <p:sp>
        <p:nvSpPr>
          <p:cNvPr id="3" name="Content Placeholder 2"/>
          <p:cNvSpPr>
            <a:spLocks noGrp="1"/>
          </p:cNvSpPr>
          <p:nvPr>
            <p:ph idx="1"/>
          </p:nvPr>
        </p:nvSpPr>
        <p:spPr>
          <a:xfrm>
            <a:off x="735330" y="977616"/>
            <a:ext cx="10786110" cy="4989690"/>
          </a:xfrm>
        </p:spPr>
        <p:txBody>
          <a:bodyPr>
            <a:noAutofit/>
          </a:bodyPr>
          <a:lstStyle/>
          <a:p>
            <a:r>
              <a:rPr lang="en-US" sz="2000" dirty="0" smtClean="0"/>
              <a:t>Victims lost more than </a:t>
            </a:r>
            <a:r>
              <a:rPr lang="en-US" sz="2000" dirty="0" smtClean="0">
                <a:solidFill>
                  <a:srgbClr val="FF0000"/>
                </a:solidFill>
              </a:rPr>
              <a:t>$10B to fraud in 2023 – a 14% increase </a:t>
            </a:r>
            <a:r>
              <a:rPr lang="en-US" sz="2000" dirty="0" smtClean="0"/>
              <a:t>over the previous year.</a:t>
            </a:r>
          </a:p>
          <a:p>
            <a:r>
              <a:rPr lang="en-US" sz="2000" dirty="0" smtClean="0"/>
              <a:t>Largest 2023 losses were due to </a:t>
            </a:r>
            <a:r>
              <a:rPr lang="en-US" sz="2000" dirty="0" smtClean="0">
                <a:solidFill>
                  <a:srgbClr val="FF0000"/>
                </a:solidFill>
              </a:rPr>
              <a:t>“INVESTMENT SCAMS”, more than $4.6B </a:t>
            </a:r>
            <a:r>
              <a:rPr lang="en-US" sz="2000" dirty="0" smtClean="0"/>
              <a:t>– a milestone benchmark</a:t>
            </a:r>
          </a:p>
          <a:p>
            <a:r>
              <a:rPr lang="en-US" sz="2000" dirty="0" smtClean="0"/>
              <a:t>Next</a:t>
            </a:r>
            <a:r>
              <a:rPr lang="en-US" sz="2000" dirty="0" smtClean="0">
                <a:solidFill>
                  <a:srgbClr val="FF0000"/>
                </a:solidFill>
              </a:rPr>
              <a:t> IMPOSTER SCAMS </a:t>
            </a:r>
            <a:r>
              <a:rPr lang="en-US" sz="2000" dirty="0" smtClean="0"/>
              <a:t>Loses: $2.7B – (853,935 reports </a:t>
            </a:r>
            <a:r>
              <a:rPr lang="en-US" sz="2000" dirty="0"/>
              <a:t>from </a:t>
            </a:r>
            <a:r>
              <a:rPr lang="en-US" sz="2000" dirty="0" smtClean="0"/>
              <a:t>victims of which 21% reported $ Loss)</a:t>
            </a:r>
            <a:r>
              <a:rPr lang="en-US" sz="1600" dirty="0" smtClean="0"/>
              <a:t> </a:t>
            </a:r>
          </a:p>
          <a:p>
            <a:pPr lvl="1">
              <a:buFont typeface="Wingdings" panose="05000000000000000000" pitchFamily="2" charset="2"/>
              <a:buChar char="Ø"/>
            </a:pPr>
            <a:r>
              <a:rPr lang="en-US" sz="1800" dirty="0">
                <a:solidFill>
                  <a:srgbClr val="7030A0"/>
                </a:solidFill>
              </a:rPr>
              <a:t>These scams include people falsely claiming to be a romantic interest, </a:t>
            </a:r>
            <a:r>
              <a:rPr lang="en-US" sz="1800" dirty="0" smtClean="0">
                <a:solidFill>
                  <a:srgbClr val="7030A0"/>
                </a:solidFill>
              </a:rPr>
              <a:t>a </a:t>
            </a:r>
            <a:r>
              <a:rPr lang="en-US" sz="1800" dirty="0">
                <a:solidFill>
                  <a:srgbClr val="7030A0"/>
                </a:solidFill>
              </a:rPr>
              <a:t>G</a:t>
            </a:r>
            <a:r>
              <a:rPr lang="en-US" sz="1800" dirty="0" smtClean="0">
                <a:solidFill>
                  <a:srgbClr val="7030A0"/>
                </a:solidFill>
              </a:rPr>
              <a:t>overnment / Bank – </a:t>
            </a:r>
            <a:r>
              <a:rPr lang="en-US" sz="1800" dirty="0" err="1" smtClean="0">
                <a:solidFill>
                  <a:srgbClr val="7030A0"/>
                </a:solidFill>
              </a:rPr>
              <a:t>Finan</a:t>
            </a:r>
            <a:r>
              <a:rPr lang="en-US" sz="1800" dirty="0" smtClean="0">
                <a:solidFill>
                  <a:srgbClr val="7030A0"/>
                </a:solidFill>
              </a:rPr>
              <a:t>. Officer, </a:t>
            </a:r>
            <a:r>
              <a:rPr lang="en-US" sz="1800" dirty="0">
                <a:solidFill>
                  <a:srgbClr val="7030A0"/>
                </a:solidFill>
              </a:rPr>
              <a:t>a relative in distress, a well-known business, or a technical support expert </a:t>
            </a:r>
            <a:endParaRPr lang="en-US" sz="1200" dirty="0">
              <a:solidFill>
                <a:srgbClr val="7030A0"/>
              </a:solidFill>
            </a:endParaRPr>
          </a:p>
          <a:p>
            <a:r>
              <a:rPr lang="en-US" sz="2000" dirty="0" smtClean="0"/>
              <a:t>Third Largest- </a:t>
            </a:r>
            <a:r>
              <a:rPr lang="en-US" sz="2000" dirty="0" smtClean="0">
                <a:solidFill>
                  <a:srgbClr val="FF0000"/>
                </a:solidFill>
              </a:rPr>
              <a:t>Credit Bureaus, Information Furnishers </a:t>
            </a:r>
            <a:r>
              <a:rPr lang="en-US" sz="2000" dirty="0">
                <a:solidFill>
                  <a:srgbClr val="FF0000"/>
                </a:solidFill>
              </a:rPr>
              <a:t>&amp;</a:t>
            </a:r>
            <a:r>
              <a:rPr lang="en-US" sz="2000" dirty="0" smtClean="0">
                <a:solidFill>
                  <a:srgbClr val="FF0000"/>
                </a:solidFill>
              </a:rPr>
              <a:t> Report Users SCAMS</a:t>
            </a:r>
            <a:r>
              <a:rPr lang="en-US" sz="2000" dirty="0" smtClean="0"/>
              <a:t>: (711,802 reports)  </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1980" y="3025856"/>
            <a:ext cx="6275070" cy="3164124"/>
          </a:xfrm>
          <a:prstGeom prst="rect">
            <a:avLst/>
          </a:prstGeom>
        </p:spPr>
      </p:pic>
      <p:sp>
        <p:nvSpPr>
          <p:cNvPr id="5" name="TextBox 4"/>
          <p:cNvSpPr txBox="1"/>
          <p:nvPr/>
        </p:nvSpPr>
        <p:spPr>
          <a:xfrm>
            <a:off x="735330" y="5401535"/>
            <a:ext cx="3497580" cy="677108"/>
          </a:xfrm>
          <a:prstGeom prst="rect">
            <a:avLst/>
          </a:prstGeom>
          <a:noFill/>
        </p:spPr>
        <p:txBody>
          <a:bodyPr wrap="square" rtlCol="0">
            <a:spAutoFit/>
          </a:bodyPr>
          <a:lstStyle/>
          <a:p>
            <a:r>
              <a:rPr lang="en-US" sz="1400" b="1" dirty="0" smtClean="0"/>
              <a:t>*Source: </a:t>
            </a:r>
            <a:r>
              <a:rPr lang="en-US" sz="1200" i="1" dirty="0" smtClean="0"/>
              <a:t>FTC, Consumer Sentinel Network, </a:t>
            </a:r>
          </a:p>
          <a:p>
            <a:r>
              <a:rPr lang="en-US" sz="1200" i="1" dirty="0" smtClean="0"/>
              <a:t>Data Book 2023</a:t>
            </a:r>
          </a:p>
          <a:p>
            <a:r>
              <a:rPr lang="en-US" sz="1200" i="1" dirty="0"/>
              <a:t>FEDERAL TRADE COMMISSION </a:t>
            </a:r>
            <a:r>
              <a:rPr lang="en-US" sz="1200" i="1" dirty="0" smtClean="0"/>
              <a:t> </a:t>
            </a:r>
            <a:r>
              <a:rPr lang="en-US" sz="1200" i="1" dirty="0"/>
              <a:t>ftc.gov/data</a:t>
            </a:r>
          </a:p>
        </p:txBody>
      </p:sp>
    </p:spTree>
    <p:extLst>
      <p:ext uri="{BB962C8B-B14F-4D97-AF65-F5344CB8AC3E}">
        <p14:creationId xmlns:p14="http://schemas.microsoft.com/office/powerpoint/2010/main" val="4089962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428" y="465049"/>
            <a:ext cx="6897063" cy="2905530"/>
          </a:xfrm>
          <a:prstGeom prst="rect">
            <a:avLst/>
          </a:prstGeom>
        </p:spPr>
      </p:pic>
      <p:sp>
        <p:nvSpPr>
          <p:cNvPr id="3" name="TextBox 2"/>
          <p:cNvSpPr txBox="1"/>
          <p:nvPr/>
        </p:nvSpPr>
        <p:spPr>
          <a:xfrm>
            <a:off x="1278890" y="3370579"/>
            <a:ext cx="9899650" cy="2862322"/>
          </a:xfrm>
          <a:prstGeom prst="rect">
            <a:avLst/>
          </a:prstGeom>
          <a:noFill/>
        </p:spPr>
        <p:txBody>
          <a:bodyPr wrap="square" rtlCol="0">
            <a:spAutoFit/>
          </a:bodyPr>
          <a:lstStyle/>
          <a:p>
            <a:pPr marL="285750" indent="-285750">
              <a:buFont typeface="Wingdings" panose="05000000000000000000" pitchFamily="2" charset="2"/>
              <a:buChar char="Ø"/>
            </a:pPr>
            <a:r>
              <a:rPr lang="en-US" b="1" dirty="0"/>
              <a:t>Imposter scams</a:t>
            </a:r>
            <a:r>
              <a:rPr lang="en-US" dirty="0"/>
              <a:t> come in many forms, but share a basic premise: Criminals pretend to be someone you trust to persuade you to send them money, or to get information that can later be leveraged for </a:t>
            </a:r>
            <a:r>
              <a:rPr lang="en-US" dirty="0" smtClean="0"/>
              <a:t>money.</a:t>
            </a:r>
          </a:p>
          <a:p>
            <a:pPr marL="285750" indent="-285750">
              <a:buFont typeface="Wingdings" panose="05000000000000000000" pitchFamily="2" charset="2"/>
              <a:buChar char="Ø"/>
            </a:pPr>
            <a:r>
              <a:rPr lang="en-US" b="1" dirty="0" smtClean="0"/>
              <a:t>Identity Theft </a:t>
            </a:r>
            <a:r>
              <a:rPr lang="en-US" dirty="0" smtClean="0"/>
              <a:t>(19.2% of all 2023 FTC Reports) people </a:t>
            </a:r>
            <a:r>
              <a:rPr lang="en-US" dirty="0"/>
              <a:t>filed more </a:t>
            </a:r>
            <a:r>
              <a:rPr lang="en-US" dirty="0" smtClean="0"/>
              <a:t>reports, in </a:t>
            </a:r>
            <a:r>
              <a:rPr lang="en-US" dirty="0"/>
              <a:t>all its various forms, than any other type of complaint. </a:t>
            </a:r>
            <a:r>
              <a:rPr lang="en-US" dirty="0" smtClean="0"/>
              <a:t>Use of </a:t>
            </a:r>
            <a:r>
              <a:rPr lang="en-US" dirty="0"/>
              <a:t>another person's identifying information to commit fraud or theft</a:t>
            </a:r>
          </a:p>
          <a:p>
            <a:pPr marL="285750" indent="-285750">
              <a:buFont typeface="Wingdings" panose="05000000000000000000" pitchFamily="2" charset="2"/>
              <a:buChar char="Ø"/>
            </a:pPr>
            <a:r>
              <a:rPr lang="en-US" b="1" dirty="0" smtClean="0"/>
              <a:t>Identity </a:t>
            </a:r>
            <a:r>
              <a:rPr lang="en-US" b="1" dirty="0"/>
              <a:t>Theft Credit Card </a:t>
            </a:r>
            <a:r>
              <a:rPr lang="en-US" dirty="0"/>
              <a:t>tops the list of identity theft types reported in 2023. </a:t>
            </a:r>
            <a:r>
              <a:rPr lang="en-US" dirty="0" smtClean="0"/>
              <a:t>FTC </a:t>
            </a:r>
            <a:r>
              <a:rPr lang="en-US" dirty="0"/>
              <a:t>received 416,582 reports from people who said their information was misused with an existing credit card or when applying for a new credit card. </a:t>
            </a:r>
            <a:endParaRPr lang="en-US" dirty="0" smtClean="0"/>
          </a:p>
          <a:p>
            <a:pPr marL="285750" indent="-285750">
              <a:buFont typeface="Wingdings" panose="05000000000000000000" pitchFamily="2" charset="2"/>
              <a:buChar char="Ø"/>
            </a:pPr>
            <a:r>
              <a:rPr lang="en-US" b="1" dirty="0"/>
              <a:t>Bank </a:t>
            </a:r>
            <a:r>
              <a:rPr lang="en-US" b="1" dirty="0" smtClean="0"/>
              <a:t>Transfers &amp; Payments </a:t>
            </a:r>
            <a:r>
              <a:rPr lang="en-US" dirty="0"/>
              <a:t>accounted for the highest aggregate losses reported in 2023 ($1.86 billion), followed closely by </a:t>
            </a:r>
            <a:r>
              <a:rPr lang="en-US" b="1" dirty="0"/>
              <a:t>Cryptocurrency ($1.41 billion</a:t>
            </a:r>
            <a:r>
              <a:rPr lang="en-US" b="1" dirty="0" smtClean="0"/>
              <a:t>); </a:t>
            </a:r>
            <a:r>
              <a:rPr lang="en-US" dirty="0"/>
              <a:t>C</a:t>
            </a:r>
            <a:r>
              <a:rPr lang="en-US" dirty="0" smtClean="0"/>
              <a:t>redit Cards used most frequently to pay</a:t>
            </a:r>
          </a:p>
        </p:txBody>
      </p:sp>
      <p:sp>
        <p:nvSpPr>
          <p:cNvPr id="4" name="TextBox 3"/>
          <p:cNvSpPr txBox="1"/>
          <p:nvPr/>
        </p:nvSpPr>
        <p:spPr>
          <a:xfrm>
            <a:off x="329718" y="2908914"/>
            <a:ext cx="3624580" cy="461665"/>
          </a:xfrm>
          <a:prstGeom prst="rect">
            <a:avLst/>
          </a:prstGeom>
          <a:noFill/>
        </p:spPr>
        <p:txBody>
          <a:bodyPr wrap="square" rtlCol="0">
            <a:spAutoFit/>
          </a:bodyPr>
          <a:lstStyle/>
          <a:p>
            <a:r>
              <a:rPr lang="en-US" sz="1200" b="1" dirty="0" smtClean="0"/>
              <a:t>Source</a:t>
            </a:r>
            <a:r>
              <a:rPr lang="en-US" sz="1200" b="1" dirty="0"/>
              <a:t>: </a:t>
            </a:r>
            <a:r>
              <a:rPr lang="en-US" sz="1200" i="1" dirty="0"/>
              <a:t>FTC, Consumer Sentinel Network, </a:t>
            </a:r>
            <a:r>
              <a:rPr lang="en-US" sz="1200" i="1" dirty="0" smtClean="0"/>
              <a:t>Data </a:t>
            </a:r>
            <a:r>
              <a:rPr lang="en-US" sz="1200" i="1" dirty="0"/>
              <a:t>Book </a:t>
            </a:r>
            <a:r>
              <a:rPr lang="en-US" sz="1200" i="1" dirty="0" smtClean="0"/>
              <a:t>2023, FEDERAL </a:t>
            </a:r>
            <a:r>
              <a:rPr lang="en-US" sz="1200" i="1" dirty="0"/>
              <a:t>TRADE COMMISSION  </a:t>
            </a:r>
            <a:r>
              <a:rPr lang="en-US" sz="1200" i="1" dirty="0" smtClean="0"/>
              <a:t>ftc.gov/data</a:t>
            </a:r>
            <a:endParaRPr lang="en-US" sz="1200" i="1" dirty="0"/>
          </a:p>
        </p:txBody>
      </p:sp>
    </p:spTree>
    <p:extLst>
      <p:ext uri="{BB962C8B-B14F-4D97-AF65-F5344CB8AC3E}">
        <p14:creationId xmlns:p14="http://schemas.microsoft.com/office/powerpoint/2010/main" val="365852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13" y="0"/>
            <a:ext cx="7940113" cy="320200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279" y="3110569"/>
            <a:ext cx="6229791" cy="3309576"/>
          </a:xfrm>
          <a:prstGeom prst="rect">
            <a:avLst/>
          </a:prstGeom>
        </p:spPr>
      </p:pic>
      <p:sp>
        <p:nvSpPr>
          <p:cNvPr id="5" name="TextBox 4"/>
          <p:cNvSpPr txBox="1"/>
          <p:nvPr/>
        </p:nvSpPr>
        <p:spPr>
          <a:xfrm>
            <a:off x="777240" y="2916259"/>
            <a:ext cx="4469130" cy="1754326"/>
          </a:xfrm>
          <a:prstGeom prst="rect">
            <a:avLst/>
          </a:prstGeom>
          <a:noFill/>
        </p:spPr>
        <p:txBody>
          <a:bodyPr wrap="square" rtlCol="0">
            <a:spAutoFit/>
          </a:bodyPr>
          <a:lstStyle/>
          <a:p>
            <a:r>
              <a:rPr lang="en-US" b="1" dirty="0" smtClean="0">
                <a:solidFill>
                  <a:srgbClr val="FF0000"/>
                </a:solidFill>
              </a:rPr>
              <a:t>Tech Support Scams </a:t>
            </a:r>
            <a:r>
              <a:rPr lang="en-US" dirty="0" smtClean="0"/>
              <a:t>are </a:t>
            </a:r>
            <a:r>
              <a:rPr lang="en-US" dirty="0"/>
              <a:t>a type of “call center” fraud, which “overwhelmingly target” older </a:t>
            </a:r>
            <a:r>
              <a:rPr lang="en-US" dirty="0" smtClean="0"/>
              <a:t>adults</a:t>
            </a:r>
            <a:r>
              <a:rPr lang="en-US" dirty="0"/>
              <a:t> </a:t>
            </a:r>
            <a:r>
              <a:rPr lang="en-US" dirty="0" smtClean="0"/>
              <a:t>FBI. </a:t>
            </a:r>
            <a:r>
              <a:rPr lang="en-US" dirty="0"/>
              <a:t>About half of people victimized by illegal call centers are 60 or older, and they experience 69% of the total financial losses relative to other age groups</a:t>
            </a:r>
            <a:r>
              <a:rPr lang="en-US" dirty="0" smtClean="0"/>
              <a:t>.</a:t>
            </a:r>
            <a:endParaRPr lang="en-US" dirty="0"/>
          </a:p>
        </p:txBody>
      </p:sp>
      <p:sp>
        <p:nvSpPr>
          <p:cNvPr id="6" name="TextBox 5"/>
          <p:cNvSpPr txBox="1"/>
          <p:nvPr/>
        </p:nvSpPr>
        <p:spPr>
          <a:xfrm>
            <a:off x="777240" y="4665819"/>
            <a:ext cx="4331970" cy="1200329"/>
          </a:xfrm>
          <a:prstGeom prst="rect">
            <a:avLst/>
          </a:prstGeom>
          <a:noFill/>
        </p:spPr>
        <p:txBody>
          <a:bodyPr wrap="square" rtlCol="0">
            <a:spAutoFit/>
          </a:bodyPr>
          <a:lstStyle/>
          <a:p>
            <a:r>
              <a:rPr lang="en-US" dirty="0" smtClean="0">
                <a:solidFill>
                  <a:srgbClr val="FF0000"/>
                </a:solidFill>
              </a:rPr>
              <a:t>FBI Reports </a:t>
            </a:r>
            <a:r>
              <a:rPr lang="en-US" dirty="0" smtClean="0"/>
              <a:t>– Seniors lost </a:t>
            </a:r>
            <a:r>
              <a:rPr lang="en-US" dirty="0"/>
              <a:t>more to these scams than all other age groups </a:t>
            </a:r>
            <a:r>
              <a:rPr lang="en-US" dirty="0" smtClean="0"/>
              <a:t>combined</a:t>
            </a:r>
            <a:r>
              <a:rPr lang="en-US" dirty="0"/>
              <a:t>.</a:t>
            </a:r>
            <a:r>
              <a:rPr lang="en-US" dirty="0" smtClean="0"/>
              <a:t> </a:t>
            </a:r>
            <a:r>
              <a:rPr lang="en-US" dirty="0"/>
              <a:t>The average person lost $33,000, though losses extended to over $</a:t>
            </a:r>
            <a:r>
              <a:rPr lang="en-US" dirty="0" smtClean="0"/>
              <a:t>1M </a:t>
            </a:r>
            <a:r>
              <a:rPr lang="en-US" dirty="0"/>
              <a:t>in some </a:t>
            </a:r>
            <a:r>
              <a:rPr lang="en-US" dirty="0" smtClean="0"/>
              <a:t>cases.</a:t>
            </a:r>
            <a:endParaRPr lang="en-US" dirty="0"/>
          </a:p>
        </p:txBody>
      </p:sp>
      <p:sp>
        <p:nvSpPr>
          <p:cNvPr id="7" name="TextBox 6"/>
          <p:cNvSpPr txBox="1"/>
          <p:nvPr/>
        </p:nvSpPr>
        <p:spPr>
          <a:xfrm>
            <a:off x="7807966" y="890380"/>
            <a:ext cx="3702044" cy="923330"/>
          </a:xfrm>
          <a:prstGeom prst="rect">
            <a:avLst/>
          </a:prstGeom>
          <a:noFill/>
        </p:spPr>
        <p:txBody>
          <a:bodyPr wrap="square" rtlCol="0">
            <a:spAutoFit/>
          </a:bodyPr>
          <a:lstStyle/>
          <a:p>
            <a:r>
              <a:rPr lang="en-US" dirty="0"/>
              <a:t>Nearly 18,000 Americans ages </a:t>
            </a:r>
            <a:r>
              <a:rPr lang="en-US" dirty="0" smtClean="0"/>
              <a:t>60 + </a:t>
            </a:r>
            <a:r>
              <a:rPr lang="en-US" dirty="0"/>
              <a:t>reported being a victim of </a:t>
            </a:r>
            <a:r>
              <a:rPr lang="en-US" dirty="0" smtClean="0"/>
              <a:t>Scams </a:t>
            </a:r>
            <a:r>
              <a:rPr lang="en-US" dirty="0"/>
              <a:t>in </a:t>
            </a:r>
            <a:r>
              <a:rPr lang="en-US" dirty="0" smtClean="0"/>
              <a:t>2022 - </a:t>
            </a:r>
            <a:r>
              <a:rPr lang="en-US" dirty="0" smtClean="0">
                <a:solidFill>
                  <a:srgbClr val="FF0000"/>
                </a:solidFill>
              </a:rPr>
              <a:t>FBI reports</a:t>
            </a:r>
            <a:endParaRPr lang="en-US" dirty="0">
              <a:solidFill>
                <a:srgbClr val="FF0000"/>
              </a:solidFill>
            </a:endParaRPr>
          </a:p>
        </p:txBody>
      </p:sp>
      <p:sp>
        <p:nvSpPr>
          <p:cNvPr id="8" name="TextBox 7"/>
          <p:cNvSpPr txBox="1"/>
          <p:nvPr/>
        </p:nvSpPr>
        <p:spPr>
          <a:xfrm>
            <a:off x="8058788" y="428715"/>
            <a:ext cx="3200400" cy="461665"/>
          </a:xfrm>
          <a:prstGeom prst="rect">
            <a:avLst/>
          </a:prstGeom>
          <a:noFill/>
        </p:spPr>
        <p:txBody>
          <a:bodyPr wrap="square" rtlCol="0">
            <a:spAutoFit/>
          </a:bodyPr>
          <a:lstStyle/>
          <a:p>
            <a:r>
              <a:rPr lang="en-US" sz="2400" b="1" dirty="0" smtClean="0">
                <a:solidFill>
                  <a:srgbClr val="C00000"/>
                </a:solidFill>
              </a:rPr>
              <a:t>Tech Support Scams</a:t>
            </a:r>
            <a:endParaRPr lang="en-US" sz="2400" b="1" dirty="0">
              <a:solidFill>
                <a:srgbClr val="C00000"/>
              </a:solidFill>
            </a:endParaRPr>
          </a:p>
        </p:txBody>
      </p:sp>
    </p:spTree>
    <p:extLst>
      <p:ext uri="{BB962C8B-B14F-4D97-AF65-F5344CB8AC3E}">
        <p14:creationId xmlns:p14="http://schemas.microsoft.com/office/powerpoint/2010/main" val="1192824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94332" y="1169884"/>
            <a:ext cx="2100278" cy="1110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06" y="90312"/>
            <a:ext cx="7781810" cy="4559801"/>
          </a:xfrm>
          <a:prstGeom prst="rect">
            <a:avLst/>
          </a:prstGeom>
        </p:spPr>
      </p:pic>
      <p:sp>
        <p:nvSpPr>
          <p:cNvPr id="4" name="TextBox 3"/>
          <p:cNvSpPr txBox="1"/>
          <p:nvPr/>
        </p:nvSpPr>
        <p:spPr>
          <a:xfrm>
            <a:off x="731520" y="4559801"/>
            <a:ext cx="10319252" cy="1477328"/>
          </a:xfrm>
          <a:prstGeom prst="rect">
            <a:avLst/>
          </a:prstGeom>
          <a:noFill/>
        </p:spPr>
        <p:txBody>
          <a:bodyPr wrap="square" rtlCol="0">
            <a:spAutoFit/>
          </a:bodyPr>
          <a:lstStyle/>
          <a:p>
            <a:pPr marL="285750" indent="-285750">
              <a:buFont typeface="Wingdings" panose="05000000000000000000" pitchFamily="2" charset="2"/>
              <a:buChar char="§"/>
            </a:pPr>
            <a:r>
              <a:rPr lang="en-US" b="1" dirty="0" smtClean="0"/>
              <a:t>Crypto ATMs are used  in many different types of scams – Government Imposter Scams, Romance Scams, Lottery Scams, Fake Online sales, Lottery Scams &amp; for many other fraudulent schemes.</a:t>
            </a:r>
          </a:p>
          <a:p>
            <a:pPr marL="285750" indent="-285750">
              <a:buFont typeface="Wingdings" panose="05000000000000000000" pitchFamily="2" charset="2"/>
              <a:buChar char="§"/>
            </a:pPr>
            <a:r>
              <a:rPr lang="en-US" b="1" dirty="0" smtClean="0">
                <a:solidFill>
                  <a:srgbClr val="FF0000"/>
                </a:solidFill>
              </a:rPr>
              <a:t>Kiosks quickly move victim’s cash into tough-to-trace cryptocurrency accounts owned by scammers</a:t>
            </a:r>
          </a:p>
          <a:p>
            <a:pPr marL="285750" indent="-285750">
              <a:buFont typeface="Wingdings" panose="05000000000000000000" pitchFamily="2" charset="2"/>
              <a:buChar char="§"/>
            </a:pPr>
            <a:r>
              <a:rPr lang="en-US" b="1" dirty="0" smtClean="0"/>
              <a:t>Scammers love them for many reasons – Anonymity – money on the Block Chain becomes untraceable</a:t>
            </a:r>
          </a:p>
          <a:p>
            <a:pPr marL="285750" indent="-285750">
              <a:buFont typeface="Wingdings" panose="05000000000000000000" pitchFamily="2" charset="2"/>
              <a:buChar char="§"/>
            </a:pPr>
            <a:r>
              <a:rPr lang="en-US" b="1" dirty="0" smtClean="0">
                <a:solidFill>
                  <a:srgbClr val="FF0000"/>
                </a:solidFill>
              </a:rPr>
              <a:t>“Request to Pay via a Crypto ATM” is a Red Flag </a:t>
            </a:r>
            <a:r>
              <a:rPr lang="en-US" b="1" dirty="0" smtClean="0"/>
              <a:t>– stumbled into a Scam. (</a:t>
            </a:r>
            <a:r>
              <a:rPr lang="en-US" sz="1600" b="1" dirty="0" smtClean="0">
                <a:solidFill>
                  <a:srgbClr val="0070C0"/>
                </a:solidFill>
              </a:rPr>
              <a:t>Fairfax County Police Dept.)</a:t>
            </a:r>
            <a:endParaRPr lang="en-US" sz="1600" b="1" dirty="0">
              <a:solidFill>
                <a:srgbClr val="0070C0"/>
              </a:solidFill>
            </a:endParaRPr>
          </a:p>
        </p:txBody>
      </p:sp>
      <p:sp>
        <p:nvSpPr>
          <p:cNvPr id="5" name="TextBox 4"/>
          <p:cNvSpPr txBox="1"/>
          <p:nvPr/>
        </p:nvSpPr>
        <p:spPr>
          <a:xfrm>
            <a:off x="364479" y="156241"/>
            <a:ext cx="3007426" cy="461665"/>
          </a:xfrm>
          <a:prstGeom prst="rect">
            <a:avLst/>
          </a:prstGeom>
          <a:noFill/>
        </p:spPr>
        <p:txBody>
          <a:bodyPr wrap="none" rtlCol="0">
            <a:spAutoFit/>
          </a:bodyPr>
          <a:lstStyle/>
          <a:p>
            <a:r>
              <a:rPr lang="en-US" sz="2400" b="1" dirty="0" smtClean="0">
                <a:solidFill>
                  <a:srgbClr val="FF0000"/>
                </a:solidFill>
              </a:rPr>
              <a:t>Cryptocurrency Scams</a:t>
            </a:r>
            <a:endParaRPr lang="en-US" sz="2400" b="1" dirty="0">
              <a:solidFill>
                <a:srgbClr val="FF0000"/>
              </a:solidFill>
            </a:endParaRPr>
          </a:p>
        </p:txBody>
      </p:sp>
      <p:sp>
        <p:nvSpPr>
          <p:cNvPr id="6" name="TextBox 5"/>
          <p:cNvSpPr txBox="1"/>
          <p:nvPr/>
        </p:nvSpPr>
        <p:spPr>
          <a:xfrm>
            <a:off x="494332" y="1169884"/>
            <a:ext cx="2181905" cy="1200329"/>
          </a:xfrm>
          <a:prstGeom prst="rect">
            <a:avLst/>
          </a:prstGeom>
          <a:solidFill>
            <a:srgbClr val="FFFF00"/>
          </a:solidFill>
        </p:spPr>
        <p:txBody>
          <a:bodyPr wrap="square" rtlCol="0">
            <a:spAutoFit/>
          </a:bodyPr>
          <a:lstStyle/>
          <a:p>
            <a:r>
              <a:rPr lang="en-US" dirty="0" smtClean="0">
                <a:solidFill>
                  <a:srgbClr val="C00000"/>
                </a:solidFill>
              </a:rPr>
              <a:t>Crypto ATMs used for $35M in fraudulent transactions in 2022 </a:t>
            </a:r>
            <a:r>
              <a:rPr lang="en-US" dirty="0" smtClean="0"/>
              <a:t>– </a:t>
            </a:r>
            <a:r>
              <a:rPr lang="en-US" sz="1200" dirty="0" smtClean="0"/>
              <a:t>Fed Reserve</a:t>
            </a:r>
            <a:endParaRPr lang="en-US" sz="1200" dirty="0"/>
          </a:p>
        </p:txBody>
      </p:sp>
      <p:sp>
        <p:nvSpPr>
          <p:cNvPr id="8" name="TextBox 7"/>
          <p:cNvSpPr txBox="1"/>
          <p:nvPr/>
        </p:nvSpPr>
        <p:spPr>
          <a:xfrm>
            <a:off x="701692" y="800552"/>
            <a:ext cx="1805939" cy="369332"/>
          </a:xfrm>
          <a:prstGeom prst="rect">
            <a:avLst/>
          </a:prstGeom>
          <a:noFill/>
        </p:spPr>
        <p:txBody>
          <a:bodyPr wrap="square" rtlCol="0">
            <a:spAutoFit/>
          </a:bodyPr>
          <a:lstStyle/>
          <a:p>
            <a:pPr algn="ctr"/>
            <a:r>
              <a:rPr lang="en-US" u="sng" dirty="0" smtClean="0">
                <a:solidFill>
                  <a:srgbClr val="FF0000"/>
                </a:solidFill>
              </a:rPr>
              <a:t>WARNINGS</a:t>
            </a:r>
            <a:endParaRPr lang="en-US" u="sng" dirty="0">
              <a:solidFill>
                <a:srgbClr val="FF0000"/>
              </a:solidFill>
            </a:endParaRPr>
          </a:p>
        </p:txBody>
      </p:sp>
      <p:sp>
        <p:nvSpPr>
          <p:cNvPr id="9" name="TextBox 8"/>
          <p:cNvSpPr txBox="1"/>
          <p:nvPr/>
        </p:nvSpPr>
        <p:spPr>
          <a:xfrm>
            <a:off x="425949" y="2370213"/>
            <a:ext cx="2724466" cy="923330"/>
          </a:xfrm>
          <a:prstGeom prst="rect">
            <a:avLst/>
          </a:prstGeom>
          <a:noFill/>
        </p:spPr>
        <p:txBody>
          <a:bodyPr wrap="square" rtlCol="0">
            <a:spAutoFit/>
          </a:bodyPr>
          <a:lstStyle/>
          <a:p>
            <a:r>
              <a:rPr lang="en-US" dirty="0">
                <a:solidFill>
                  <a:srgbClr val="C00000"/>
                </a:solidFill>
              </a:rPr>
              <a:t>Cryptocurrency </a:t>
            </a:r>
            <a:r>
              <a:rPr lang="en-US" dirty="0" smtClean="0">
                <a:solidFill>
                  <a:srgbClr val="C00000"/>
                </a:solidFill>
              </a:rPr>
              <a:t>investments- </a:t>
            </a:r>
            <a:r>
              <a:rPr lang="en-US" dirty="0">
                <a:solidFill>
                  <a:srgbClr val="C00000"/>
                </a:solidFill>
              </a:rPr>
              <a:t>“</a:t>
            </a:r>
            <a:r>
              <a:rPr lang="en-US" dirty="0" smtClean="0">
                <a:solidFill>
                  <a:srgbClr val="C00000"/>
                </a:solidFill>
              </a:rPr>
              <a:t>guaranteed </a:t>
            </a:r>
            <a:r>
              <a:rPr lang="en-US" dirty="0">
                <a:solidFill>
                  <a:srgbClr val="C00000"/>
                </a:solidFill>
              </a:rPr>
              <a:t>high </a:t>
            </a:r>
            <a:r>
              <a:rPr lang="en-US" dirty="0" smtClean="0">
                <a:solidFill>
                  <a:srgbClr val="C00000"/>
                </a:solidFill>
              </a:rPr>
              <a:t>returns”</a:t>
            </a:r>
            <a:r>
              <a:rPr lang="en-US" dirty="0">
                <a:solidFill>
                  <a:srgbClr val="C00000"/>
                </a:solidFill>
              </a:rPr>
              <a:t> </a:t>
            </a:r>
          </a:p>
        </p:txBody>
      </p:sp>
      <p:sp>
        <p:nvSpPr>
          <p:cNvPr id="11" name="TextBox 10"/>
          <p:cNvSpPr txBox="1"/>
          <p:nvPr/>
        </p:nvSpPr>
        <p:spPr>
          <a:xfrm>
            <a:off x="364479" y="3385876"/>
            <a:ext cx="3208988" cy="646331"/>
          </a:xfrm>
          <a:prstGeom prst="rect">
            <a:avLst/>
          </a:prstGeom>
          <a:noFill/>
        </p:spPr>
        <p:txBody>
          <a:bodyPr wrap="square" rtlCol="0">
            <a:spAutoFit/>
          </a:bodyPr>
          <a:lstStyle/>
          <a:p>
            <a:r>
              <a:rPr lang="en-US" dirty="0" smtClean="0">
                <a:solidFill>
                  <a:srgbClr val="C00000"/>
                </a:solidFill>
              </a:rPr>
              <a:t>ATM may be “unlicensed” or “unregistered” </a:t>
            </a:r>
            <a:endParaRPr lang="en-US" dirty="0">
              <a:solidFill>
                <a:srgbClr val="C00000"/>
              </a:solidFill>
            </a:endParaRPr>
          </a:p>
        </p:txBody>
      </p:sp>
      <p:sp>
        <p:nvSpPr>
          <p:cNvPr id="12" name="Right Arrow 11"/>
          <p:cNvSpPr/>
          <p:nvPr/>
        </p:nvSpPr>
        <p:spPr>
          <a:xfrm>
            <a:off x="1862141" y="3145074"/>
            <a:ext cx="1628191" cy="30400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SCAM</a:t>
            </a:r>
            <a:endParaRPr lang="en-US" b="1" dirty="0">
              <a:solidFill>
                <a:srgbClr val="FF0000"/>
              </a:solidFill>
            </a:endParaRPr>
          </a:p>
        </p:txBody>
      </p:sp>
      <p:sp>
        <p:nvSpPr>
          <p:cNvPr id="14" name="Left Brace 13"/>
          <p:cNvSpPr/>
          <p:nvPr/>
        </p:nvSpPr>
        <p:spPr>
          <a:xfrm>
            <a:off x="353049" y="2432001"/>
            <a:ext cx="129853" cy="1570771"/>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8476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731" y="961680"/>
            <a:ext cx="7792537" cy="4934639"/>
          </a:xfrm>
          <a:prstGeom prst="rect">
            <a:avLst/>
          </a:prstGeom>
        </p:spPr>
      </p:pic>
    </p:spTree>
    <p:extLst>
      <p:ext uri="{BB962C8B-B14F-4D97-AF65-F5344CB8AC3E}">
        <p14:creationId xmlns:p14="http://schemas.microsoft.com/office/powerpoint/2010/main" val="623181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2381</TotalTime>
  <Words>1439</Words>
  <Application>Microsoft Office PowerPoint</Application>
  <PresentationFormat>Widescreen</PresentationFormat>
  <Paragraphs>110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Protect Your Online Investments From Hackers/Spammers</vt:lpstr>
      <vt:lpstr>On-Line Hacking has never been so pervasive- objective of this presentation is to familiarize investors with latest Scams - What, Where and How &amp; Best Practices to protect Investments from getting deceived by Scammers</vt:lpstr>
      <vt:lpstr>Smart People can also be Conned by Hackers</vt:lpstr>
      <vt:lpstr>PowerPoint Presentation</vt:lpstr>
      <vt:lpstr>Complaints Filed by Victims to Federal Trade Commission (FTC) - 2023*:</vt:lpstr>
      <vt:lpstr>PowerPoint Presentation</vt:lpstr>
      <vt:lpstr>PowerPoint Presentation</vt:lpstr>
      <vt:lpstr>PowerPoint Presentation</vt:lpstr>
      <vt:lpstr>PowerPoint Presentation</vt:lpstr>
      <vt:lpstr>Welcome to the Dark Side of Artificial Intelligence (AI) Source: - AARP FRAUD WATCH NETWORK: “We are entering an Industrial Revolution for Fraud Criminals” – Kathy Stokes, AARP’s Director of Fraud Prevention Programs</vt:lpstr>
      <vt:lpstr>PowerPoint Presentation</vt:lpstr>
      <vt:lpstr>PowerPoint Presentation</vt:lpstr>
      <vt:lpstr>PowerPoint Presentation</vt:lpstr>
      <vt:lpstr>Where do you Report and Seek Help if Scammed?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 Your Investments From Hackers/Spammers</dc:title>
  <dc:creator>Arvind</dc:creator>
  <cp:lastModifiedBy>Arvind</cp:lastModifiedBy>
  <cp:revision>170</cp:revision>
  <dcterms:created xsi:type="dcterms:W3CDTF">2024-05-08T20:01:46Z</dcterms:created>
  <dcterms:modified xsi:type="dcterms:W3CDTF">2024-05-14T21:23:50Z</dcterms:modified>
</cp:coreProperties>
</file>