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150B-E9D2-4752-A20B-97FF55FB1261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B150B-E9D2-4752-A20B-97FF55FB1261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6BE80-E96D-461B-B0B4-5F4D12695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Healthcare Industry </a:t>
            </a:r>
            <a:br>
              <a:rPr lang="en-US" dirty="0" smtClean="0"/>
            </a:br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Kent </a:t>
            </a:r>
            <a:r>
              <a:rPr lang="en-US" dirty="0" err="1" smtClean="0">
                <a:solidFill>
                  <a:schemeClr val="accent1"/>
                </a:solidFill>
              </a:rPr>
              <a:t>Billmyer</a:t>
            </a:r>
            <a:r>
              <a:rPr lang="en-US" dirty="0" smtClean="0">
                <a:solidFill>
                  <a:schemeClr val="accent1"/>
                </a:solidFill>
              </a:rPr>
              <a:t>, Jo Murphy, Phyllis </a:t>
            </a:r>
            <a:r>
              <a:rPr lang="en-US" dirty="0" err="1" smtClean="0">
                <a:solidFill>
                  <a:schemeClr val="accent1"/>
                </a:solidFill>
              </a:rPr>
              <a:t>Woodring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 err="1" smtClean="0">
                <a:solidFill>
                  <a:schemeClr val="accent1"/>
                </a:solidFill>
              </a:rPr>
              <a:t>Maskey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Krishnarao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Jan-June 2016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Parameters:</a:t>
            </a:r>
          </a:p>
          <a:p>
            <a:r>
              <a:rPr lang="en-US" dirty="0" smtClean="0"/>
              <a:t>1) eliminated drug companies &amp; biotech   	because have well-performing ABBV</a:t>
            </a:r>
          </a:p>
          <a:p>
            <a:r>
              <a:rPr lang="en-US" dirty="0" smtClean="0"/>
              <a:t>2)  good quality (over 70 by Manifest)</a:t>
            </a:r>
          </a:p>
          <a:p>
            <a:r>
              <a:rPr lang="en-US" dirty="0" smtClean="0"/>
              <a:t>3)  growth rate over 10</a:t>
            </a:r>
          </a:p>
          <a:p>
            <a:r>
              <a:rPr lang="en-US" dirty="0" smtClean="0"/>
              <a:t>4)  PAR return of 5 to 10 over MIPAR 5 or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Areas in  health we screened:</a:t>
            </a:r>
          </a:p>
          <a:p>
            <a:r>
              <a:rPr lang="en-US" dirty="0" smtClean="0"/>
              <a:t>Medical Services</a:t>
            </a:r>
          </a:p>
          <a:p>
            <a:r>
              <a:rPr lang="en-US" dirty="0" smtClean="0"/>
              <a:t>Medical Supplies, includes invasive &amp; non-invasive</a:t>
            </a:r>
          </a:p>
          <a:p>
            <a:r>
              <a:rPr lang="en-US" dirty="0" smtClean="0"/>
              <a:t>Medical Distributors</a:t>
            </a:r>
          </a:p>
          <a:p>
            <a:r>
              <a:rPr lang="en-US" dirty="0" smtClean="0"/>
              <a:t>Healthcare Information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Medical services: </a:t>
            </a:r>
            <a:r>
              <a:rPr lang="en-US" dirty="0" err="1" smtClean="0"/>
              <a:t>Mednax</a:t>
            </a:r>
            <a:r>
              <a:rPr lang="en-US" dirty="0" smtClean="0"/>
              <a:t> (MD)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048000" cy="472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Up, straight &amp; parallel</a:t>
            </a:r>
          </a:p>
          <a:p>
            <a:r>
              <a:rPr lang="en-US" sz="2000" dirty="0" smtClean="0"/>
              <a:t>11% growth</a:t>
            </a:r>
          </a:p>
          <a:p>
            <a:r>
              <a:rPr lang="en-US" sz="2000" dirty="0" smtClean="0"/>
              <a:t>No PE expansion; current PE = 19.4</a:t>
            </a:r>
          </a:p>
          <a:p>
            <a:r>
              <a:rPr lang="en-US" sz="2000" dirty="0" smtClean="0"/>
              <a:t>SSG Total return: 10.4,      Average return 7.3%</a:t>
            </a:r>
          </a:p>
          <a:p>
            <a:r>
              <a:rPr lang="en-US" sz="2000" dirty="0" smtClean="0"/>
              <a:t>VL </a:t>
            </a:r>
            <a:r>
              <a:rPr lang="en-US" sz="2000" dirty="0" err="1" smtClean="0"/>
              <a:t>est</a:t>
            </a:r>
            <a:r>
              <a:rPr lang="en-US" sz="2000" dirty="0" smtClean="0"/>
              <a:t> Tot. Ret= 6 to 14%</a:t>
            </a:r>
          </a:p>
          <a:p>
            <a:r>
              <a:rPr lang="en-US" sz="2000" dirty="0" smtClean="0"/>
              <a:t>Manifest PAR = 11.10%</a:t>
            </a:r>
          </a:p>
          <a:p>
            <a:r>
              <a:rPr lang="en-US" sz="2000" dirty="0" smtClean="0"/>
              <a:t>Morningstar n/a </a:t>
            </a:r>
            <a:endParaRPr lang="en-US" sz="2000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358" y="1600200"/>
            <a:ext cx="467788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Medical Services: Air Methods AIRM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Sales straight up, </a:t>
            </a:r>
            <a:r>
              <a:rPr lang="en-US" dirty="0" err="1" smtClean="0"/>
              <a:t>ptp</a:t>
            </a:r>
            <a:r>
              <a:rPr lang="en-US" dirty="0" smtClean="0"/>
              <a:t> &amp; </a:t>
            </a:r>
            <a:r>
              <a:rPr lang="en-US" dirty="0" err="1" smtClean="0"/>
              <a:t>eps</a:t>
            </a:r>
            <a:r>
              <a:rPr lang="en-US" dirty="0" smtClean="0"/>
              <a:t> a little bumpy</a:t>
            </a:r>
          </a:p>
          <a:p>
            <a:r>
              <a:rPr lang="en-US" dirty="0" smtClean="0"/>
              <a:t>SSG </a:t>
            </a:r>
            <a:r>
              <a:rPr lang="en-US" dirty="0" err="1" smtClean="0"/>
              <a:t>est</a:t>
            </a:r>
            <a:r>
              <a:rPr lang="en-US" dirty="0" smtClean="0"/>
              <a:t> growth: 10 &amp; 11</a:t>
            </a:r>
          </a:p>
          <a:p>
            <a:r>
              <a:rPr lang="en-US" dirty="0" smtClean="0"/>
              <a:t>Manifest PAR = 19.7</a:t>
            </a:r>
          </a:p>
          <a:p>
            <a:r>
              <a:rPr lang="en-US" dirty="0" smtClean="0"/>
              <a:t>SSG Tot Ret=23, PAR=15</a:t>
            </a:r>
          </a:p>
          <a:p>
            <a:r>
              <a:rPr lang="en-US" dirty="0" smtClean="0"/>
              <a:t>Current PE=12.7</a:t>
            </a:r>
          </a:p>
          <a:p>
            <a:r>
              <a:rPr lang="en-US" dirty="0" smtClean="0"/>
              <a:t>SSG PE’s: 21 and 9</a:t>
            </a:r>
          </a:p>
          <a:p>
            <a:r>
              <a:rPr lang="en-US" dirty="0" smtClean="0"/>
              <a:t>Upside/Downside 5.4 to 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038600" cy="424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suppliers: </a:t>
            </a:r>
            <a:r>
              <a:rPr lang="en-US" dirty="0" err="1" smtClean="0"/>
              <a:t>Illumina</a:t>
            </a:r>
            <a:r>
              <a:rPr lang="en-US" dirty="0" smtClean="0"/>
              <a:t> (ILMN)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Sales straight, </a:t>
            </a:r>
            <a:r>
              <a:rPr lang="en-US" dirty="0" err="1" smtClean="0"/>
              <a:t>eps</a:t>
            </a:r>
            <a:r>
              <a:rPr lang="en-US" dirty="0" smtClean="0"/>
              <a:t> bumpy; latest Q -34.3%, sales slowing to 6%</a:t>
            </a:r>
          </a:p>
          <a:p>
            <a:r>
              <a:rPr lang="en-US" dirty="0" smtClean="0"/>
              <a:t>SSG growth: 12%; Manifest growth18.6%</a:t>
            </a:r>
          </a:p>
          <a:p>
            <a:r>
              <a:rPr lang="en-US" dirty="0" smtClean="0"/>
              <a:t>Current Price $145, M* FV $130; SSG buy to 128</a:t>
            </a:r>
          </a:p>
          <a:p>
            <a:r>
              <a:rPr lang="en-US" dirty="0" smtClean="0"/>
              <a:t>SSG Tot Ret.- 1.8; PAR -0.9</a:t>
            </a:r>
          </a:p>
          <a:p>
            <a:r>
              <a:rPr lang="en-US" dirty="0" smtClean="0"/>
              <a:t>VL Total return range=12% to 23%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038600" cy="429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Suppliers: </a:t>
            </a:r>
            <a:r>
              <a:rPr lang="en-US" dirty="0" err="1" smtClean="0"/>
              <a:t>Cantel</a:t>
            </a:r>
            <a:r>
              <a:rPr lang="en-US" dirty="0" smtClean="0"/>
              <a:t> (CMN)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SSG growth: 11 &amp; </a:t>
            </a:r>
            <a:r>
              <a:rPr lang="en-US" dirty="0" smtClean="0"/>
              <a:t>11</a:t>
            </a:r>
          </a:p>
          <a:p>
            <a:r>
              <a:rPr lang="en-US" dirty="0" smtClean="0"/>
              <a:t>Smallest stock reviewed</a:t>
            </a:r>
            <a:endParaRPr lang="en-US" dirty="0" smtClean="0"/>
          </a:p>
          <a:p>
            <a:r>
              <a:rPr lang="en-US" dirty="0" smtClean="0"/>
              <a:t>SSG </a:t>
            </a:r>
          </a:p>
          <a:p>
            <a:r>
              <a:rPr lang="en-US" dirty="0" smtClean="0"/>
              <a:t>PE’s </a:t>
            </a:r>
            <a:r>
              <a:rPr lang="en-US" dirty="0" smtClean="0"/>
              <a:t>30 and 18</a:t>
            </a:r>
          </a:p>
          <a:p>
            <a:r>
              <a:rPr lang="en-US" dirty="0" smtClean="0"/>
              <a:t>Buy to $44, current $73</a:t>
            </a:r>
          </a:p>
          <a:p>
            <a:r>
              <a:rPr lang="en-US" dirty="0" smtClean="0"/>
              <a:t>Current PE = 55.7</a:t>
            </a:r>
          </a:p>
          <a:p>
            <a:r>
              <a:rPr lang="en-US" dirty="0" smtClean="0"/>
              <a:t>VL return:-4% to 7%</a:t>
            </a:r>
          </a:p>
          <a:p>
            <a:r>
              <a:rPr lang="en-US" dirty="0" smtClean="0"/>
              <a:t>Manifest Growth: 14.3%</a:t>
            </a:r>
          </a:p>
          <a:p>
            <a:r>
              <a:rPr lang="en-US" dirty="0" smtClean="0"/>
              <a:t>SSG says SELL zone </a:t>
            </a:r>
          </a:p>
          <a:p>
            <a:r>
              <a:rPr lang="en-US" dirty="0" smtClean="0"/>
              <a:t>Manifest PAR only 2%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32699"/>
            <a:ext cx="4038600" cy="386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93688"/>
            <a:ext cx="8229600" cy="1104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Healthcare Information: Cerner (CERN)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Earnings growing faster than sales (14 vs. 12)</a:t>
            </a:r>
          </a:p>
          <a:p>
            <a:r>
              <a:rPr lang="en-US" dirty="0" smtClean="0"/>
              <a:t>Morningstar FV=$63</a:t>
            </a:r>
          </a:p>
          <a:p>
            <a:r>
              <a:rPr lang="en-US" dirty="0" smtClean="0"/>
              <a:t>SSG Buy to $65</a:t>
            </a:r>
          </a:p>
          <a:p>
            <a:r>
              <a:rPr lang="en-US" dirty="0" smtClean="0"/>
              <a:t>SSG PE’s 40 and 25</a:t>
            </a:r>
          </a:p>
          <a:p>
            <a:r>
              <a:rPr lang="en-US" dirty="0" smtClean="0"/>
              <a:t>4/1 Upside/Downside</a:t>
            </a:r>
          </a:p>
          <a:p>
            <a:r>
              <a:rPr lang="en-US" dirty="0" smtClean="0"/>
              <a:t>Tot Ret 15.8, PAR 11.1</a:t>
            </a:r>
          </a:p>
          <a:p>
            <a:r>
              <a:rPr lang="en-US" dirty="0" smtClean="0"/>
              <a:t>VL return range 6-12%</a:t>
            </a:r>
          </a:p>
          <a:p>
            <a:r>
              <a:rPr lang="en-US" smtClean="0"/>
              <a:t>Manifest PAR 9.8%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32699"/>
            <a:ext cx="4038600" cy="386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90600" y="1524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Price$56.96 (PE 34)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314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Healthcare Industry  Study</vt:lpstr>
      <vt:lpstr>Healthcare Industry</vt:lpstr>
      <vt:lpstr>Healthcare Industry</vt:lpstr>
      <vt:lpstr>Medical services: Mednax (MD)</vt:lpstr>
      <vt:lpstr>Medical Services: Air Methods AIRM</vt:lpstr>
      <vt:lpstr>Medical suppliers: Illumina (ILMN)</vt:lpstr>
      <vt:lpstr>Medical Suppliers: Cantel (CMN)</vt:lpstr>
      <vt:lpstr>Healthcare Information: Cerner (CERN)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Industry  Study</dc:title>
  <dc:creator>Jo</dc:creator>
  <cp:lastModifiedBy>Jo</cp:lastModifiedBy>
  <cp:revision>27</cp:revision>
  <dcterms:created xsi:type="dcterms:W3CDTF">2016-06-09T00:58:22Z</dcterms:created>
  <dcterms:modified xsi:type="dcterms:W3CDTF">2016-06-10T13:50:49Z</dcterms:modified>
</cp:coreProperties>
</file>