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5" r:id="rId6"/>
    <p:sldId id="259" r:id="rId7"/>
    <p:sldId id="260" r:id="rId8"/>
    <p:sldId id="261" r:id="rId9"/>
    <p:sldId id="262" r:id="rId10"/>
    <p:sldId id="264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1D2A-A3D9-4732-8D13-3E6906EDBBB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421-FD0E-4BFA-8268-EC5CA338F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6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1D2A-A3D9-4732-8D13-3E6906EDBBB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421-FD0E-4BFA-8268-EC5CA338F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0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1D2A-A3D9-4732-8D13-3E6906EDBBB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421-FD0E-4BFA-8268-EC5CA338F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0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1D2A-A3D9-4732-8D13-3E6906EDBBB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421-FD0E-4BFA-8268-EC5CA338F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3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1D2A-A3D9-4732-8D13-3E6906EDBBB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421-FD0E-4BFA-8268-EC5CA338F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5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1D2A-A3D9-4732-8D13-3E6906EDBBB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421-FD0E-4BFA-8268-EC5CA338F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0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1D2A-A3D9-4732-8D13-3E6906EDBBB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421-FD0E-4BFA-8268-EC5CA338F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7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1D2A-A3D9-4732-8D13-3E6906EDBBB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421-FD0E-4BFA-8268-EC5CA338F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6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1D2A-A3D9-4732-8D13-3E6906EDBBB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421-FD0E-4BFA-8268-EC5CA338F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1D2A-A3D9-4732-8D13-3E6906EDBBB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421-FD0E-4BFA-8268-EC5CA338F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7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1D2A-A3D9-4732-8D13-3E6906EDBBB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421-FD0E-4BFA-8268-EC5CA338F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0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C1D2A-A3D9-4732-8D13-3E6906EDBBB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5E421-FD0E-4BFA-8268-EC5CA338F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8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Screening for Quality Stocks within Consumer Discretionary Industry Sector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 </a:t>
            </a:r>
            <a:r>
              <a:rPr lang="en-US" dirty="0" err="1" smtClean="0"/>
              <a:t>MicNova</a:t>
            </a:r>
            <a:r>
              <a:rPr lang="en-US" dirty="0" smtClean="0"/>
              <a:t> Committee  Members:</a:t>
            </a:r>
          </a:p>
          <a:p>
            <a:r>
              <a:rPr lang="en-US" dirty="0" smtClean="0"/>
              <a:t>Irina Clements           Heidi O’Hara</a:t>
            </a:r>
          </a:p>
          <a:p>
            <a:r>
              <a:rPr lang="en-US" dirty="0" smtClean="0"/>
              <a:t>Gladys </a:t>
            </a:r>
            <a:r>
              <a:rPr lang="en-US" dirty="0" err="1" smtClean="0"/>
              <a:t>Henrikson</a:t>
            </a:r>
            <a:r>
              <a:rPr lang="en-US" dirty="0" smtClean="0"/>
              <a:t>      Paul O’Mara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53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641"/>
          </a:xfrm>
        </p:spPr>
        <p:txBody>
          <a:bodyPr/>
          <a:lstStyle/>
          <a:p>
            <a:r>
              <a:rPr lang="en-US" dirty="0" smtClean="0"/>
              <a:t>Spec Apparel: FRAN, LULU, TUMI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300767"/>
            <a:ext cx="3759557" cy="43659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619" y="1300766"/>
            <a:ext cx="3496344" cy="45591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0963" y="1300766"/>
            <a:ext cx="3575623" cy="44931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7957" y="566670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FRAN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4619" y="5859887"/>
            <a:ext cx="82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LULU 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87913" y="585115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TUMI ?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91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80340"/>
          </a:xfrm>
        </p:spPr>
        <p:txBody>
          <a:bodyPr>
            <a:normAutofit/>
          </a:bodyPr>
          <a:lstStyle/>
          <a:p>
            <a:r>
              <a:rPr lang="en-US" sz="3300" b="1" dirty="0" smtClean="0"/>
              <a:t>Spec Apparel &amp; Retail: UA, </a:t>
            </a:r>
            <a:r>
              <a:rPr lang="en-US" sz="3300" b="1" dirty="0" err="1" smtClean="0"/>
              <a:t>Kohls</a:t>
            </a:r>
            <a:r>
              <a:rPr lang="en-US" sz="3300" b="1" dirty="0" smtClean="0"/>
              <a:t> (KSS) &amp; Nordstrom (JWN)</a:t>
            </a:r>
            <a:endParaRPr lang="en-US" sz="33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52" y="1545466"/>
            <a:ext cx="3749162" cy="5038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8514" y="1545465"/>
            <a:ext cx="3915176" cy="48038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3842" y="1545464"/>
            <a:ext cx="3360314" cy="480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438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Discretionary Co: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SSGs for Stocks remaining in study</a:t>
            </a:r>
          </a:p>
          <a:p>
            <a:r>
              <a:rPr lang="en-US" dirty="0" smtClean="0"/>
              <a:t>Review Company Websites</a:t>
            </a:r>
          </a:p>
          <a:p>
            <a:r>
              <a:rPr lang="en-US" dirty="0" smtClean="0"/>
              <a:t>Review Financial Reports</a:t>
            </a:r>
          </a:p>
          <a:p>
            <a:r>
              <a:rPr lang="en-US" dirty="0" smtClean="0"/>
              <a:t>Review Analysts’ Opinion</a:t>
            </a:r>
          </a:p>
          <a:p>
            <a:r>
              <a:rPr lang="en-US" dirty="0" smtClean="0"/>
              <a:t>Present the top 1-4 to </a:t>
            </a:r>
            <a:r>
              <a:rPr lang="en-US" dirty="0" err="1" smtClean="0"/>
              <a:t>MicNova</a:t>
            </a:r>
            <a:r>
              <a:rPr lang="en-US" dirty="0" smtClean="0"/>
              <a:t> at </a:t>
            </a:r>
            <a:r>
              <a:rPr lang="en-US" smtClean="0"/>
              <a:t>next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5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Step One: Review Industries within Sector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743" y="1825625"/>
            <a:ext cx="6747457" cy="4351338"/>
          </a:xfrm>
          <a:ln w="5715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References- from BI Website</a:t>
            </a:r>
          </a:p>
          <a:p>
            <a:pPr lvl="1"/>
            <a:r>
              <a:rPr lang="en-US" u="sng" dirty="0" smtClean="0"/>
              <a:t>Morningstar</a:t>
            </a:r>
            <a:r>
              <a:rPr lang="en-US" dirty="0" smtClean="0"/>
              <a:t> Equity Sectors Classifications: </a:t>
            </a:r>
            <a:r>
              <a:rPr lang="en-US" i="1" dirty="0" smtClean="0"/>
              <a:t>11 industries listed under Consumer Discretionary</a:t>
            </a:r>
          </a:p>
          <a:p>
            <a:pPr lvl="1"/>
            <a:r>
              <a:rPr lang="en-US" dirty="0" smtClean="0"/>
              <a:t>“Buy the Best” Classes – Ken </a:t>
            </a:r>
            <a:r>
              <a:rPr lang="en-US" dirty="0" err="1" smtClean="0"/>
              <a:t>Kavula</a:t>
            </a:r>
            <a:endParaRPr lang="en-US" dirty="0" smtClean="0"/>
          </a:p>
          <a:p>
            <a:r>
              <a:rPr lang="en-US" dirty="0" smtClean="0"/>
              <a:t>Screening Sources Used:</a:t>
            </a:r>
          </a:p>
          <a:p>
            <a:pPr lvl="1"/>
            <a:r>
              <a:rPr lang="en-US" sz="2200" dirty="0" smtClean="0"/>
              <a:t>Value Line: Discretionary: </a:t>
            </a:r>
            <a:r>
              <a:rPr lang="en-US" sz="2200" i="1" dirty="0" smtClean="0"/>
              <a:t>Industries/ Co. w. </a:t>
            </a:r>
            <a:r>
              <a:rPr lang="en-US" sz="2200" i="1" dirty="0" err="1" smtClean="0"/>
              <a:t>Fin’l</a:t>
            </a:r>
            <a:r>
              <a:rPr lang="en-US" sz="2200" i="1" dirty="0" smtClean="0"/>
              <a:t> rating &gt;B++</a:t>
            </a:r>
          </a:p>
          <a:p>
            <a:pPr lvl="1"/>
            <a:r>
              <a:rPr lang="en-US" sz="2200" dirty="0" smtClean="0"/>
              <a:t>Business Week (online): </a:t>
            </a:r>
            <a:r>
              <a:rPr lang="en-US" sz="2200" i="1" dirty="0" smtClean="0"/>
              <a:t>Companies w/in industries having positive earnings for current month &amp; 1 year</a:t>
            </a:r>
          </a:p>
          <a:p>
            <a:pPr lvl="1"/>
            <a:r>
              <a:rPr lang="en-US" sz="2200" dirty="0" smtClean="0"/>
              <a:t>Manifest Investing: </a:t>
            </a:r>
            <a:r>
              <a:rPr lang="en-US" sz="2200" i="1" dirty="0" smtClean="0"/>
              <a:t>all discretionary industries, companies with quality and financial strength rating &gt;70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87032" y="1825625"/>
            <a:ext cx="4446348" cy="279789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sp>
        <p:nvSpPr>
          <p:cNvPr id="6" name="Right Arrow 5"/>
          <p:cNvSpPr/>
          <p:nvPr/>
        </p:nvSpPr>
        <p:spPr>
          <a:xfrm>
            <a:off x="7534141" y="40399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7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340662" cy="67806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6 Industries and 18 Companies in the First Cut</a:t>
            </a:r>
            <a:endParaRPr lang="en-US" sz="3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475524"/>
              </p:ext>
            </p:extLst>
          </p:nvPr>
        </p:nvGraphicFramePr>
        <p:xfrm>
          <a:off x="1944531" y="1043186"/>
          <a:ext cx="8513114" cy="540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9294"/>
                <a:gridCol w="4803820"/>
              </a:tblGrid>
              <a:tr h="384936">
                <a:tc>
                  <a:txBody>
                    <a:bodyPr/>
                    <a:lstStyle/>
                    <a:p>
                      <a:r>
                        <a:rPr lang="en-US" dirty="0" smtClean="0"/>
                        <a:t>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</a:tr>
              <a:tr h="384936">
                <a:tc>
                  <a:txBody>
                    <a:bodyPr/>
                    <a:lstStyle/>
                    <a:p>
                      <a:r>
                        <a:rPr lang="en-US" dirty="0" smtClean="0"/>
                        <a:t>Autos and Auto Parts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Pep  Boys (PBY)</a:t>
                      </a:r>
                      <a:endParaRPr lang="en-US" dirty="0"/>
                    </a:p>
                  </a:txBody>
                  <a:tcPr/>
                </a:tc>
              </a:tr>
              <a:tr h="384936">
                <a:tc>
                  <a:txBody>
                    <a:bodyPr/>
                    <a:lstStyle/>
                    <a:p>
                      <a:r>
                        <a:rPr lang="en-US" dirty="0" smtClean="0"/>
                        <a:t>Entertainment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Activision </a:t>
                      </a:r>
                      <a:r>
                        <a:rPr lang="en-US" dirty="0" smtClean="0"/>
                        <a:t>Blizzard </a:t>
                      </a:r>
                      <a:r>
                        <a:rPr lang="en-US" dirty="0" err="1" smtClean="0"/>
                        <a:t>Inc</a:t>
                      </a:r>
                      <a:r>
                        <a:rPr lang="en-US" dirty="0" smtClean="0"/>
                        <a:t> (ATVI)</a:t>
                      </a:r>
                      <a:endParaRPr lang="en-US" dirty="0"/>
                    </a:p>
                  </a:txBody>
                  <a:tcPr/>
                </a:tc>
              </a:tr>
              <a:tr h="3849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Scripts Network (SNI)</a:t>
                      </a:r>
                    </a:p>
                  </a:txBody>
                  <a:tcPr/>
                </a:tc>
              </a:tr>
              <a:tr h="3849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Time </a:t>
                      </a:r>
                      <a:r>
                        <a:rPr lang="en-US" dirty="0" smtClean="0"/>
                        <a:t>Warner Inc. (TWX)</a:t>
                      </a:r>
                      <a:endParaRPr lang="en-US" dirty="0" smtClean="0"/>
                    </a:p>
                  </a:txBody>
                  <a:tcPr/>
                </a:tc>
              </a:tr>
              <a:tr h="384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Apparel &amp; </a:t>
                      </a:r>
                      <a:r>
                        <a:rPr lang="en-US" dirty="0" smtClean="0"/>
                        <a:t>Furniture (</a:t>
                      </a:r>
                      <a:r>
                        <a:rPr lang="en-US" dirty="0" err="1" smtClean="0"/>
                        <a:t>mfg</a:t>
                      </a:r>
                      <a:r>
                        <a:rPr lang="en-US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Hooker </a:t>
                      </a:r>
                      <a:r>
                        <a:rPr lang="en-US" dirty="0" smtClean="0"/>
                        <a:t>Furniture Corp. (HOFT)</a:t>
                      </a:r>
                      <a:endParaRPr lang="en-US" dirty="0" smtClean="0"/>
                    </a:p>
                  </a:txBody>
                  <a:tcPr/>
                </a:tc>
              </a:tr>
              <a:tr h="384936">
                <a:tc>
                  <a:txBody>
                    <a:bodyPr/>
                    <a:lstStyle/>
                    <a:p>
                      <a:r>
                        <a:rPr lang="en-US" dirty="0" smtClean="0"/>
                        <a:t>Restaurants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Chipotle (CMG)</a:t>
                      </a:r>
                      <a:endParaRPr lang="en-US" dirty="0"/>
                    </a:p>
                  </a:txBody>
                  <a:tcPr/>
                </a:tc>
              </a:tr>
              <a:tr h="3849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Starbucks</a:t>
                      </a:r>
                      <a:r>
                        <a:rPr lang="en-US" baseline="0" dirty="0" smtClean="0"/>
                        <a:t> (SBUX)</a:t>
                      </a:r>
                      <a:endParaRPr lang="en-US" dirty="0"/>
                    </a:p>
                  </a:txBody>
                  <a:tcPr/>
                </a:tc>
              </a:tr>
              <a:tr h="384936">
                <a:tc>
                  <a:txBody>
                    <a:bodyPr/>
                    <a:lstStyle/>
                    <a:p>
                      <a:r>
                        <a:rPr lang="en-US" dirty="0" smtClean="0"/>
                        <a:t>Retail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Discount</a:t>
                      </a:r>
                      <a:r>
                        <a:rPr lang="en-US" dirty="0" smtClean="0"/>
                        <a:t>: Big Lots (BIG) / Dollar General (DG)/</a:t>
                      </a:r>
                      <a:r>
                        <a:rPr lang="en-US" baseline="0" dirty="0" smtClean="0"/>
                        <a:t> Five Below (FIVE)/ Price Smart (PSMT)</a:t>
                      </a:r>
                      <a:endParaRPr lang="en-US" dirty="0"/>
                    </a:p>
                  </a:txBody>
                  <a:tcPr/>
                </a:tc>
              </a:tr>
              <a:tr h="3849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Spec Apparel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Francesca (FRAN)/ </a:t>
                      </a:r>
                      <a:r>
                        <a:rPr lang="en-US" baseline="0" dirty="0" err="1" smtClean="0"/>
                        <a:t>Lululemon</a:t>
                      </a:r>
                      <a:r>
                        <a:rPr lang="en-US" baseline="0" dirty="0" smtClean="0"/>
                        <a:t> Athletica (LULU)/TUMI Holdings (TUMI)/ Under </a:t>
                      </a:r>
                      <a:r>
                        <a:rPr lang="en-US" baseline="0" dirty="0" err="1" smtClean="0"/>
                        <a:t>Armour</a:t>
                      </a:r>
                      <a:r>
                        <a:rPr lang="en-US" baseline="0" dirty="0" smtClean="0"/>
                        <a:t> (UA)</a:t>
                      </a:r>
                      <a:endParaRPr lang="en-US" dirty="0"/>
                    </a:p>
                  </a:txBody>
                  <a:tcPr/>
                </a:tc>
              </a:tr>
              <a:tr h="3849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Dept</a:t>
                      </a:r>
                      <a:r>
                        <a:rPr lang="en-US" u="sng" dirty="0" smtClean="0"/>
                        <a:t> Stores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Kohls</a:t>
                      </a:r>
                      <a:r>
                        <a:rPr lang="en-US" baseline="0" dirty="0" smtClean="0"/>
                        <a:t> (KSS) / Nordstrom (JWN)</a:t>
                      </a:r>
                      <a:endParaRPr lang="en-US" dirty="0"/>
                    </a:p>
                  </a:txBody>
                  <a:tcPr/>
                </a:tc>
              </a:tr>
              <a:tr h="384936">
                <a:tc>
                  <a:txBody>
                    <a:bodyPr/>
                    <a:lstStyle/>
                    <a:p>
                      <a:r>
                        <a:rPr lang="en-US" dirty="0" smtClean="0"/>
                        <a:t>Travel &amp; Leisure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Hibbitt</a:t>
                      </a:r>
                      <a:r>
                        <a:rPr lang="en-US" dirty="0" smtClean="0"/>
                        <a:t> Sporting</a:t>
                      </a:r>
                      <a:r>
                        <a:rPr lang="en-US" baseline="0" dirty="0" smtClean="0"/>
                        <a:t> Goods (HIBB)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788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936" y="894009"/>
            <a:ext cx="8324850" cy="57912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38200" y="365126"/>
            <a:ext cx="10340662" cy="6780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Manifest Investing: Our 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Cut Discretionary Dashboard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69936" y="5423101"/>
            <a:ext cx="8601343" cy="515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69936" y="5705374"/>
            <a:ext cx="8601343" cy="515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69936" y="5132902"/>
            <a:ext cx="8601343" cy="515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69935" y="4207787"/>
            <a:ext cx="8601343" cy="515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 rot="10800000">
            <a:off x="9794786" y="1407050"/>
            <a:ext cx="868525" cy="267005"/>
          </a:xfrm>
          <a:prstGeom prst="rightArrow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9794786" y="1659802"/>
            <a:ext cx="868525" cy="267005"/>
          </a:xfrm>
          <a:prstGeom prst="rightArrow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9794786" y="1935934"/>
            <a:ext cx="868525" cy="267005"/>
          </a:xfrm>
          <a:prstGeom prst="rightArrow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9794784" y="3235459"/>
            <a:ext cx="868525" cy="267005"/>
          </a:xfrm>
          <a:prstGeom prst="rightArrow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800000">
            <a:off x="9794784" y="3499670"/>
            <a:ext cx="868525" cy="291650"/>
          </a:xfrm>
          <a:prstGeom prst="rightArrow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0800000">
            <a:off x="9811214" y="4313666"/>
            <a:ext cx="868525" cy="291650"/>
          </a:xfrm>
          <a:prstGeom prst="rightArrow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0800000">
            <a:off x="9794783" y="4610495"/>
            <a:ext cx="868525" cy="291650"/>
          </a:xfrm>
          <a:prstGeom prst="rightArrow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9794782" y="5841822"/>
            <a:ext cx="868525" cy="291650"/>
          </a:xfrm>
          <a:prstGeom prst="rightArrow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0800000">
            <a:off x="9794781" y="6117691"/>
            <a:ext cx="868525" cy="291650"/>
          </a:xfrm>
          <a:prstGeom prst="rightArrow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04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21" y="232287"/>
            <a:ext cx="10515600" cy="810904"/>
          </a:xfrm>
        </p:spPr>
        <p:txBody>
          <a:bodyPr>
            <a:normAutofit/>
          </a:bodyPr>
          <a:lstStyle/>
          <a:p>
            <a:r>
              <a:rPr lang="en-US" sz="3300" b="1" dirty="0" smtClean="0"/>
              <a:t>Travel &amp; Leisure: Hibbett (HIBB) Sporting Goods</a:t>
            </a:r>
            <a:endParaRPr lang="en-US" sz="33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672" y="952541"/>
            <a:ext cx="6543675" cy="43910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678" y="5343566"/>
            <a:ext cx="86487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7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Look at SSGs: Pep Boys and Activision Blizzard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1228" y="1275008"/>
            <a:ext cx="5947406" cy="39278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8523" y="5252971"/>
            <a:ext cx="5987535" cy="1047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033" y="1325116"/>
            <a:ext cx="5243195" cy="39278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220" y="5252971"/>
            <a:ext cx="5468303" cy="109711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528033" y="2194560"/>
            <a:ext cx="5243195" cy="256032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771228" y="1387437"/>
            <a:ext cx="6114830" cy="294541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31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5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Cut: Entertainment: Scripts &amp; Time Warner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228" y="1140517"/>
            <a:ext cx="5704268" cy="40239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228" y="5164428"/>
            <a:ext cx="5801463" cy="1247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9285" y="1140517"/>
            <a:ext cx="5545092" cy="40239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5194" y="5212053"/>
            <a:ext cx="5546300" cy="120015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267286" y="1674055"/>
            <a:ext cx="6081999" cy="329184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220496" y="1416676"/>
            <a:ext cx="5790998" cy="324019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8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Cut:   Hooker </a:t>
            </a:r>
            <a:r>
              <a:rPr lang="en-US" dirty="0" err="1" smtClean="0"/>
              <a:t>Furn</a:t>
            </a:r>
            <a:r>
              <a:rPr lang="en-US" dirty="0" smtClean="0"/>
              <a:t>, Chipotle, Starbucks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434" y="1314114"/>
            <a:ext cx="4145019" cy="23692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190" y="3683358"/>
            <a:ext cx="4273505" cy="10560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6696" y="3683358"/>
            <a:ext cx="4082904" cy="10560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2453" y="1314114"/>
            <a:ext cx="4211390" cy="23692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9301" y="1314114"/>
            <a:ext cx="2781837" cy="23692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99301" y="3683358"/>
            <a:ext cx="2829663" cy="105606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18979" y="5036234"/>
            <a:ext cx="2110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Hooker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092493" y="5036233"/>
            <a:ext cx="22613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Starbucks?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55968" y="4907279"/>
            <a:ext cx="22613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Chipotle</a:t>
            </a:r>
            <a:endParaRPr lang="en-US" sz="3600" dirty="0">
              <a:solidFill>
                <a:srgbClr val="00B05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37434" y="1195754"/>
            <a:ext cx="3995415" cy="37115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024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41" y="210580"/>
            <a:ext cx="10478037" cy="850920"/>
          </a:xfrm>
        </p:spPr>
        <p:txBody>
          <a:bodyPr/>
          <a:lstStyle/>
          <a:p>
            <a:r>
              <a:rPr lang="en-US" dirty="0" smtClean="0"/>
              <a:t>First Cut: Retail Discount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869" y="922180"/>
            <a:ext cx="4149345" cy="35337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1225" y="4145131"/>
            <a:ext cx="1296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BIG;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Quality Low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4736" y="907562"/>
            <a:ext cx="4362450" cy="3600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11270" y="4161990"/>
            <a:ext cx="1562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DG: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Quality Lower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2708" y="636040"/>
            <a:ext cx="3449349" cy="34997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96763" y="3790162"/>
            <a:ext cx="604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FIVE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2708" y="4070831"/>
            <a:ext cx="3449349" cy="25812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280651" y="6282731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PSMT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88641" y="907562"/>
            <a:ext cx="3426095" cy="4030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782913" y="907562"/>
            <a:ext cx="3426095" cy="4030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677185" y="466093"/>
            <a:ext cx="3057795" cy="36612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742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361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Screening for Quality Stocks within Consumer Discretionary Industry Sector</vt:lpstr>
      <vt:lpstr>Step One: Review Industries within Sector</vt:lpstr>
      <vt:lpstr>6 Industries and 18 Companies in the First Cut</vt:lpstr>
      <vt:lpstr>PowerPoint Presentation</vt:lpstr>
      <vt:lpstr>Travel &amp; Leisure: Hibbett (HIBB) Sporting Goods</vt:lpstr>
      <vt:lpstr>First Look at SSGs: Pep Boys and Activision Blizzard</vt:lpstr>
      <vt:lpstr>First Cut: Entertainment: Scripts &amp; Time Warner</vt:lpstr>
      <vt:lpstr>First Cut:   Hooker Furn, Chipotle, Starbucks</vt:lpstr>
      <vt:lpstr>First Cut: Retail Discount</vt:lpstr>
      <vt:lpstr>Spec Apparel: FRAN, LULU, TUMI</vt:lpstr>
      <vt:lpstr>Spec Apparel &amp; Retail: UA, Kohls (KSS) &amp; Nordstrom (JWN)</vt:lpstr>
      <vt:lpstr>Next Steps for Discretionary Co: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Gladys</dc:creator>
  <cp:lastModifiedBy>Gladys</cp:lastModifiedBy>
  <cp:revision>48</cp:revision>
  <dcterms:created xsi:type="dcterms:W3CDTF">2016-02-05T17:11:19Z</dcterms:created>
  <dcterms:modified xsi:type="dcterms:W3CDTF">2016-02-06T04:06:15Z</dcterms:modified>
</cp:coreProperties>
</file>