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70" r:id="rId4"/>
    <p:sldId id="261" r:id="rId5"/>
    <p:sldId id="259" r:id="rId6"/>
    <p:sldId id="260" r:id="rId7"/>
    <p:sldId id="263" r:id="rId8"/>
    <p:sldId id="269" r:id="rId9"/>
    <p:sldId id="267" r:id="rId10"/>
    <p:sldId id="268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9E00"/>
    <a:srgbClr val="941EA8"/>
    <a:srgbClr val="2D18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2383" autoAdjust="0"/>
  </p:normalViewPr>
  <p:slideViewPr>
    <p:cSldViewPr snapToGrid="0">
      <p:cViewPr varScale="1">
        <p:scale>
          <a:sx n="50" d="100"/>
          <a:sy n="50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5B37-4590-4003-8D77-6B18BACEB77F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86B7E-BEE7-47FE-A7D3-BC535BF5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969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5B37-4590-4003-8D77-6B18BACEB77F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86B7E-BEE7-47FE-A7D3-BC535BF5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262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5B37-4590-4003-8D77-6B18BACEB77F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86B7E-BEE7-47FE-A7D3-BC535BF5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662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5B37-4590-4003-8D77-6B18BACEB77F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86B7E-BEE7-47FE-A7D3-BC535BF5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73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5B37-4590-4003-8D77-6B18BACEB77F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86B7E-BEE7-47FE-A7D3-BC535BF5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102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5B37-4590-4003-8D77-6B18BACEB77F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86B7E-BEE7-47FE-A7D3-BC535BF5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777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5B37-4590-4003-8D77-6B18BACEB77F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86B7E-BEE7-47FE-A7D3-BC535BF5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222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5B37-4590-4003-8D77-6B18BACEB77F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86B7E-BEE7-47FE-A7D3-BC535BF5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635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5B37-4590-4003-8D77-6B18BACEB77F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86B7E-BEE7-47FE-A7D3-BC535BF5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117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5B37-4590-4003-8D77-6B18BACEB77F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86B7E-BEE7-47FE-A7D3-BC535BF5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163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5B37-4590-4003-8D77-6B18BACEB77F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86B7E-BEE7-47FE-A7D3-BC535BF5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193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95B37-4590-4003-8D77-6B18BACEB77F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86B7E-BEE7-47FE-A7D3-BC535BF5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630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MicNova</a:t>
            </a:r>
            <a:r>
              <a:rPr lang="en-US" dirty="0" smtClean="0"/>
              <a:t> Discretionary Stock Study Co – </a:t>
            </a:r>
            <a:r>
              <a:rPr lang="en-US" sz="4800" dirty="0" smtClean="0"/>
              <a:t>Results 3-16-2016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Members: Irina Clements		Heidi O’Hara</a:t>
            </a:r>
          </a:p>
          <a:p>
            <a:r>
              <a:rPr lang="en-US" dirty="0" smtClean="0"/>
              <a:t>                    Gladys </a:t>
            </a:r>
            <a:r>
              <a:rPr lang="en-US" dirty="0" err="1" smtClean="0"/>
              <a:t>Henrikson</a:t>
            </a:r>
            <a:r>
              <a:rPr lang="en-US" dirty="0" smtClean="0"/>
              <a:t>	              Paul O’Mara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630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307760"/>
            <a:ext cx="8550253" cy="628354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464653" y="1895258"/>
            <a:ext cx="2505879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Hibbett % Profit</a:t>
            </a:r>
          </a:p>
          <a:p>
            <a:r>
              <a:rPr lang="en-US" sz="2800" dirty="0" smtClean="0"/>
              <a:t>On Sales</a:t>
            </a:r>
          </a:p>
          <a:p>
            <a:r>
              <a:rPr lang="en-US" sz="2800" dirty="0" smtClean="0"/>
              <a:t>Compared to</a:t>
            </a:r>
          </a:p>
          <a:p>
            <a:r>
              <a:rPr lang="en-US" sz="2800" dirty="0" smtClean="0"/>
              <a:t>Peers:</a:t>
            </a:r>
          </a:p>
          <a:p>
            <a:r>
              <a:rPr lang="en-US" sz="2800" dirty="0" smtClean="0"/>
              <a:t>-Dicks</a:t>
            </a:r>
          </a:p>
          <a:p>
            <a:r>
              <a:rPr lang="en-US" sz="2800" dirty="0" smtClean="0"/>
              <a:t>-Big 5</a:t>
            </a:r>
          </a:p>
          <a:p>
            <a:r>
              <a:rPr lang="en-US" sz="2800" dirty="0" smtClean="0"/>
              <a:t>-</a:t>
            </a:r>
            <a:r>
              <a:rPr lang="en-US" sz="2800" dirty="0" err="1" smtClean="0"/>
              <a:t>Cabella’s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638550" y="112395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Hibbett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629150" y="2870897"/>
            <a:ext cx="64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D09E00"/>
                </a:solidFill>
              </a:rPr>
              <a:t>Big 5</a:t>
            </a:r>
            <a:endParaRPr lang="en-US" dirty="0">
              <a:solidFill>
                <a:srgbClr val="D09E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89526" y="1710592"/>
            <a:ext cx="1005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941EA8"/>
                </a:solidFill>
              </a:rPr>
              <a:t>Cabella’s</a:t>
            </a:r>
            <a:endParaRPr lang="en-US" dirty="0">
              <a:solidFill>
                <a:srgbClr val="941EA8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31158" y="1940140"/>
            <a:ext cx="958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Dick’s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2648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Discretionary </a:t>
            </a:r>
            <a:r>
              <a:rPr lang="en-US" dirty="0" smtClean="0"/>
              <a:t>Stocks Study Committee </a:t>
            </a:r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Hibbitt</a:t>
            </a:r>
            <a:r>
              <a:rPr lang="en-US" dirty="0" smtClean="0"/>
              <a:t> Sporting Goods is the only stock that currently meets BI criteria for PAR and price. But not a compelling buy. Committee worries about recent downturn in all Sporting Goods Retail firms</a:t>
            </a:r>
          </a:p>
          <a:p>
            <a:r>
              <a:rPr lang="en-US" dirty="0" smtClean="0"/>
              <a:t>Starbucks, Chipotle, and Price Smart could be on our watch list, to buy when P/</a:t>
            </a:r>
            <a:r>
              <a:rPr lang="en-US" dirty="0" err="1" smtClean="0"/>
              <a:t>Es</a:t>
            </a:r>
            <a:r>
              <a:rPr lang="en-US" dirty="0" smtClean="0"/>
              <a:t>  and prices are lower</a:t>
            </a:r>
          </a:p>
          <a:p>
            <a:r>
              <a:rPr lang="en-US" dirty="0" smtClean="0"/>
              <a:t>Under </a:t>
            </a:r>
            <a:r>
              <a:rPr lang="en-US" dirty="0" err="1" smtClean="0"/>
              <a:t>Armour</a:t>
            </a:r>
            <a:r>
              <a:rPr lang="en-US" dirty="0" smtClean="0"/>
              <a:t> could also be added to watch list, to buy with much lower P/E </a:t>
            </a:r>
            <a:r>
              <a:rPr lang="en-US" smtClean="0"/>
              <a:t>and price.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900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456" y="453344"/>
            <a:ext cx="11746413" cy="6269428"/>
          </a:xfrm>
          <a:prstGeom prst="rect">
            <a:avLst/>
          </a:prstGeom>
        </p:spPr>
      </p:pic>
      <p:sp>
        <p:nvSpPr>
          <p:cNvPr id="3" name="Right Brace 2"/>
          <p:cNvSpPr/>
          <p:nvPr/>
        </p:nvSpPr>
        <p:spPr>
          <a:xfrm>
            <a:off x="11815482" y="2779059"/>
            <a:ext cx="502024" cy="1972235"/>
          </a:xfrm>
          <a:prstGeom prst="rightBrac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2586447" y="3442010"/>
            <a:ext cx="10978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Stocks</a:t>
            </a:r>
          </a:p>
          <a:p>
            <a:r>
              <a:rPr lang="en-US" dirty="0" smtClean="0"/>
              <a:t>Evaluated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112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92" y="613846"/>
            <a:ext cx="10972707" cy="561550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30086" y="4095750"/>
            <a:ext cx="11061813" cy="35410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756026" y="3421598"/>
            <a:ext cx="1416424" cy="322730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756026" y="5478998"/>
            <a:ext cx="1416424" cy="322730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756026" y="5854174"/>
            <a:ext cx="1416424" cy="322730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366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38200" y="463613"/>
            <a:ext cx="10515600" cy="93564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Overview, </a:t>
            </a:r>
            <a:r>
              <a:rPr lang="en-US" i="1" dirty="0" smtClean="0"/>
              <a:t>Retail cont</a:t>
            </a:r>
            <a:r>
              <a:rPr lang="en-US" dirty="0" smtClean="0"/>
              <a:t>.: FRAN, LULU, TUMI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1" y="1300767"/>
            <a:ext cx="3759557" cy="436593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4619" y="1300766"/>
            <a:ext cx="3496344" cy="455912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90963" y="1300766"/>
            <a:ext cx="3575623" cy="449311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216562" y="5874098"/>
            <a:ext cx="35500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TUMI being acquired by Samsonite ($24/share, P/E&gt;20) for ~ $26/share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597758" y="5874098"/>
            <a:ext cx="3550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LULU  price ~ $62/share P/E=35 </a:t>
            </a:r>
            <a:r>
              <a:rPr lang="en-US" sz="2000" i="1" dirty="0" smtClean="0"/>
              <a:t>Com. did not think sustainable</a:t>
            </a:r>
            <a:endParaRPr lang="en-US" sz="20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1062321" y="5859887"/>
            <a:ext cx="3550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FRAN P/E~ 25 </a:t>
            </a:r>
            <a:r>
              <a:rPr lang="en-US" sz="2000" i="1" dirty="0" smtClean="0"/>
              <a:t>Com. did not think &lt; 10% growth compelling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1944357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279" y="4358860"/>
            <a:ext cx="4082904" cy="105606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8036" y="1792397"/>
            <a:ext cx="4211390" cy="236924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15955" y="1880208"/>
            <a:ext cx="2868197" cy="244279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15955" y="4394718"/>
            <a:ext cx="2829663" cy="105606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57839" y="1279632"/>
            <a:ext cx="38603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Chipotle Mexican Grill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6915955" y="1295432"/>
            <a:ext cx="17949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Starbucks</a:t>
            </a:r>
            <a:endParaRPr lang="en-US" sz="3200" dirty="0"/>
          </a:p>
        </p:txBody>
      </p:sp>
      <p:sp>
        <p:nvSpPr>
          <p:cNvPr id="8" name="Oval 7"/>
          <p:cNvSpPr/>
          <p:nvPr/>
        </p:nvSpPr>
        <p:spPr>
          <a:xfrm>
            <a:off x="7804597" y="2919205"/>
            <a:ext cx="798490" cy="14037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10800000">
            <a:off x="8976575" y="3193961"/>
            <a:ext cx="978408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9954983" y="2854346"/>
            <a:ext cx="16896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One-time </a:t>
            </a:r>
          </a:p>
          <a:p>
            <a:r>
              <a:rPr lang="en-US" dirty="0" smtClean="0"/>
              <a:t>Litigation</a:t>
            </a:r>
          </a:p>
          <a:p>
            <a:r>
              <a:rPr lang="en-US" dirty="0" smtClean="0"/>
              <a:t>Settlement with</a:t>
            </a:r>
          </a:p>
          <a:p>
            <a:r>
              <a:rPr lang="en-US" dirty="0" smtClean="0"/>
              <a:t>Kraft Foods</a:t>
            </a:r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Overview of Financial Performance: </a:t>
            </a:r>
            <a:r>
              <a:rPr lang="en-US" i="1" dirty="0" smtClean="0"/>
              <a:t>Food</a:t>
            </a:r>
            <a:endParaRPr lang="en-US" i="1" dirty="0"/>
          </a:p>
        </p:txBody>
      </p:sp>
      <p:sp>
        <p:nvSpPr>
          <p:cNvPr id="12" name="Rounded Rectangle 11"/>
          <p:cNvSpPr/>
          <p:nvPr/>
        </p:nvSpPr>
        <p:spPr>
          <a:xfrm>
            <a:off x="3550024" y="2061882"/>
            <a:ext cx="591670" cy="573742"/>
          </a:xfrm>
          <a:prstGeom prst="roundRect">
            <a:avLst/>
          </a:prstGeom>
          <a:noFill/>
          <a:ln w="38100">
            <a:solidFill>
              <a:srgbClr val="2D18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8415035" y="2236772"/>
            <a:ext cx="591670" cy="573742"/>
          </a:xfrm>
          <a:prstGeom prst="roundRect">
            <a:avLst/>
          </a:prstGeom>
          <a:noFill/>
          <a:ln w="38100">
            <a:solidFill>
              <a:srgbClr val="2D18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470212" y="5970494"/>
            <a:ext cx="9197788" cy="584775"/>
          </a:xfrm>
          <a:prstGeom prst="rect">
            <a:avLst/>
          </a:prstGeom>
          <a:noFill/>
          <a:ln>
            <a:solidFill>
              <a:srgbClr val="2D18A8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Note High Price Ranges &amp; P/</a:t>
            </a:r>
            <a:r>
              <a:rPr lang="en-US" sz="3200" dirty="0" err="1" smtClean="0"/>
              <a:t>Es</a:t>
            </a:r>
            <a:r>
              <a:rPr lang="en-US" sz="3200" dirty="0" smtClean="0"/>
              <a:t> &gt; 30 for both Stocks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90982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722" y="1292367"/>
            <a:ext cx="5774764" cy="432139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547486" y="3129899"/>
            <a:ext cx="23342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Price Smart</a:t>
            </a:r>
            <a:endParaRPr lang="en-US" sz="3600" dirty="0"/>
          </a:p>
        </p:txBody>
      </p:sp>
      <p:sp>
        <p:nvSpPr>
          <p:cNvPr id="7" name="Rounded Rectangle 6"/>
          <p:cNvSpPr/>
          <p:nvPr/>
        </p:nvSpPr>
        <p:spPr>
          <a:xfrm>
            <a:off x="5170821" y="2093340"/>
            <a:ext cx="1068614" cy="694844"/>
          </a:xfrm>
          <a:prstGeom prst="roundRect">
            <a:avLst/>
          </a:prstGeom>
          <a:noFill/>
          <a:ln w="38100">
            <a:solidFill>
              <a:srgbClr val="2D18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72722" y="5613765"/>
            <a:ext cx="11114478" cy="584775"/>
          </a:xfrm>
          <a:prstGeom prst="rect">
            <a:avLst/>
          </a:prstGeom>
          <a:noFill/>
          <a:ln>
            <a:solidFill>
              <a:srgbClr val="2D18A8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Note Relatively High Price Range &amp; P/E; Return </a:t>
            </a:r>
            <a:r>
              <a:rPr lang="en-US" sz="3200" dirty="0" err="1" smtClean="0"/>
              <a:t>est</a:t>
            </a:r>
            <a:r>
              <a:rPr lang="en-US" sz="3200" dirty="0" smtClean="0"/>
              <a:t> less than 10%</a:t>
            </a:r>
            <a:endParaRPr lang="en-US" sz="320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27529" y="365125"/>
            <a:ext cx="10990729" cy="74649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Overview of Financial Performance: </a:t>
            </a:r>
            <a:r>
              <a:rPr lang="en-US" i="1" dirty="0" smtClean="0"/>
              <a:t>Food, Cont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981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091" y="2022907"/>
            <a:ext cx="5075027" cy="39296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8674"/>
            <a:ext cx="10515600" cy="1325563"/>
          </a:xfrm>
        </p:spPr>
        <p:txBody>
          <a:bodyPr/>
          <a:lstStyle/>
          <a:p>
            <a:r>
              <a:rPr lang="en-US" dirty="0" smtClean="0"/>
              <a:t>Overview of Financial Performance: </a:t>
            </a:r>
            <a:r>
              <a:rPr lang="en-US" i="1" dirty="0" smtClean="0"/>
              <a:t>Retail</a:t>
            </a:r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275777" y="1332285"/>
            <a:ext cx="28740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Under </a:t>
            </a:r>
            <a:r>
              <a:rPr lang="en-US" sz="3600" dirty="0" err="1" smtClean="0"/>
              <a:t>Armour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2086" y="1995481"/>
            <a:ext cx="4133850" cy="44577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820884" y="1304859"/>
            <a:ext cx="4596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Hibbitt</a:t>
            </a:r>
            <a:r>
              <a:rPr lang="en-US" sz="3600" dirty="0" smtClean="0"/>
              <a:t> Sporting Goods</a:t>
            </a:r>
            <a:endParaRPr lang="en-US" sz="3600" dirty="0"/>
          </a:p>
        </p:txBody>
      </p:sp>
      <p:sp>
        <p:nvSpPr>
          <p:cNvPr id="7" name="Oval 6"/>
          <p:cNvSpPr/>
          <p:nvPr/>
        </p:nvSpPr>
        <p:spPr>
          <a:xfrm>
            <a:off x="3678700" y="2647340"/>
            <a:ext cx="492184" cy="59687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83091" y="5996856"/>
            <a:ext cx="50824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UA: </a:t>
            </a:r>
            <a:r>
              <a:rPr lang="en-US" sz="3200" dirty="0" err="1" smtClean="0"/>
              <a:t>avg</a:t>
            </a:r>
            <a:r>
              <a:rPr lang="en-US" sz="3200" dirty="0" smtClean="0"/>
              <a:t> P/E= 52; Current = 78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10327147" y="2413135"/>
            <a:ext cx="125505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HIBB: </a:t>
            </a:r>
            <a:r>
              <a:rPr lang="en-US" sz="3200" dirty="0" err="1" smtClean="0"/>
              <a:t>curr</a:t>
            </a:r>
            <a:r>
              <a:rPr lang="en-US" sz="3200" dirty="0" smtClean="0"/>
              <a:t> P/E =12; Est PAR = 13%</a:t>
            </a:r>
            <a:endParaRPr lang="en-US" sz="3200" dirty="0"/>
          </a:p>
        </p:txBody>
      </p:sp>
      <p:sp>
        <p:nvSpPr>
          <p:cNvPr id="11" name="Oval 10"/>
          <p:cNvSpPr/>
          <p:nvPr/>
        </p:nvSpPr>
        <p:spPr>
          <a:xfrm>
            <a:off x="9197789" y="2635627"/>
            <a:ext cx="818148" cy="197223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163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9187" y="500062"/>
            <a:ext cx="8848725" cy="60864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967912" y="1221376"/>
            <a:ext cx="2121671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Hibbett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Page</a:t>
            </a:r>
            <a:r>
              <a:rPr lang="en-US" sz="2800" dirty="0"/>
              <a:t> </a:t>
            </a:r>
            <a:r>
              <a:rPr lang="en-US" sz="2800" dirty="0" smtClean="0"/>
              <a:t>of SSG: </a:t>
            </a:r>
            <a:br>
              <a:rPr lang="en-US" sz="2800" dirty="0" smtClean="0"/>
            </a:br>
            <a:r>
              <a:rPr lang="en-US" sz="2800" dirty="0" smtClean="0"/>
              <a:t>See</a:t>
            </a:r>
            <a:r>
              <a:rPr lang="en-US" sz="2800" dirty="0"/>
              <a:t> </a:t>
            </a:r>
            <a:r>
              <a:rPr lang="en-US" sz="2800" dirty="0" smtClean="0"/>
              <a:t>Rising </a:t>
            </a:r>
            <a:br>
              <a:rPr lang="en-US" sz="2800" dirty="0" smtClean="0"/>
            </a:br>
            <a:r>
              <a:rPr lang="en-US" sz="2800" dirty="0" smtClean="0"/>
              <a:t>Sales &amp;</a:t>
            </a:r>
          </a:p>
          <a:p>
            <a:r>
              <a:rPr lang="en-US" sz="2800" dirty="0" smtClean="0"/>
              <a:t>Profit, very </a:t>
            </a:r>
          </a:p>
          <a:p>
            <a:r>
              <a:rPr lang="en-US" sz="2800" dirty="0" smtClean="0"/>
              <a:t>Low debt.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15028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703" y="331597"/>
            <a:ext cx="8800259" cy="629780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753600" y="1926226"/>
            <a:ext cx="2099677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Hibbett Sales</a:t>
            </a:r>
          </a:p>
          <a:p>
            <a:r>
              <a:rPr lang="en-US" sz="2800" dirty="0" smtClean="0"/>
              <a:t>Performance</a:t>
            </a:r>
          </a:p>
          <a:p>
            <a:r>
              <a:rPr lang="en-US" sz="2800" dirty="0" smtClean="0"/>
              <a:t>Compared to</a:t>
            </a:r>
          </a:p>
          <a:p>
            <a:r>
              <a:rPr lang="en-US" sz="2800" dirty="0" smtClean="0"/>
              <a:t>Peers:</a:t>
            </a:r>
          </a:p>
          <a:p>
            <a:r>
              <a:rPr lang="en-US" sz="2800" dirty="0" smtClean="0"/>
              <a:t>-Dicks</a:t>
            </a:r>
          </a:p>
          <a:p>
            <a:r>
              <a:rPr lang="en-US" sz="2800" dirty="0" smtClean="0"/>
              <a:t>-Big 5</a:t>
            </a:r>
          </a:p>
          <a:p>
            <a:r>
              <a:rPr lang="en-US" sz="2800" dirty="0" smtClean="0"/>
              <a:t>-</a:t>
            </a:r>
            <a:r>
              <a:rPr lang="en-US" sz="2800" dirty="0" err="1" smtClean="0"/>
              <a:t>Cabella’s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333750" y="3480497"/>
            <a:ext cx="890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Hibbett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78904" y="2680397"/>
            <a:ext cx="64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D09E00"/>
                </a:solidFill>
              </a:rPr>
              <a:t>Big 5</a:t>
            </a:r>
            <a:endParaRPr lang="en-US" dirty="0">
              <a:solidFill>
                <a:srgbClr val="D09E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19541" y="1556894"/>
            <a:ext cx="1005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941EA8"/>
                </a:solidFill>
              </a:rPr>
              <a:t>Cabella’s</a:t>
            </a:r>
            <a:endParaRPr lang="en-US" dirty="0">
              <a:solidFill>
                <a:srgbClr val="941EA8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54566" y="1136665"/>
            <a:ext cx="958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Dick’s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109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275</Words>
  <Application>Microsoft Office PowerPoint</Application>
  <PresentationFormat>Widescreen</PresentationFormat>
  <Paragraphs>55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MicNova Discretionary Stock Study Co – Results 3-16-2016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Overview of Financial Performance: Retail</vt:lpstr>
      <vt:lpstr>PowerPoint Presentation</vt:lpstr>
      <vt:lpstr>PowerPoint Presentation</vt:lpstr>
      <vt:lpstr>PowerPoint Presentation</vt:lpstr>
      <vt:lpstr>Discretionary Stocks Study Committee Conclusions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Gladys</dc:creator>
  <cp:lastModifiedBy>Gladys</cp:lastModifiedBy>
  <cp:revision>29</cp:revision>
  <dcterms:created xsi:type="dcterms:W3CDTF">2016-03-11T23:31:39Z</dcterms:created>
  <dcterms:modified xsi:type="dcterms:W3CDTF">2016-03-15T01:24:29Z</dcterms:modified>
</cp:coreProperties>
</file>