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  <p:sldMasterId id="2147484201" r:id="rId2"/>
    <p:sldMasterId id="2147484210" r:id="rId3"/>
  </p:sldMasterIdLst>
  <p:notesMasterIdLst>
    <p:notesMasterId r:id="rId29"/>
  </p:notesMasterIdLst>
  <p:handoutMasterIdLst>
    <p:handoutMasterId r:id="rId30"/>
  </p:handoutMasterIdLst>
  <p:sldIdLst>
    <p:sldId id="1318" r:id="rId4"/>
    <p:sldId id="1278" r:id="rId5"/>
    <p:sldId id="257" r:id="rId6"/>
    <p:sldId id="2066" r:id="rId7"/>
    <p:sldId id="1281" r:id="rId8"/>
    <p:sldId id="1258" r:id="rId9"/>
    <p:sldId id="2067" r:id="rId10"/>
    <p:sldId id="1287" r:id="rId11"/>
    <p:sldId id="1282" r:id="rId12"/>
    <p:sldId id="2068" r:id="rId13"/>
    <p:sldId id="2069" r:id="rId14"/>
    <p:sldId id="2070" r:id="rId15"/>
    <p:sldId id="2071" r:id="rId16"/>
    <p:sldId id="2073" r:id="rId17"/>
    <p:sldId id="2072" r:id="rId18"/>
    <p:sldId id="1266" r:id="rId19"/>
    <p:sldId id="2033" r:id="rId20"/>
    <p:sldId id="2034" r:id="rId21"/>
    <p:sldId id="2035" r:id="rId22"/>
    <p:sldId id="2036" r:id="rId23"/>
    <p:sldId id="2037" r:id="rId24"/>
    <p:sldId id="2039" r:id="rId25"/>
    <p:sldId id="2040" r:id="rId26"/>
    <p:sldId id="2041" r:id="rId27"/>
    <p:sldId id="1275" r:id="rId28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5FF62A"/>
    <a:srgbClr val="CC6600"/>
    <a:srgbClr val="FF9933"/>
    <a:srgbClr val="FF2121"/>
    <a:srgbClr val="38393B"/>
    <a:srgbClr val="002060"/>
    <a:srgbClr val="E6AF00"/>
    <a:srgbClr val="00458A"/>
    <a:srgbClr val="007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0588" autoAdjust="0"/>
  </p:normalViewPr>
  <p:slideViewPr>
    <p:cSldViewPr>
      <p:cViewPr varScale="1">
        <p:scale>
          <a:sx n="63" d="100"/>
          <a:sy n="63" d="100"/>
        </p:scale>
        <p:origin x="6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088" y="53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900C9-D048-4F6E-ABEF-D00D3D5F467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9C32A5-5915-4455-B67B-157C37E68A32}" type="pres">
      <dgm:prSet presAssocID="{6B9900C9-D048-4F6E-ABEF-D00D3D5F46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E8AD7888-DCB8-434C-B513-D5A3D10EF30C}" type="presOf" srcId="{6B9900C9-D048-4F6E-ABEF-D00D3D5F4675}" destId="{219C32A5-5915-4455-B67B-157C37E68A32}" srcOrd="0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23607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r>
              <a:rPr lang="en-US" dirty="0"/>
              <a:t>Class# - Class Title</a:t>
            </a:r>
          </a:p>
          <a:p>
            <a:r>
              <a:rPr lang="en-US" dirty="0"/>
              <a:t>Presenter(s)</a:t>
            </a:r>
            <a:endParaRPr lang="en-US" sz="11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3680"/>
            <a:ext cx="832104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dirty="0"/>
              <a:t>                              2018 BetterInvesting National Convention – Orlando, FL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955915" y="6584315"/>
            <a:ext cx="128016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F26158E-86DB-44E2-B37B-5B5EE91069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E52113C5-E00A-4258-B6C8-79E2386AC8A6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522288"/>
            <a:ext cx="46291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01365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4D607DF2-17BE-4C2C-AFE5-F620D7154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Good evening, I'm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Sheryl Patterson, the president of the DC Regional chapter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My company tonight is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Raytheon – ticker symbol RTX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on the NYSE.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It's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February 2024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BI Magazine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“Undervalued Stock.”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stock to study goal is to double an investment within five years with the market price appreciation + dividends.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55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2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8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talks to the issue that reduced the stock’s price in the last few years..</a:t>
            </a:r>
            <a:r>
              <a:rPr lang="en-US" baseline="0" dirty="0" smtClean="0"/>
              <a:t>  According to Value Line </a:t>
            </a:r>
            <a:r>
              <a:rPr lang="en-US" dirty="0" smtClean="0"/>
              <a:t>a manufacturing defect was found from a microscopic contaminant in a metal used to make the turbine discs in the engine core. Subsequently, roughly 600 to 700 engines will be removed during shop visits between 2023 and 2026, with a majority on schedule for late 2023 and early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one time issue adjusted 4</a:t>
            </a:r>
            <a:r>
              <a:rPr lang="en-US" baseline="30000" dirty="0" smtClean="0"/>
              <a:t>th</a:t>
            </a:r>
            <a:r>
              <a:rPr lang="en-US" dirty="0" smtClean="0"/>
              <a:t> quarter 2023 sales at 10% organic growth, EPS at a 9% increase and an additional $3.9B free cash flow that exceeded 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Raytheon Technologies Corp. also merged with United Technologies Corp. and its iconic Pratt &amp; Whitney jet engine brand in 2020. In 4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quarter 2023 organic sales were up 14% and profit or earnings per share were up 26%.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Raytheon segment sales were YOY increase was 3% and EPS were up 8% in the 4</a:t>
            </a:r>
            <a:r>
              <a:rPr lang="en-US" baseline="30000" dirty="0" smtClean="0"/>
              <a:t>th</a:t>
            </a:r>
            <a:r>
              <a:rPr lang="en-US" dirty="0" smtClean="0"/>
              <a:t> quarter 2023.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5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full year outlook for 2024 projects $78-79B</a:t>
            </a:r>
            <a:r>
              <a:rPr lang="en-US" baseline="0" dirty="0" smtClean="0"/>
              <a:t> in sales (organic growth of 7-8% and adjusted EPS of $5.25 to $5.40 and free cash flow of about $5.7B.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7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672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5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2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6C3F-0BE6-4103-9D9F-CF3A98F41C1D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431608"/>
            <a:ext cx="10668000" cy="5426393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+mn-lt"/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BDDB-2EA1-411E-BD52-2DD2677EEB42}" type="datetime1">
              <a:rPr lang="en-US" smtClean="0"/>
              <a:t>2/10/2024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0" y="1508760"/>
            <a:ext cx="52832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807200" y="1508760"/>
            <a:ext cx="53848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6CD5-4345-48D2-89EF-E549AB679735}" type="datetime1">
              <a:rPr lang="en-US" smtClean="0"/>
              <a:t>2/10/2024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id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64385-6356-472C-ADF6-4367A7B901CF}" type="datetime1">
              <a:rPr lang="en-US" smtClean="0"/>
              <a:t>2/10/2024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7E2D-8052-4334-9C69-A426A326F58B}" type="datetime1">
              <a:rPr lang="en-US" smtClean="0"/>
              <a:t>2/10/2024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218276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1481-767A-472F-9747-B1ABCE0A10EC}" type="datetime1">
              <a:rPr lang="en-US" smtClean="0"/>
              <a:t>2/10/2024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enter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218276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2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6C3F-0BE6-4103-9D9F-CF3A98F41C1D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1950720" cy="329184"/>
          </a:xfrm>
        </p:spPr>
        <p:txBody>
          <a:bodyPr/>
          <a:lstStyle/>
          <a:p>
            <a:fld id="{2F8CF672-42BF-4BF9-8EFE-FC65F22BE002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FE68-4C74-483D-87DE-8E0FCAF42E8A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3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1950720" cy="329184"/>
          </a:xfrm>
        </p:spPr>
        <p:txBody>
          <a:bodyPr/>
          <a:lstStyle/>
          <a:p>
            <a:fld id="{2F8CF672-42BF-4BF9-8EFE-FC65F22BE002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F0-EB8D-45DF-9C2B-2C313571B1E7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984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6A2-D5C2-4DF5-B1A7-F379B3A62C45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6000" y="1475742"/>
            <a:ext cx="1061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933-0877-4D8C-9F91-63757D35EF2E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D0A8-39CB-4842-A8FB-6815808A291B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DA503-1829-4709-B0D2-C03C3D2F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C27679-9134-4E97-BEF3-4B3341ED0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80526D-894F-4355-B887-3D941A89A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075E58-C51E-462A-AC68-DB9239B5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299-58EB-463D-84FF-84FF376392B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C331CC-E4AC-484B-A597-1A51F98F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07CC56-B85F-4D7E-9976-1780A17D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E51-E850-4922-A435-129EA558A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FE68-4C74-483D-87DE-8E0FCAF42E8A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F0-EB8D-45DF-9C2B-2C313571B1E7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984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6A2-D5C2-4DF5-B1A7-F379B3A62C45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6000" y="1475742"/>
            <a:ext cx="1061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933-0877-4D8C-9F91-63757D35EF2E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D0A8-39CB-4842-A8FB-6815808A291B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2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4FB5-C272-4EFD-99AF-093226C3106E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0182" y="1644058"/>
            <a:ext cx="10452485" cy="3308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57867" y="15443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12192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" y="41928"/>
            <a:ext cx="287831" cy="28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09600" y="18288"/>
            <a:ext cx="1524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95968B5B-D69B-4461-B92E-578436374BDB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07696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20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75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08760"/>
            <a:ext cx="10668000" cy="53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5C0A-6950-4BD0-BBD2-799E12702978}" type="datetime1">
              <a:rPr lang="en-US" smtClean="0"/>
              <a:t>2/10/2024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rgbClr val="00458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12192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" y="41928"/>
            <a:ext cx="287831" cy="28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09600" y="18288"/>
            <a:ext cx="1524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95968B5B-D69B-4461-B92E-578436374BDB}" type="datetime1">
              <a:rPr lang="en-US" smtClean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07696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75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226130"/>
            <a:ext cx="9644231" cy="2845236"/>
          </a:xfrm>
          <a:noFill/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DC Chapter, The Model Investment Club of Northern Virginia</a:t>
            </a:r>
          </a:p>
          <a:p>
            <a:pPr marL="1025525">
              <a:buFont typeface="Courier New" panose="02070309020205020404" pitchFamily="49" charset="0"/>
              <a:buChar char="o"/>
            </a:pPr>
            <a:r>
              <a:rPr lang="en-US" sz="3200" dirty="0" smtClean="0"/>
              <a:t>Allient Corporation (Nasdaq: ALNT)</a:t>
            </a:r>
            <a:endParaRPr lang="en-US" sz="3200" dirty="0"/>
          </a:p>
          <a:p>
            <a:pPr marL="1487488">
              <a:buFont typeface="Courier New" panose="02070309020205020404" pitchFamily="49" charset="0"/>
              <a:buChar char="o"/>
            </a:pPr>
            <a:r>
              <a:rPr lang="en-US" sz="3200" dirty="0" smtClean="0"/>
              <a:t>Small Cap Informer</a:t>
            </a:r>
          </a:p>
          <a:p>
            <a:pPr marL="1487488">
              <a:buFont typeface="Courier New" panose="02070309020205020404" pitchFamily="49" charset="0"/>
              <a:buChar char="o"/>
            </a:pPr>
            <a:r>
              <a:rPr lang="en-US" sz="3200" dirty="0" smtClean="0"/>
              <a:t>February New Stock Presentation</a:t>
            </a:r>
            <a:endParaRPr lang="en-US" sz="3200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Sheryl Patterson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981" y="0"/>
            <a:ext cx="2667000" cy="1149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008120"/>
            <a:ext cx="2390775" cy="2350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71366"/>
            <a:ext cx="2590800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947577"/>
            <a:ext cx="3429000" cy="22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81074"/>
            <a:ext cx="114300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71512"/>
            <a:ext cx="11506200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9124"/>
            <a:ext cx="11811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714375"/>
            <a:ext cx="105727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752475"/>
            <a:ext cx="102965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866775"/>
            <a:ext cx="98583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" y="347472"/>
            <a:ext cx="8433216" cy="3843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382251"/>
            <a:ext cx="3733800" cy="380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4" y="4257009"/>
            <a:ext cx="12167016" cy="1211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34260"/>
            <a:ext cx="12192000" cy="12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8E8A5DA-E350-4B52-8388-51710DA3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aseline="30000" dirty="0">
                <a:solidFill>
                  <a:srgbClr val="00B050"/>
                </a:solidFill>
              </a:rPr>
              <a:t>CORE</a:t>
            </a:r>
            <a:r>
              <a:rPr lang="en-US" dirty="0"/>
              <a:t>SSG – Historical Sales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A225F-EE57-44AD-BC7A-00334C57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691FF-C6B6-4882-B5AA-CEE22F22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057" y="1720467"/>
            <a:ext cx="1105141" cy="500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214100" y="2378909"/>
            <a:ext cx="533400" cy="218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53800" y="1752428"/>
            <a:ext cx="533400" cy="218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246" y="406182"/>
            <a:ext cx="2667000" cy="1149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57" y="2265252"/>
            <a:ext cx="2059132" cy="1094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9" y="1187971"/>
            <a:ext cx="7647101" cy="2469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" y="3735050"/>
            <a:ext cx="210986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7" y="5411450"/>
            <a:ext cx="2101123" cy="14290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344" y="3959590"/>
            <a:ext cx="8743950" cy="1466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5038" y="3944600"/>
            <a:ext cx="1276350" cy="276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25341" y="4234410"/>
            <a:ext cx="533400" cy="1162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599" y="5440025"/>
            <a:ext cx="10025141" cy="13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83973-0D80-42FC-869F-AE8DCC50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aseline="30000" dirty="0">
                <a:solidFill>
                  <a:srgbClr val="00B050"/>
                </a:solidFill>
              </a:rPr>
              <a:t>CORE</a:t>
            </a:r>
            <a:r>
              <a:rPr lang="en-US" dirty="0"/>
              <a:t>SSG – Historical EPS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9570A4-ADC3-4D3B-A21B-08DD598D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WWW.BETTERINVESTING.ORG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3ED7E-326B-40C9-927C-BB70DD57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C7DEAE-B1FF-4F0D-9790-23B38FF51CA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BDD041-EB21-410E-9383-61DF03572AD2}"/>
              </a:ext>
            </a:extLst>
          </p:cNvPr>
          <p:cNvSpPr txBox="1"/>
          <p:nvPr/>
        </p:nvSpPr>
        <p:spPr>
          <a:xfrm>
            <a:off x="1600200" y="1480216"/>
            <a:ext cx="5181600" cy="4449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300" b="1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289" y="421943"/>
            <a:ext cx="2667000" cy="1149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57" y="1720467"/>
            <a:ext cx="1105141" cy="5008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027" y="2265252"/>
            <a:ext cx="2059132" cy="1094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1849"/>
            <a:ext cx="8093057" cy="2537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0" y="3783544"/>
            <a:ext cx="12088089" cy="1634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2" y="5417979"/>
            <a:ext cx="12151797" cy="14104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724176-010C-4194-9136-14B31BC20342}"/>
              </a:ext>
            </a:extLst>
          </p:cNvPr>
          <p:cNvSpPr/>
          <p:nvPr/>
        </p:nvSpPr>
        <p:spPr>
          <a:xfrm>
            <a:off x="11566275" y="6601050"/>
            <a:ext cx="548626" cy="220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4A9D1D-0C36-45B8-871C-A8059E94416A}"/>
              </a:ext>
            </a:extLst>
          </p:cNvPr>
          <p:cNvSpPr/>
          <p:nvPr/>
        </p:nvSpPr>
        <p:spPr>
          <a:xfrm>
            <a:off x="11578464" y="4279654"/>
            <a:ext cx="581889" cy="246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0268" y="4915361"/>
            <a:ext cx="634041" cy="3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A5C98C7B-CFA7-435C-A029-602EB7AA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aseline="30000" dirty="0">
                <a:solidFill>
                  <a:srgbClr val="00B050"/>
                </a:solidFill>
              </a:rPr>
              <a:t>CORE</a:t>
            </a:r>
            <a:r>
              <a:rPr lang="en-US" dirty="0"/>
              <a:t>SSG – </a:t>
            </a:r>
            <a:r>
              <a:rPr lang="en-US" dirty="0" smtClean="0"/>
              <a:t>Allient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78D08-2B96-4112-BC7B-47415CFE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WWW.BETTERINVESTING.ORG</a:t>
            </a:r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xmlns="" id="{F624CEA0-1F38-41E8-B33E-219FA0AA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7C7DEAE-B1FF-4F0D-9790-23B38FF51CA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87958511-72E7-492E-9711-7C743445F881}"/>
              </a:ext>
            </a:extLst>
          </p:cNvPr>
          <p:cNvSpPr txBox="1">
            <a:spLocks/>
          </p:cNvSpPr>
          <p:nvPr/>
        </p:nvSpPr>
        <p:spPr bwMode="white">
          <a:xfrm>
            <a:off x="9525000" y="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7DEAE-B1FF-4F0D-9790-23B38FF51CAA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" y="1127442"/>
            <a:ext cx="12039599" cy="1481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2615898"/>
            <a:ext cx="12017948" cy="13500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9" y="3972663"/>
            <a:ext cx="12039600" cy="1434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4" y="5407647"/>
            <a:ext cx="12192000" cy="14503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7D601B-3892-4CB7-A4DA-1178BEE21141}"/>
              </a:ext>
            </a:extLst>
          </p:cNvPr>
          <p:cNvSpPr/>
          <p:nvPr/>
        </p:nvSpPr>
        <p:spPr>
          <a:xfrm>
            <a:off x="11433748" y="1596953"/>
            <a:ext cx="685800" cy="193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3860585-7CE7-482E-AB6E-94574EE2FFE5}"/>
              </a:ext>
            </a:extLst>
          </p:cNvPr>
          <p:cNvSpPr/>
          <p:nvPr/>
        </p:nvSpPr>
        <p:spPr>
          <a:xfrm>
            <a:off x="11417439" y="3041587"/>
            <a:ext cx="718417" cy="16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3860585-7CE7-482E-AB6E-94574EE2FFE5}"/>
              </a:ext>
            </a:extLst>
          </p:cNvPr>
          <p:cNvSpPr/>
          <p:nvPr/>
        </p:nvSpPr>
        <p:spPr>
          <a:xfrm>
            <a:off x="11401131" y="4453341"/>
            <a:ext cx="718417" cy="154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7671FC-6AE5-4931-84D2-1CCAFD71DAE1}"/>
              </a:ext>
            </a:extLst>
          </p:cNvPr>
          <p:cNvSpPr/>
          <p:nvPr/>
        </p:nvSpPr>
        <p:spPr>
          <a:xfrm>
            <a:off x="11506200" y="5952540"/>
            <a:ext cx="685800" cy="193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67318" y="116403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</a:t>
            </a:r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18045" y="111506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1902211"/>
            <a:ext cx="5697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Whether </a:t>
            </a:r>
            <a:r>
              <a:rPr lang="en-US" sz="2400" dirty="0"/>
              <a:t>it can retain the loyalty of </a:t>
            </a:r>
            <a:endParaRPr lang="en-US" sz="2400" dirty="0" smtClean="0"/>
          </a:p>
          <a:p>
            <a:r>
              <a:rPr lang="en-US" sz="2400" dirty="0" smtClean="0"/>
              <a:t>increasingly </a:t>
            </a:r>
            <a:r>
              <a:rPr lang="en-US" sz="2400" dirty="0"/>
              <a:t>cost-conscious </a:t>
            </a:r>
            <a:r>
              <a:rPr lang="en-US" sz="2400" dirty="0" smtClean="0"/>
              <a:t>consumers.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150321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Kraft Heinz Company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947737"/>
            <a:ext cx="10848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8E8A5DA-E350-4B52-8388-51710DA3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aseline="30000" dirty="0">
                <a:solidFill>
                  <a:srgbClr val="00B050"/>
                </a:solidFill>
              </a:rPr>
              <a:t>CORE</a:t>
            </a:r>
            <a:r>
              <a:rPr lang="en-US" dirty="0"/>
              <a:t>SSG – Sales Forecast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A225F-EE57-44AD-BC7A-00334C57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691FF-C6B6-4882-B5AA-CEE22F22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60A3F1F3-4221-0755-D780-2F6FA84E71A3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629400" y="1460500"/>
          <a:ext cx="40386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2520" y="414728"/>
            <a:ext cx="2667000" cy="1149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4" y="1269924"/>
            <a:ext cx="9239250" cy="3434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4990697"/>
            <a:ext cx="6496050" cy="16387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2C76F2-F8D7-41AA-A27C-A9B156096A6F}"/>
              </a:ext>
            </a:extLst>
          </p:cNvPr>
          <p:cNvSpPr/>
          <p:nvPr/>
        </p:nvSpPr>
        <p:spPr>
          <a:xfrm>
            <a:off x="7239000" y="4976071"/>
            <a:ext cx="670935" cy="33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8434" y="2493490"/>
            <a:ext cx="2059132" cy="1094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9092" y="1861497"/>
            <a:ext cx="1105141" cy="5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83973-0D80-42FC-869F-AE8DCC50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aseline="30000" dirty="0">
                <a:solidFill>
                  <a:srgbClr val="00B050"/>
                </a:solidFill>
              </a:rPr>
              <a:t>CORE</a:t>
            </a:r>
            <a:r>
              <a:rPr lang="en-US" dirty="0"/>
              <a:t>SSG - EPS Forecast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9570A4-ADC3-4D3B-A21B-08DD598D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WWW.BETTERINVESTING.ORG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3ED7E-326B-40C9-927C-BB70DD57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0" y="18288"/>
            <a:ext cx="1066800" cy="3291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C7DEAE-B1FF-4F0D-9790-23B38FF51CA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BDD041-EB21-410E-9383-61DF03572AD2}"/>
              </a:ext>
            </a:extLst>
          </p:cNvPr>
          <p:cNvSpPr txBox="1"/>
          <p:nvPr/>
        </p:nvSpPr>
        <p:spPr>
          <a:xfrm>
            <a:off x="1600200" y="1480216"/>
            <a:ext cx="5181600" cy="4449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300" b="1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381000"/>
            <a:ext cx="2667000" cy="1149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27" y="2265252"/>
            <a:ext cx="2059132" cy="1094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57" y="1720467"/>
            <a:ext cx="1105141" cy="50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1173273"/>
            <a:ext cx="7877175" cy="3322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140" y="4797003"/>
            <a:ext cx="6000750" cy="1679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28FFDB-46AF-420A-9997-B8121B82696A}"/>
              </a:ext>
            </a:extLst>
          </p:cNvPr>
          <p:cNvSpPr/>
          <p:nvPr/>
        </p:nvSpPr>
        <p:spPr>
          <a:xfrm>
            <a:off x="7070909" y="4741658"/>
            <a:ext cx="67093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83973-0D80-42FC-869F-AE8DCC50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aseline="30000" dirty="0">
                <a:solidFill>
                  <a:srgbClr val="00B050"/>
                </a:solidFill>
              </a:rPr>
              <a:t>CORE</a:t>
            </a:r>
            <a:r>
              <a:rPr lang="en-US" dirty="0"/>
              <a:t>SSG - Forecast High Price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9570A4-ADC3-4D3B-A21B-08DD598D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WWW.BETTERINVESTING.ORG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3ED7E-326B-40C9-927C-BB70DD57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0" y="18288"/>
            <a:ext cx="1066800" cy="3291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C7DEAE-B1FF-4F0D-9790-23B38FF51CA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BDD041-EB21-410E-9383-61DF03572AD2}"/>
              </a:ext>
            </a:extLst>
          </p:cNvPr>
          <p:cNvSpPr txBox="1"/>
          <p:nvPr/>
        </p:nvSpPr>
        <p:spPr>
          <a:xfrm>
            <a:off x="1600200" y="1480216"/>
            <a:ext cx="5181600" cy="4449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300" b="1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81" y="1279348"/>
            <a:ext cx="10485437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021"/>
            <a:ext cx="1771650" cy="284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9536"/>
            <a:ext cx="11018520" cy="23498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8A49F1-F494-4697-AE8E-47D1589BABFF}"/>
              </a:ext>
            </a:extLst>
          </p:cNvPr>
          <p:cNvSpPr/>
          <p:nvPr/>
        </p:nvSpPr>
        <p:spPr>
          <a:xfrm>
            <a:off x="10082409" y="4982106"/>
            <a:ext cx="670935" cy="2585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8A49F1-F494-4697-AE8E-47D1589BABFF}"/>
              </a:ext>
            </a:extLst>
          </p:cNvPr>
          <p:cNvSpPr/>
          <p:nvPr/>
        </p:nvSpPr>
        <p:spPr>
          <a:xfrm>
            <a:off x="9926132" y="5454466"/>
            <a:ext cx="670935" cy="2879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9570A4-ADC3-4D3B-A21B-08DD598D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WWW.BETTERINVESTING.ORG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3ED7E-326B-40C9-927C-BB70DD57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000" y="18288"/>
            <a:ext cx="1066800" cy="3291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C7DEAE-B1FF-4F0D-9790-23B38FF51CA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83973-0D80-42FC-869F-AE8DCC50BE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381001"/>
            <a:ext cx="8686800" cy="1052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</a:t>
            </a:r>
            <a:r>
              <a:rPr lang="en-US" baseline="30000" dirty="0">
                <a:solidFill>
                  <a:srgbClr val="00B050"/>
                </a:solidFill>
              </a:rPr>
              <a:t> CORE</a:t>
            </a:r>
            <a:r>
              <a:rPr lang="en-US" dirty="0"/>
              <a:t>SSG – Forecast Low Price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95400"/>
            <a:ext cx="11811000" cy="51577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B852E7-5DD1-4044-8B09-C5EA6F127369}"/>
              </a:ext>
            </a:extLst>
          </p:cNvPr>
          <p:cNvSpPr/>
          <p:nvPr/>
        </p:nvSpPr>
        <p:spPr>
          <a:xfrm>
            <a:off x="3956304" y="5391912"/>
            <a:ext cx="685800" cy="246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5CC75-F85C-4BB5-9CCC-53125162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WWW.BETTERINVESTING.ORG</a:t>
            </a:r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xmlns="" id="{7FE938EC-8329-48E7-9B60-8FAD5B32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7C7DEAE-B1FF-4F0D-9790-23B38FF51CA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3E9429D3-44C2-4FE2-8602-56A50FC9DA47}"/>
              </a:ext>
            </a:extLst>
          </p:cNvPr>
          <p:cNvSpPr txBox="1">
            <a:spLocks/>
          </p:cNvSpPr>
          <p:nvPr/>
        </p:nvSpPr>
        <p:spPr bwMode="white">
          <a:xfrm>
            <a:off x="9525000" y="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7DEAE-B1FF-4F0D-9790-23B38FF51CA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4724400" y="335745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803" y="486865"/>
            <a:ext cx="2667000" cy="1149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04405"/>
            <a:ext cx="5295900" cy="4472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53000"/>
            <a:ext cx="11268075" cy="15430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46A6C6-090D-4ADA-B982-0011DB4A28FF}"/>
              </a:ext>
            </a:extLst>
          </p:cNvPr>
          <p:cNvSpPr/>
          <p:nvPr/>
        </p:nvSpPr>
        <p:spPr>
          <a:xfrm>
            <a:off x="10439400" y="5598456"/>
            <a:ext cx="1023703" cy="447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46A6C6-090D-4ADA-B982-0011DB4A28FF}"/>
              </a:ext>
            </a:extLst>
          </p:cNvPr>
          <p:cNvSpPr/>
          <p:nvPr/>
        </p:nvSpPr>
        <p:spPr>
          <a:xfrm>
            <a:off x="3962400" y="3692777"/>
            <a:ext cx="1524000" cy="447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81F9D-CBB7-45B9-B107-B14C9FD0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9973"/>
            <a:ext cx="9435662" cy="1105941"/>
          </a:xfrm>
        </p:spPr>
        <p:txBody>
          <a:bodyPr>
            <a:normAutofit/>
          </a:bodyPr>
          <a:lstStyle/>
          <a:p>
            <a:r>
              <a:rPr lang="en-US" sz="4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28BD1-CF06-47B4-9BA3-60DB52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11353800" cy="447302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ALNT </a:t>
            </a:r>
            <a:r>
              <a:rPr lang="en-US" dirty="0"/>
              <a:t>is a </a:t>
            </a:r>
            <a:r>
              <a:rPr lang="en-US" dirty="0" smtClean="0"/>
              <a:t>small </a:t>
            </a:r>
            <a:r>
              <a:rPr lang="en-US" dirty="0"/>
              <a:t>sized </a:t>
            </a:r>
            <a:r>
              <a:rPr lang="en-US" dirty="0" smtClean="0"/>
              <a:t>company</a:t>
            </a:r>
            <a:r>
              <a:rPr lang="en-US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ALNT </a:t>
            </a:r>
            <a:r>
              <a:rPr lang="en-US" dirty="0" smtClean="0"/>
              <a:t>drive long term global growth both organically and through complementary M&amp;A.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 smtClean="0"/>
              <a:t>ALNT</a:t>
            </a:r>
            <a:r>
              <a:rPr lang="en-US" dirty="0" smtClean="0"/>
              <a:t> </a:t>
            </a:r>
            <a:r>
              <a:rPr lang="en-US" dirty="0"/>
              <a:t>is undervalued </a:t>
            </a:r>
            <a:r>
              <a:rPr lang="en-US" dirty="0" smtClean="0"/>
              <a:t>(Current </a:t>
            </a:r>
            <a:r>
              <a:rPr lang="en-US" dirty="0"/>
              <a:t>P/E </a:t>
            </a:r>
            <a:r>
              <a:rPr lang="en-US" dirty="0" smtClean="0"/>
              <a:t>19.7, </a:t>
            </a:r>
            <a:r>
              <a:rPr lang="en-US" dirty="0"/>
              <a:t>trading </a:t>
            </a:r>
            <a:r>
              <a:rPr lang="en-US" dirty="0" smtClean="0"/>
              <a:t>below its 5 year </a:t>
            </a:r>
            <a:r>
              <a:rPr lang="en-US" dirty="0"/>
              <a:t>average </a:t>
            </a:r>
            <a:r>
              <a:rPr lang="en-US" dirty="0" smtClean="0"/>
              <a:t>PE (23.3))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ALNT $27.30 is Buy price to satisfy 3:1 </a:t>
            </a:r>
            <a:r>
              <a:rPr lang="en-US" dirty="0"/>
              <a:t>US/DS &amp; 15% </a:t>
            </a:r>
            <a:r>
              <a:rPr lang="en-US" dirty="0" smtClean="0"/>
              <a:t>return.</a:t>
            </a:r>
            <a:endParaRPr lang="en-US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ALNT </a:t>
            </a:r>
            <a:r>
              <a:rPr lang="en-US" dirty="0"/>
              <a:t>could be a </a:t>
            </a:r>
            <a:r>
              <a:rPr lang="en-US" dirty="0" smtClean="0"/>
              <a:t>worthy candidate </a:t>
            </a:r>
            <a:r>
              <a:rPr lang="en-US"/>
              <a:t>for </a:t>
            </a:r>
            <a:r>
              <a:rPr lang="en-US" smtClean="0"/>
              <a:t>purchase.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DBD666-DA8F-4035-ACA6-89B4DCD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3D81B-1B96-4183-A8ED-80F4809AA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129420-8F9C-4434-AB1D-3519A0C9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ABF10FE-26DE-4AFA-B1F8-250D59132A38}"/>
              </a:ext>
            </a:extLst>
          </p:cNvPr>
          <p:cNvSpPr txBox="1">
            <a:spLocks/>
          </p:cNvSpPr>
          <p:nvPr/>
        </p:nvSpPr>
        <p:spPr>
          <a:xfrm>
            <a:off x="3124200" y="18288"/>
            <a:ext cx="60960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</a:rPr>
              <a:t>WWW.BETTERINVESTING.ORG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7473"/>
            <a:ext cx="121920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" y="347473"/>
            <a:ext cx="1217576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609600"/>
            <a:ext cx="99345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8195" y="89362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623887"/>
            <a:ext cx="98583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628650"/>
            <a:ext cx="98774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609600"/>
            <a:ext cx="99250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28662"/>
            <a:ext cx="10668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tterInvesting PPT 2016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46704</TotalTime>
  <Words>441</Words>
  <Application>Microsoft Office PowerPoint</Application>
  <PresentationFormat>Widescreen</PresentationFormat>
  <Paragraphs>100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Clarity</vt:lpstr>
      <vt:lpstr>BetterInvesting PPT 2016</vt:lpstr>
      <vt:lpstr>1_Clarity</vt:lpstr>
      <vt:lpstr>Sheryl Patterson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CORESSG – Historical Sales</vt:lpstr>
      <vt:lpstr>CORESSG – Historical EPS</vt:lpstr>
      <vt:lpstr>CORESSG – Allient</vt:lpstr>
      <vt:lpstr>CORESSG – Sales Forecast</vt:lpstr>
      <vt:lpstr>CORESSG - EPS Forecast</vt:lpstr>
      <vt:lpstr>CORESSG - Forecast High Price</vt:lpstr>
      <vt:lpstr>  CORESSG – Forecast Low Price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DMV Webinar</dc:title>
  <dc:creator>Kevin Gillogly</dc:creator>
  <cp:lastModifiedBy>Microsoft account</cp:lastModifiedBy>
  <cp:revision>1055</cp:revision>
  <dcterms:created xsi:type="dcterms:W3CDTF">2020-12-07T03:49:10Z</dcterms:created>
  <dcterms:modified xsi:type="dcterms:W3CDTF">2024-02-10T20:32:03Z</dcterms:modified>
</cp:coreProperties>
</file>