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41" r:id="rId2"/>
    <p:sldId id="343" r:id="rId3"/>
    <p:sldId id="361" r:id="rId4"/>
    <p:sldId id="362" r:id="rId5"/>
    <p:sldId id="261" r:id="rId6"/>
    <p:sldId id="262" r:id="rId7"/>
    <p:sldId id="346" r:id="rId8"/>
    <p:sldId id="347" r:id="rId9"/>
    <p:sldId id="268" r:id="rId10"/>
    <p:sldId id="348" r:id="rId11"/>
    <p:sldId id="265" r:id="rId12"/>
    <p:sldId id="266" r:id="rId13"/>
    <p:sldId id="267" r:id="rId14"/>
    <p:sldId id="352" r:id="rId15"/>
    <p:sldId id="275" r:id="rId16"/>
    <p:sldId id="276" r:id="rId17"/>
    <p:sldId id="273" r:id="rId18"/>
    <p:sldId id="354" r:id="rId19"/>
    <p:sldId id="355" r:id="rId20"/>
    <p:sldId id="356" r:id="rId21"/>
    <p:sldId id="358" r:id="rId22"/>
    <p:sldId id="359" r:id="rId23"/>
    <p:sldId id="360" r:id="rId2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62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D1E62-6D5E-4AE6-945E-C8A68FF8FFE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ED4F-37B9-4CEC-8316-046CFBD4F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ED4F-37B9-4CEC-8316-046CFBD4F4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3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45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45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45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3810000" cy="472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19469" y="1270053"/>
            <a:ext cx="5031105" cy="439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45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45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365760"/>
          </a:xfrm>
          <a:custGeom>
            <a:avLst/>
            <a:gdLst/>
            <a:ahLst/>
            <a:cxnLst/>
            <a:rect l="l" t="t" r="r" b="b"/>
            <a:pathLst>
              <a:path w="12192000" h="365760">
                <a:moveTo>
                  <a:pt x="12192000" y="0"/>
                </a:moveTo>
                <a:lnTo>
                  <a:pt x="0" y="0"/>
                </a:lnTo>
                <a:lnTo>
                  <a:pt x="0" y="365760"/>
                </a:lnTo>
                <a:lnTo>
                  <a:pt x="12192000" y="3657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58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255" y="42671"/>
            <a:ext cx="288036" cy="2804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534670"/>
            <a:ext cx="1142491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45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8831"/>
            <a:ext cx="10730865" cy="465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http://WWW.BETTERINVESTING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BETTERINVESTIN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://WWW.BETTERINVESTIN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://WWW.BETTERINVESTING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6.jpg"/><Relationship Id="rId7" Type="http://schemas.openxmlformats.org/officeDocument/2006/relationships/image" Target="../media/image45.png"/><Relationship Id="rId2" Type="http://schemas.openxmlformats.org/officeDocument/2006/relationships/hyperlink" Target="http://WWW.BETTERINVESTING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BETTERINVESTIN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://WWW.BETTERINVESTING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BETTERINVESTING.ORG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://WWW.BETTERINVESTING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://WWW.BETTERINVESTIN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BETTERINVESTING.ORG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BETTERINVESTING.ORG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692" y="1431036"/>
              <a:ext cx="1059180" cy="390296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831594" y="1747682"/>
            <a:ext cx="8796655" cy="1796414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05"/>
              </a:spcBef>
              <a:buFont typeface="Courier New"/>
              <a:buChar char="o"/>
              <a:tabLst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Individual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Member</a:t>
            </a:r>
            <a:endParaRPr sz="32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10"/>
              </a:spcBef>
              <a:buFont typeface="Courier New"/>
              <a:buChar char="o"/>
              <a:tabLst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Catalyst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Pharmaceuticals,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Inc.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(NAS: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CPRX)</a:t>
            </a:r>
            <a:endParaRPr sz="32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805"/>
              </a:spcBef>
              <a:buFont typeface="Courier New"/>
              <a:buChar char="o"/>
              <a:tabLst>
                <a:tab pos="469900" algn="l"/>
                <a:tab pos="3828415" algn="l"/>
              </a:tabLst>
            </a:pPr>
            <a:r>
              <a:rPr sz="3200" dirty="0">
                <a:latin typeface="Arial"/>
                <a:cs typeface="Arial"/>
              </a:rPr>
              <a:t>Where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Found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It:</a:t>
            </a:r>
            <a:r>
              <a:rPr sz="3200" dirty="0">
                <a:latin typeface="Arial"/>
                <a:cs typeface="Arial"/>
              </a:rPr>
              <a:t>	BetterInvesting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Search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Tool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2994" y="399033"/>
            <a:ext cx="251180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60" dirty="0"/>
              <a:t>  Maskey</a:t>
            </a:r>
            <a:endParaRPr spc="-20" dirty="0"/>
          </a:p>
        </p:txBody>
      </p:sp>
      <p:sp>
        <p:nvSpPr>
          <p:cNvPr id="7" name="object 7"/>
          <p:cNvSpPr txBox="1"/>
          <p:nvPr/>
        </p:nvSpPr>
        <p:spPr>
          <a:xfrm>
            <a:off x="581050" y="6451803"/>
            <a:ext cx="27876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b="1" spc="-2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5117" y="6428943"/>
            <a:ext cx="3446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4589"/>
                </a:solidFill>
                <a:latin typeface="Arial"/>
                <a:cs typeface="Arial"/>
                <a:hlinkClick r:id="rId4"/>
              </a:rPr>
              <a:t>WWW.BETTERINVESTING.ORG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29099" y="230136"/>
            <a:ext cx="3915145" cy="105763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67000" y="3790188"/>
            <a:ext cx="6918476" cy="2516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105"/>
              </a:spcBef>
            </a:pPr>
            <a:r>
              <a:rPr spc="-110" dirty="0"/>
              <a:t>FYCOMPA</a:t>
            </a:r>
            <a:r>
              <a:rPr spc="-320" dirty="0"/>
              <a:t> </a:t>
            </a:r>
            <a:r>
              <a:rPr dirty="0"/>
              <a:t>–</a:t>
            </a:r>
            <a:r>
              <a:rPr spc="-204" dirty="0"/>
              <a:t> </a:t>
            </a:r>
            <a:r>
              <a:rPr spc="-65" dirty="0"/>
              <a:t>Significant</a:t>
            </a:r>
            <a:r>
              <a:rPr spc="-165" dirty="0"/>
              <a:t> </a:t>
            </a:r>
            <a:r>
              <a:rPr spc="-55" dirty="0"/>
              <a:t>Market</a:t>
            </a:r>
            <a:r>
              <a:rPr spc="-185" dirty="0"/>
              <a:t> </a:t>
            </a:r>
            <a:r>
              <a:rPr spc="-55" dirty="0"/>
              <a:t>Opportunity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484756"/>
            <a:ext cx="5168900" cy="421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339725" indent="-182880">
              <a:lnSpc>
                <a:spcPct val="100000"/>
              </a:lnSpc>
              <a:spcBef>
                <a:spcPts val="95"/>
              </a:spcBef>
              <a:buSzPct val="83928"/>
              <a:buChar char="•"/>
              <a:tabLst>
                <a:tab pos="194945" algn="l"/>
              </a:tabLst>
            </a:pPr>
            <a:r>
              <a:rPr sz="2800" dirty="0">
                <a:latin typeface="Arial"/>
                <a:cs typeface="Arial"/>
              </a:rPr>
              <a:t>Epilepsy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4th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most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common </a:t>
            </a:r>
            <a:r>
              <a:rPr sz="2800" dirty="0">
                <a:latin typeface="Arial"/>
                <a:cs typeface="Arial"/>
              </a:rPr>
              <a:t>neurological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disorder.</a:t>
            </a:r>
            <a:endParaRPr sz="2800">
              <a:latin typeface="Arial"/>
              <a:cs typeface="Arial"/>
            </a:endParaRPr>
          </a:p>
          <a:p>
            <a:pPr marL="194945" marR="113664" indent="-182880">
              <a:lnSpc>
                <a:spcPct val="100000"/>
              </a:lnSpc>
              <a:spcBef>
                <a:spcPts val="805"/>
              </a:spcBef>
              <a:buChar char="•"/>
              <a:tabLst>
                <a:tab pos="194945" algn="l"/>
                <a:tab pos="294005" algn="l"/>
              </a:tabLst>
            </a:pPr>
            <a:r>
              <a:rPr sz="2350" dirty="0">
                <a:latin typeface="Arial"/>
                <a:cs typeface="Arial"/>
              </a:rPr>
              <a:t>	</a:t>
            </a:r>
            <a:r>
              <a:rPr sz="2800" dirty="0">
                <a:latin typeface="Arial"/>
                <a:cs typeface="Arial"/>
              </a:rPr>
              <a:t>˜</a:t>
            </a:r>
            <a:r>
              <a:rPr sz="2800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3.5M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patients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U.S.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active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epilepsy.</a:t>
            </a:r>
            <a:endParaRPr sz="2800">
              <a:latin typeface="Arial"/>
              <a:cs typeface="Arial"/>
            </a:endParaRPr>
          </a:p>
          <a:p>
            <a:pPr marL="469265" lvl="1" indent="-182880">
              <a:lnSpc>
                <a:spcPct val="100000"/>
              </a:lnSpc>
              <a:spcBef>
                <a:spcPts val="810"/>
              </a:spcBef>
              <a:buSzPct val="85416"/>
              <a:buChar char="•"/>
              <a:tabLst>
                <a:tab pos="469265" algn="l"/>
              </a:tabLst>
            </a:pPr>
            <a:r>
              <a:rPr sz="2400" dirty="0">
                <a:latin typeface="Arial"/>
                <a:cs typeface="Arial"/>
              </a:rPr>
              <a:t>~500K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children.</a:t>
            </a:r>
            <a:endParaRPr sz="2400">
              <a:latin typeface="Arial"/>
              <a:cs typeface="Arial"/>
            </a:endParaRPr>
          </a:p>
          <a:p>
            <a:pPr marL="294005" indent="-281305">
              <a:lnSpc>
                <a:spcPct val="100000"/>
              </a:lnSpc>
              <a:spcBef>
                <a:spcPts val="790"/>
              </a:spcBef>
              <a:buSzPct val="83928"/>
              <a:buChar char="•"/>
              <a:tabLst>
                <a:tab pos="294005" algn="l"/>
              </a:tabLst>
            </a:pPr>
            <a:r>
              <a:rPr sz="2800" dirty="0">
                <a:latin typeface="Arial"/>
                <a:cs typeface="Arial"/>
              </a:rPr>
              <a:t>~1</a:t>
            </a:r>
            <a:r>
              <a:rPr sz="2800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50K</a:t>
            </a:r>
            <a:r>
              <a:rPr sz="2800" u="heavy" spc="-6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new</a:t>
            </a:r>
            <a:r>
              <a:rPr sz="2800" u="heavy" spc="-5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patients/year</a:t>
            </a:r>
            <a:r>
              <a:rPr sz="2800" u="heavy" spc="-65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(US)</a:t>
            </a:r>
            <a:r>
              <a:rPr sz="2800" spc="-1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94945" marR="317500" indent="-182880">
              <a:lnSpc>
                <a:spcPct val="100000"/>
              </a:lnSpc>
              <a:spcBef>
                <a:spcPts val="805"/>
              </a:spcBef>
              <a:buSzPct val="83928"/>
              <a:buChar char="•"/>
              <a:tabLst>
                <a:tab pos="194945" algn="l"/>
              </a:tabLst>
            </a:pPr>
            <a:r>
              <a:rPr sz="2800" dirty="0">
                <a:latin typeface="Arial"/>
                <a:cs typeface="Arial"/>
              </a:rPr>
              <a:t>˜30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40%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all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people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epilepsy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still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fail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respond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to </a:t>
            </a:r>
            <a:r>
              <a:rPr sz="2800" spc="-10" dirty="0">
                <a:latin typeface="Arial"/>
                <a:cs typeface="Arial"/>
              </a:rPr>
              <a:t>treatment.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9105" y="74168"/>
            <a:ext cx="2316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WWW.BETTERINVESTING.ORG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35765" y="2692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93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9004" y="1664207"/>
            <a:ext cx="4724400" cy="4762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349" y="4788149"/>
            <a:ext cx="178824" cy="17882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915161" y="1981961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587" y="6399380"/>
            <a:ext cx="25738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33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2454" y="6258561"/>
            <a:ext cx="1818639" cy="5994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342293" y="816187"/>
            <a:ext cx="3322320" cy="4301067"/>
            <a:chOff x="5506720" y="612140"/>
            <a:chExt cx="2491740" cy="3225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6720" y="612140"/>
              <a:ext cx="2491739" cy="3225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2440" y="782320"/>
              <a:ext cx="78092" cy="29032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4635" y="3530091"/>
              <a:ext cx="55245" cy="1554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68950" y="654050"/>
              <a:ext cx="2367280" cy="3101340"/>
            </a:xfrm>
            <a:custGeom>
              <a:avLst/>
              <a:gdLst/>
              <a:ahLst/>
              <a:cxnLst/>
              <a:rect l="l" t="t" r="r" b="b"/>
              <a:pathLst>
                <a:path w="2367279" h="3101340">
                  <a:moveTo>
                    <a:pt x="2199779" y="0"/>
                  </a:moveTo>
                  <a:lnTo>
                    <a:pt x="167500" y="0"/>
                  </a:lnTo>
                  <a:lnTo>
                    <a:pt x="133743" y="6300"/>
                  </a:lnTo>
                  <a:lnTo>
                    <a:pt x="73849" y="52965"/>
                  </a:lnTo>
                  <a:lnTo>
                    <a:pt x="49060" y="90835"/>
                  </a:lnTo>
                  <a:lnTo>
                    <a:pt x="28606" y="136733"/>
                  </a:lnTo>
                  <a:lnTo>
                    <a:pt x="13163" y="189414"/>
                  </a:lnTo>
                  <a:lnTo>
                    <a:pt x="3403" y="247630"/>
                  </a:lnTo>
                  <a:lnTo>
                    <a:pt x="0" y="310134"/>
                  </a:lnTo>
                  <a:lnTo>
                    <a:pt x="0" y="2791206"/>
                  </a:lnTo>
                  <a:lnTo>
                    <a:pt x="3403" y="2853709"/>
                  </a:lnTo>
                  <a:lnTo>
                    <a:pt x="13163" y="2911925"/>
                  </a:lnTo>
                  <a:lnTo>
                    <a:pt x="28606" y="2964606"/>
                  </a:lnTo>
                  <a:lnTo>
                    <a:pt x="49060" y="3010504"/>
                  </a:lnTo>
                  <a:lnTo>
                    <a:pt x="73849" y="3048374"/>
                  </a:lnTo>
                  <a:lnTo>
                    <a:pt x="102302" y="3076968"/>
                  </a:lnTo>
                  <a:lnTo>
                    <a:pt x="167500" y="3101340"/>
                  </a:lnTo>
                  <a:lnTo>
                    <a:pt x="2199779" y="3101340"/>
                  </a:lnTo>
                  <a:lnTo>
                    <a:pt x="2264977" y="3076968"/>
                  </a:lnTo>
                  <a:lnTo>
                    <a:pt x="2293430" y="3048374"/>
                  </a:lnTo>
                  <a:lnTo>
                    <a:pt x="2318219" y="3010504"/>
                  </a:lnTo>
                  <a:lnTo>
                    <a:pt x="2338673" y="2964606"/>
                  </a:lnTo>
                  <a:lnTo>
                    <a:pt x="2354116" y="2911925"/>
                  </a:lnTo>
                  <a:lnTo>
                    <a:pt x="2363876" y="2853709"/>
                  </a:lnTo>
                  <a:lnTo>
                    <a:pt x="2367280" y="2791206"/>
                  </a:lnTo>
                  <a:lnTo>
                    <a:pt x="2367280" y="310134"/>
                  </a:lnTo>
                  <a:lnTo>
                    <a:pt x="2363876" y="247630"/>
                  </a:lnTo>
                  <a:lnTo>
                    <a:pt x="2354116" y="189414"/>
                  </a:lnTo>
                  <a:lnTo>
                    <a:pt x="2338673" y="136733"/>
                  </a:lnTo>
                  <a:lnTo>
                    <a:pt x="2318219" y="90835"/>
                  </a:lnTo>
                  <a:lnTo>
                    <a:pt x="2293430" y="52965"/>
                  </a:lnTo>
                  <a:lnTo>
                    <a:pt x="2264977" y="24371"/>
                  </a:lnTo>
                  <a:lnTo>
                    <a:pt x="2199779" y="0"/>
                  </a:lnTo>
                  <a:close/>
                </a:path>
              </a:pathLst>
            </a:custGeom>
            <a:solidFill>
              <a:srgbClr val="3D8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68950" y="654050"/>
              <a:ext cx="2367280" cy="3101340"/>
            </a:xfrm>
            <a:custGeom>
              <a:avLst/>
              <a:gdLst/>
              <a:ahLst/>
              <a:cxnLst/>
              <a:rect l="l" t="t" r="r" b="b"/>
              <a:pathLst>
                <a:path w="2367279" h="3101340">
                  <a:moveTo>
                    <a:pt x="0" y="310134"/>
                  </a:moveTo>
                  <a:lnTo>
                    <a:pt x="3403" y="247630"/>
                  </a:lnTo>
                  <a:lnTo>
                    <a:pt x="13163" y="189414"/>
                  </a:lnTo>
                  <a:lnTo>
                    <a:pt x="28606" y="136733"/>
                  </a:lnTo>
                  <a:lnTo>
                    <a:pt x="49060" y="90835"/>
                  </a:lnTo>
                  <a:lnTo>
                    <a:pt x="73849" y="52965"/>
                  </a:lnTo>
                  <a:lnTo>
                    <a:pt x="102302" y="24371"/>
                  </a:lnTo>
                  <a:lnTo>
                    <a:pt x="167500" y="0"/>
                  </a:lnTo>
                  <a:lnTo>
                    <a:pt x="2199779" y="0"/>
                  </a:lnTo>
                  <a:lnTo>
                    <a:pt x="2264977" y="24371"/>
                  </a:lnTo>
                  <a:lnTo>
                    <a:pt x="2293430" y="52965"/>
                  </a:lnTo>
                  <a:lnTo>
                    <a:pt x="2318219" y="90835"/>
                  </a:lnTo>
                  <a:lnTo>
                    <a:pt x="2338673" y="136733"/>
                  </a:lnTo>
                  <a:lnTo>
                    <a:pt x="2354116" y="189414"/>
                  </a:lnTo>
                  <a:lnTo>
                    <a:pt x="2363876" y="247630"/>
                  </a:lnTo>
                  <a:lnTo>
                    <a:pt x="2367280" y="310134"/>
                  </a:lnTo>
                  <a:lnTo>
                    <a:pt x="2367280" y="2791206"/>
                  </a:lnTo>
                  <a:lnTo>
                    <a:pt x="2363876" y="2853709"/>
                  </a:lnTo>
                  <a:lnTo>
                    <a:pt x="2354116" y="2911925"/>
                  </a:lnTo>
                  <a:lnTo>
                    <a:pt x="2338673" y="2964606"/>
                  </a:lnTo>
                  <a:lnTo>
                    <a:pt x="2318219" y="3010504"/>
                  </a:lnTo>
                  <a:lnTo>
                    <a:pt x="2293430" y="3048374"/>
                  </a:lnTo>
                  <a:lnTo>
                    <a:pt x="2264977" y="3076968"/>
                  </a:lnTo>
                  <a:lnTo>
                    <a:pt x="2199779" y="3101340"/>
                  </a:lnTo>
                  <a:lnTo>
                    <a:pt x="167500" y="3101340"/>
                  </a:lnTo>
                  <a:lnTo>
                    <a:pt x="102302" y="3076968"/>
                  </a:lnTo>
                  <a:lnTo>
                    <a:pt x="73849" y="3048374"/>
                  </a:lnTo>
                  <a:lnTo>
                    <a:pt x="49060" y="3010504"/>
                  </a:lnTo>
                  <a:lnTo>
                    <a:pt x="28606" y="2964606"/>
                  </a:lnTo>
                  <a:lnTo>
                    <a:pt x="13163" y="2911925"/>
                  </a:lnTo>
                  <a:lnTo>
                    <a:pt x="3403" y="2853709"/>
                  </a:lnTo>
                  <a:lnTo>
                    <a:pt x="0" y="2791206"/>
                  </a:lnTo>
                  <a:lnTo>
                    <a:pt x="0" y="31013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759702" y="1153195"/>
            <a:ext cx="2479885" cy="4275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667" spc="-33" dirty="0">
                <a:solidFill>
                  <a:srgbClr val="FFFFFF"/>
                </a:solidFill>
              </a:rPr>
              <a:t>FDA</a:t>
            </a:r>
            <a:r>
              <a:rPr sz="2667" spc="-160" dirty="0">
                <a:solidFill>
                  <a:srgbClr val="FFFFFF"/>
                </a:solidFill>
              </a:rPr>
              <a:t> </a:t>
            </a:r>
            <a:r>
              <a:rPr sz="2667" spc="-13" dirty="0">
                <a:solidFill>
                  <a:srgbClr val="FFFFFF"/>
                </a:solidFill>
              </a:rPr>
              <a:t>Approved:</a:t>
            </a:r>
            <a:endParaRPr sz="2667" dirty="0"/>
          </a:p>
        </p:txBody>
      </p:sp>
      <p:sp>
        <p:nvSpPr>
          <p:cNvPr id="11" name="object 11"/>
          <p:cNvSpPr txBox="1"/>
          <p:nvPr/>
        </p:nvSpPr>
        <p:spPr>
          <a:xfrm>
            <a:off x="7606759" y="1671356"/>
            <a:ext cx="2784685" cy="30045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847" algn="ctr">
              <a:spcBef>
                <a:spcPts val="133"/>
              </a:spcBef>
            </a:pPr>
            <a:r>
              <a:rPr sz="2133" b="1" dirty="0">
                <a:solidFill>
                  <a:srgbClr val="FFFFFF"/>
                </a:solidFill>
                <a:latin typeface="Arial"/>
                <a:cs typeface="Arial"/>
              </a:rPr>
              <a:t>Oct</a:t>
            </a:r>
            <a:r>
              <a:rPr sz="2133" b="1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FFFFFF"/>
                </a:solidFill>
                <a:latin typeface="Arial"/>
                <a:cs typeface="Arial"/>
              </a:rPr>
              <a:t>26,</a:t>
            </a:r>
            <a:r>
              <a:rPr sz="2133" b="1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3" b="1" spc="-27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133" dirty="0">
              <a:latin typeface="Arial"/>
              <a:cs typeface="Arial"/>
            </a:endParaRPr>
          </a:p>
          <a:p>
            <a:pPr algn="ctr">
              <a:spcBef>
                <a:spcPts val="2160"/>
              </a:spcBef>
            </a:pPr>
            <a:r>
              <a:rPr sz="2667" b="1" spc="-13" dirty="0">
                <a:solidFill>
                  <a:srgbClr val="FFFFFF"/>
                </a:solidFill>
                <a:latin typeface="Arial"/>
                <a:cs typeface="Arial"/>
              </a:rPr>
              <a:t>Launch</a:t>
            </a:r>
            <a:endParaRPr sz="2667" dirty="0">
              <a:latin typeface="Arial"/>
              <a:cs typeface="Arial"/>
            </a:endParaRPr>
          </a:p>
          <a:p>
            <a:pPr marL="77890" algn="ctr">
              <a:spcBef>
                <a:spcPts val="880"/>
              </a:spcBef>
            </a:pPr>
            <a:r>
              <a:rPr sz="2133" b="1" dirty="0">
                <a:solidFill>
                  <a:srgbClr val="FFFFFF"/>
                </a:solidFill>
                <a:latin typeface="Arial"/>
                <a:cs typeface="Arial"/>
              </a:rPr>
              <a:t>Q1</a:t>
            </a:r>
            <a:r>
              <a:rPr sz="2133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3" b="1" spc="-27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2133" dirty="0">
              <a:latin typeface="Arial"/>
              <a:cs typeface="Arial"/>
            </a:endParaRPr>
          </a:p>
          <a:p>
            <a:pPr>
              <a:spcBef>
                <a:spcPts val="987"/>
              </a:spcBef>
            </a:pPr>
            <a:endParaRPr sz="2133" dirty="0">
              <a:latin typeface="Arial"/>
              <a:cs typeface="Arial"/>
            </a:endParaRPr>
          </a:p>
          <a:p>
            <a:pPr marL="497828"/>
            <a:r>
              <a:rPr sz="2133" b="1" spc="-13" dirty="0">
                <a:solidFill>
                  <a:srgbClr val="FFFFFF"/>
                </a:solidFill>
                <a:latin typeface="Arial"/>
                <a:cs typeface="Arial"/>
              </a:rPr>
              <a:t>Designations:</a:t>
            </a:r>
            <a:endParaRPr sz="2133" dirty="0">
              <a:latin typeface="Arial"/>
              <a:cs typeface="Arial"/>
            </a:endParaRPr>
          </a:p>
          <a:p>
            <a:pPr marL="16933" marR="6773" indent="592652">
              <a:lnSpc>
                <a:spcPct val="111400"/>
              </a:lnSpc>
              <a:spcBef>
                <a:spcPts val="347"/>
              </a:spcBef>
            </a:pPr>
            <a:r>
              <a:rPr sz="2133" dirty="0">
                <a:solidFill>
                  <a:srgbClr val="FFFFFF"/>
                </a:solidFill>
                <a:latin typeface="Arial"/>
                <a:cs typeface="Arial"/>
              </a:rPr>
              <a:t>Orphan</a:t>
            </a:r>
            <a:r>
              <a:rPr sz="2133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3" spc="-27" dirty="0">
                <a:solidFill>
                  <a:srgbClr val="FFFFFF"/>
                </a:solidFill>
                <a:latin typeface="Arial"/>
                <a:cs typeface="Arial"/>
              </a:rPr>
              <a:t>Drug </a:t>
            </a:r>
            <a:r>
              <a:rPr sz="2133" dirty="0">
                <a:solidFill>
                  <a:srgbClr val="FFFFFF"/>
                </a:solidFill>
                <a:latin typeface="Arial"/>
                <a:cs typeface="Arial"/>
              </a:rPr>
              <a:t>Rare</a:t>
            </a:r>
            <a:r>
              <a:rPr sz="2133" spc="-4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3" dirty="0">
                <a:solidFill>
                  <a:srgbClr val="FFFFFF"/>
                </a:solidFill>
                <a:latin typeface="Arial"/>
                <a:cs typeface="Arial"/>
              </a:rPr>
              <a:t>Pediatric</a:t>
            </a:r>
            <a:r>
              <a:rPr sz="2133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3" spc="-13" dirty="0">
                <a:solidFill>
                  <a:srgbClr val="FFFFFF"/>
                </a:solidFill>
                <a:latin typeface="Arial"/>
                <a:cs typeface="Arial"/>
              </a:rPr>
              <a:t>Diseas</a:t>
            </a:r>
            <a:r>
              <a:rPr sz="1867" spc="-13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67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0936" y="1939205"/>
            <a:ext cx="5330811" cy="20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5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587" y="6399380"/>
            <a:ext cx="23029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87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2454" y="6258561"/>
            <a:ext cx="1818639" cy="5994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6077" y="347038"/>
            <a:ext cx="10324631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3866">
              <a:spcBef>
                <a:spcPts val="133"/>
              </a:spcBef>
            </a:pPr>
            <a:r>
              <a:rPr sz="3200" dirty="0"/>
              <a:t>AGAMREE</a:t>
            </a:r>
            <a:r>
              <a:rPr sz="3200" baseline="25525" dirty="0"/>
              <a:t>®</a:t>
            </a:r>
            <a:r>
              <a:rPr sz="3200" spc="479" baseline="25525" dirty="0"/>
              <a:t> </a:t>
            </a:r>
            <a:r>
              <a:rPr sz="3200" dirty="0"/>
              <a:t>-</a:t>
            </a:r>
            <a:r>
              <a:rPr sz="3200" spc="-113" dirty="0"/>
              <a:t> </a:t>
            </a:r>
            <a:r>
              <a:rPr sz="3200" dirty="0"/>
              <a:t>Novel</a:t>
            </a:r>
            <a:r>
              <a:rPr sz="3200" spc="-100" dirty="0"/>
              <a:t> </a:t>
            </a:r>
            <a:r>
              <a:rPr sz="3200" spc="-13" dirty="0"/>
              <a:t>Corticosteroid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3703881" y="1807357"/>
            <a:ext cx="7206827" cy="394631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2400" b="1" dirty="0">
                <a:solidFill>
                  <a:srgbClr val="666766"/>
                </a:solidFill>
                <a:latin typeface="Arial"/>
                <a:cs typeface="Arial"/>
              </a:rPr>
              <a:t>Potential</a:t>
            </a:r>
            <a:r>
              <a:rPr sz="2400" b="1" spc="-60" dirty="0">
                <a:solidFill>
                  <a:srgbClr val="666766"/>
                </a:solidFill>
                <a:latin typeface="Arial"/>
                <a:cs typeface="Arial"/>
              </a:rPr>
              <a:t> To</a:t>
            </a:r>
            <a:r>
              <a:rPr sz="2400" b="1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6766"/>
                </a:solidFill>
                <a:latin typeface="Arial"/>
                <a:cs typeface="Arial"/>
              </a:rPr>
              <a:t>Deliver</a:t>
            </a:r>
            <a:r>
              <a:rPr sz="2400" b="1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6766"/>
                </a:solidFill>
                <a:latin typeface="Arial"/>
                <a:cs typeface="Arial"/>
              </a:rPr>
              <a:t>Meaningful</a:t>
            </a:r>
            <a:r>
              <a:rPr sz="2400" b="1" spc="-6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6766"/>
                </a:solidFill>
                <a:latin typeface="Arial"/>
                <a:cs typeface="Arial"/>
              </a:rPr>
              <a:t>Near</a:t>
            </a:r>
            <a:r>
              <a:rPr sz="2400" b="1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6766"/>
                </a:solidFill>
                <a:latin typeface="Arial"/>
                <a:cs typeface="Arial"/>
              </a:rPr>
              <a:t>&amp;</a:t>
            </a:r>
            <a:r>
              <a:rPr sz="2400" b="1" spc="-6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666766"/>
                </a:solidFill>
                <a:latin typeface="Arial"/>
                <a:cs typeface="Arial"/>
              </a:rPr>
              <a:t>Long-</a:t>
            </a:r>
            <a:r>
              <a:rPr sz="2400" b="1" spc="-27" dirty="0">
                <a:solidFill>
                  <a:srgbClr val="666766"/>
                </a:solidFill>
                <a:latin typeface="Arial"/>
                <a:cs typeface="Arial"/>
              </a:rPr>
              <a:t>term Value,</a:t>
            </a:r>
            <a:r>
              <a:rPr sz="2400" b="1" spc="-1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6766"/>
                </a:solidFill>
                <a:latin typeface="Arial"/>
                <a:cs typeface="Arial"/>
              </a:rPr>
              <a:t>Adding</a:t>
            </a:r>
            <a:r>
              <a:rPr sz="2400" b="1" spc="-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666766"/>
                </a:solidFill>
                <a:latin typeface="Arial"/>
                <a:cs typeface="Arial"/>
              </a:rPr>
              <a:t>To</a:t>
            </a:r>
            <a:r>
              <a:rPr sz="2400" b="1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666766"/>
                </a:solidFill>
                <a:latin typeface="Arial"/>
                <a:cs typeface="Arial"/>
              </a:rPr>
              <a:t>Continued</a:t>
            </a:r>
            <a:r>
              <a:rPr sz="2400" b="1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6766"/>
                </a:solidFill>
                <a:latin typeface="Arial"/>
                <a:cs typeface="Arial"/>
              </a:rPr>
              <a:t>Growth</a:t>
            </a:r>
            <a:r>
              <a:rPr sz="2400" b="1" spc="-10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666766"/>
                </a:solidFill>
                <a:latin typeface="Arial"/>
                <a:cs typeface="Arial"/>
              </a:rPr>
              <a:t>Momentum</a:t>
            </a:r>
            <a:endParaRPr sz="2400">
              <a:latin typeface="Arial"/>
              <a:cs typeface="Arial"/>
            </a:endParaRPr>
          </a:p>
          <a:p>
            <a:pPr marL="16933">
              <a:spcBef>
                <a:spcPts val="1620"/>
              </a:spcBef>
            </a:pP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Approved</a:t>
            </a:r>
            <a:r>
              <a:rPr sz="1867" spc="-6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for</a:t>
            </a:r>
            <a:r>
              <a:rPr sz="1867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treatment</a:t>
            </a:r>
            <a:r>
              <a:rPr sz="1867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in</a:t>
            </a:r>
            <a:r>
              <a:rPr sz="1867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DMD</a:t>
            </a:r>
            <a:r>
              <a:rPr sz="1867" spc="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patients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≥</a:t>
            </a:r>
            <a:r>
              <a:rPr sz="1867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2yrs</a:t>
            </a:r>
            <a:endParaRPr sz="1867">
              <a:latin typeface="Arial"/>
              <a:cs typeface="Arial"/>
            </a:endParaRPr>
          </a:p>
          <a:p>
            <a:pPr marL="16933" marR="860192">
              <a:lnSpc>
                <a:spcPct val="159500"/>
              </a:lnSpc>
            </a:pP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May</a:t>
            </a:r>
            <a:r>
              <a:rPr sz="1867" spc="-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increase</a:t>
            </a:r>
            <a:r>
              <a:rPr sz="1867" spc="-6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ambulation</a:t>
            </a:r>
            <a:r>
              <a:rPr sz="1867" spc="-8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duration</a:t>
            </a:r>
            <a:r>
              <a:rPr sz="1867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&amp;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mobility,</a:t>
            </a:r>
            <a:r>
              <a:rPr sz="1867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improving</a:t>
            </a:r>
            <a:r>
              <a:rPr sz="1867" spc="-8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33" dirty="0">
                <a:solidFill>
                  <a:srgbClr val="666766"/>
                </a:solidFill>
                <a:latin typeface="Arial"/>
                <a:cs typeface="Arial"/>
              </a:rPr>
              <a:t>QoL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Neuromuscular</a:t>
            </a:r>
            <a:r>
              <a:rPr sz="1867" spc="-8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franchise</a:t>
            </a:r>
            <a:r>
              <a:rPr sz="1867" spc="-7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team</a:t>
            </a:r>
            <a:r>
              <a:rPr sz="1867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to</a:t>
            </a:r>
            <a:r>
              <a:rPr sz="1867" spc="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launch</a:t>
            </a:r>
            <a:r>
              <a:rPr sz="1867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product</a:t>
            </a:r>
            <a:r>
              <a:rPr sz="1867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in</a:t>
            </a:r>
            <a:r>
              <a:rPr sz="1867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Q1</a:t>
            </a:r>
            <a:r>
              <a:rPr sz="1867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2024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Optimize</a:t>
            </a:r>
            <a:r>
              <a:rPr sz="1867" spc="-6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existing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capabilities</a:t>
            </a:r>
            <a:r>
              <a:rPr sz="1867" spc="-8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with</a:t>
            </a:r>
            <a:r>
              <a:rPr sz="1867" spc="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minimal</a:t>
            </a:r>
            <a:r>
              <a:rPr sz="1867" spc="-9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expansion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Comprehensive</a:t>
            </a:r>
            <a:r>
              <a:rPr sz="1867" spc="-9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Patient</a:t>
            </a:r>
            <a:r>
              <a:rPr sz="1867" spc="-1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Assistance</a:t>
            </a:r>
            <a:r>
              <a:rPr sz="1867" spc="-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Program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upon</a:t>
            </a:r>
            <a:r>
              <a:rPr sz="1867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launch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Orphan</a:t>
            </a:r>
            <a:r>
              <a:rPr sz="1867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drug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designation</a:t>
            </a:r>
            <a:r>
              <a:rPr sz="1867" spc="-8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offers</a:t>
            </a:r>
            <a:r>
              <a:rPr sz="1867" spc="-8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7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years</a:t>
            </a:r>
            <a:r>
              <a:rPr sz="1867" spc="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of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market</a:t>
            </a:r>
            <a:r>
              <a:rPr sz="1867" spc="-7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exclusivity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Pending</a:t>
            </a:r>
            <a:r>
              <a:rPr sz="1867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patents</a:t>
            </a:r>
            <a:r>
              <a:rPr sz="1867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out</a:t>
            </a:r>
            <a:r>
              <a:rPr sz="1867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to</a:t>
            </a:r>
            <a:r>
              <a:rPr sz="1867" spc="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2040</a:t>
            </a:r>
            <a:endParaRPr sz="186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693" y="870985"/>
            <a:ext cx="1002707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spc="-13" dirty="0">
                <a:solidFill>
                  <a:srgbClr val="F1C517"/>
                </a:solidFill>
                <a:latin typeface="Arial"/>
                <a:cs typeface="Arial"/>
              </a:rPr>
              <a:t>Treatment</a:t>
            </a:r>
            <a:r>
              <a:rPr sz="3200" b="1" spc="-113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for</a:t>
            </a:r>
            <a:r>
              <a:rPr sz="3200" b="1" spc="-133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Duchenne</a:t>
            </a:r>
            <a:r>
              <a:rPr sz="3200" b="1" spc="-127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Muscular</a:t>
            </a:r>
            <a:r>
              <a:rPr sz="3200" b="1" spc="-127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Dystrophy</a:t>
            </a:r>
            <a:r>
              <a:rPr sz="3200" b="1" spc="-87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spc="-13" dirty="0">
                <a:solidFill>
                  <a:srgbClr val="F1C517"/>
                </a:solidFill>
                <a:latin typeface="Arial"/>
                <a:cs typeface="Arial"/>
              </a:rPr>
              <a:t>(DMD</a:t>
            </a:r>
            <a:r>
              <a:rPr sz="2933" b="1" spc="-13" dirty="0">
                <a:solidFill>
                  <a:srgbClr val="F1C517"/>
                </a:solidFill>
                <a:latin typeface="Arial"/>
                <a:cs typeface="Arial"/>
              </a:rPr>
              <a:t>)</a:t>
            </a:r>
            <a:endParaRPr sz="293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6914" y="6450995"/>
            <a:ext cx="798999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*Acquired</a:t>
            </a:r>
            <a:r>
              <a:rPr sz="1067" spc="-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1067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America*</a:t>
            </a:r>
            <a:r>
              <a:rPr sz="1067" spc="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Calibri"/>
                <a:cs typeface="Calibri"/>
              </a:rPr>
              <a:t>License</a:t>
            </a:r>
            <a:r>
              <a:rPr sz="1067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067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Calibri"/>
                <a:cs typeface="Calibri"/>
              </a:rPr>
              <a:t>Santhera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Calibri"/>
                <a:cs typeface="Calibri"/>
              </a:rPr>
              <a:t>Pharmaceuticals,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 July</a:t>
            </a:r>
            <a:r>
              <a:rPr sz="1067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2023.</a:t>
            </a:r>
            <a:r>
              <a:rPr sz="1067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r>
              <a:rPr sz="1067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American</a:t>
            </a:r>
            <a:r>
              <a:rPr sz="1067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territories</a:t>
            </a:r>
            <a:r>
              <a:rPr sz="1067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consist</a:t>
            </a:r>
            <a:r>
              <a:rPr sz="1067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67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the U.S.,</a:t>
            </a:r>
            <a:r>
              <a:rPr sz="1067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Canada,</a:t>
            </a:r>
            <a:r>
              <a:rPr sz="1067" spc="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67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Calibri"/>
                <a:cs typeface="Calibri"/>
              </a:rPr>
              <a:t>Mexico</a:t>
            </a:r>
            <a:endParaRPr sz="1067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6960" y="206588"/>
            <a:ext cx="1002001" cy="63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9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2454" y="6258561"/>
            <a:ext cx="1818639" cy="5994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430" y="363561"/>
            <a:ext cx="11264969" cy="6942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00" dirty="0"/>
              <a:t>AGAMREE</a:t>
            </a:r>
            <a:r>
              <a:rPr spc="-47" dirty="0"/>
              <a:t> </a:t>
            </a:r>
            <a:r>
              <a:rPr dirty="0"/>
              <a:t>–</a:t>
            </a:r>
            <a:r>
              <a:rPr spc="-247" dirty="0"/>
              <a:t> </a:t>
            </a:r>
            <a:r>
              <a:rPr dirty="0"/>
              <a:t>Addresses</a:t>
            </a:r>
            <a:r>
              <a:rPr spc="-33" dirty="0"/>
              <a:t> </a:t>
            </a:r>
            <a:r>
              <a:rPr sz="2000" dirty="0"/>
              <a:t>Need</a:t>
            </a:r>
            <a:r>
              <a:rPr spc="-120" dirty="0"/>
              <a:t> </a:t>
            </a:r>
            <a:r>
              <a:rPr dirty="0"/>
              <a:t>for</a:t>
            </a:r>
            <a:r>
              <a:rPr spc="-140" dirty="0"/>
              <a:t> </a:t>
            </a:r>
            <a:r>
              <a:rPr spc="-33" dirty="0"/>
              <a:t>Tolerable</a:t>
            </a:r>
            <a:r>
              <a:rPr spc="-180" dirty="0"/>
              <a:t> </a:t>
            </a:r>
            <a:r>
              <a:rPr spc="-13" dirty="0"/>
              <a:t>Steroid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765627" y="4210249"/>
            <a:ext cx="755227" cy="152400"/>
            <a:chOff x="5824220" y="3157687"/>
            <a:chExt cx="566420" cy="114300"/>
          </a:xfrm>
        </p:grpSpPr>
        <p:sp>
          <p:nvSpPr>
            <p:cNvPr id="5" name="object 5"/>
            <p:cNvSpPr/>
            <p:nvPr/>
          </p:nvSpPr>
          <p:spPr>
            <a:xfrm>
              <a:off x="5843270" y="3214753"/>
              <a:ext cx="452120" cy="1905"/>
            </a:xfrm>
            <a:custGeom>
              <a:avLst/>
              <a:gdLst/>
              <a:ahLst/>
              <a:cxnLst/>
              <a:rect l="l" t="t" r="r" b="b"/>
              <a:pathLst>
                <a:path w="452120" h="1905">
                  <a:moveTo>
                    <a:pt x="0" y="1828"/>
                  </a:moveTo>
                  <a:lnTo>
                    <a:pt x="451675" y="0"/>
                  </a:lnTo>
                </a:path>
              </a:pathLst>
            </a:custGeom>
            <a:ln w="38100">
              <a:solidFill>
                <a:srgbClr val="8ED0BA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75659" y="3157687"/>
              <a:ext cx="114935" cy="114300"/>
            </a:xfrm>
            <a:custGeom>
              <a:avLst/>
              <a:gdLst/>
              <a:ahLst/>
              <a:cxnLst/>
              <a:rect l="l" t="t" r="r" b="b"/>
              <a:pathLst>
                <a:path w="114935" h="114300">
                  <a:moveTo>
                    <a:pt x="0" y="0"/>
                  </a:moveTo>
                  <a:lnTo>
                    <a:pt x="469" y="114300"/>
                  </a:lnTo>
                  <a:lnTo>
                    <a:pt x="114541" y="5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D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649547" y="2130214"/>
            <a:ext cx="3186853" cy="3816773"/>
            <a:chOff x="6487160" y="1597660"/>
            <a:chExt cx="2390140" cy="28625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7160" y="1597660"/>
              <a:ext cx="2390139" cy="28625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211059" y="3528058"/>
              <a:ext cx="855980" cy="838200"/>
            </a:xfrm>
            <a:custGeom>
              <a:avLst/>
              <a:gdLst/>
              <a:ahLst/>
              <a:cxnLst/>
              <a:rect l="l" t="t" r="r" b="b"/>
              <a:pathLst>
                <a:path w="855979" h="838200">
                  <a:moveTo>
                    <a:pt x="427990" y="0"/>
                  </a:moveTo>
                  <a:lnTo>
                    <a:pt x="377692" y="773"/>
                  </a:lnTo>
                  <a:lnTo>
                    <a:pt x="327966" y="3072"/>
                  </a:lnTo>
                  <a:lnTo>
                    <a:pt x="278861" y="6862"/>
                  </a:lnTo>
                  <a:lnTo>
                    <a:pt x="230426" y="12110"/>
                  </a:lnTo>
                  <a:lnTo>
                    <a:pt x="182709" y="18781"/>
                  </a:lnTo>
                  <a:lnTo>
                    <a:pt x="135759" y="26843"/>
                  </a:lnTo>
                  <a:lnTo>
                    <a:pt x="89625" y="36260"/>
                  </a:lnTo>
                  <a:lnTo>
                    <a:pt x="44355" y="47000"/>
                  </a:lnTo>
                  <a:lnTo>
                    <a:pt x="0" y="59029"/>
                  </a:lnTo>
                  <a:lnTo>
                    <a:pt x="427990" y="838200"/>
                  </a:lnTo>
                  <a:lnTo>
                    <a:pt x="855980" y="59029"/>
                  </a:lnTo>
                  <a:lnTo>
                    <a:pt x="811624" y="47000"/>
                  </a:lnTo>
                  <a:lnTo>
                    <a:pt x="766354" y="36260"/>
                  </a:lnTo>
                  <a:lnTo>
                    <a:pt x="720220" y="26843"/>
                  </a:lnTo>
                  <a:lnTo>
                    <a:pt x="673270" y="18781"/>
                  </a:lnTo>
                  <a:lnTo>
                    <a:pt x="625553" y="12110"/>
                  </a:lnTo>
                  <a:lnTo>
                    <a:pt x="577118" y="6862"/>
                  </a:lnTo>
                  <a:lnTo>
                    <a:pt x="528013" y="3072"/>
                  </a:lnTo>
                  <a:lnTo>
                    <a:pt x="478287" y="773"/>
                  </a:lnTo>
                  <a:lnTo>
                    <a:pt x="427990" y="0"/>
                  </a:lnTo>
                  <a:close/>
                </a:path>
              </a:pathLst>
            </a:custGeom>
            <a:solidFill>
              <a:srgbClr val="E86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08800" y="2623820"/>
              <a:ext cx="1480820" cy="871219"/>
            </a:xfrm>
            <a:custGeom>
              <a:avLst/>
              <a:gdLst/>
              <a:ahLst/>
              <a:cxnLst/>
              <a:rect l="l" t="t" r="r" b="b"/>
              <a:pathLst>
                <a:path w="1480820" h="871220">
                  <a:moveTo>
                    <a:pt x="740409" y="0"/>
                  </a:moveTo>
                  <a:lnTo>
                    <a:pt x="407525" y="29487"/>
                  </a:lnTo>
                  <a:lnTo>
                    <a:pt x="177142" y="94361"/>
                  </a:lnTo>
                  <a:lnTo>
                    <a:pt x="43290" y="159234"/>
                  </a:lnTo>
                  <a:lnTo>
                    <a:pt x="0" y="188722"/>
                  </a:lnTo>
                  <a:lnTo>
                    <a:pt x="314998" y="871219"/>
                  </a:lnTo>
                  <a:lnTo>
                    <a:pt x="480373" y="827362"/>
                  </a:lnTo>
                  <a:lnTo>
                    <a:pt x="615619" y="806732"/>
                  </a:lnTo>
                  <a:lnTo>
                    <a:pt x="706907" y="800689"/>
                  </a:lnTo>
                  <a:lnTo>
                    <a:pt x="740409" y="800595"/>
                  </a:lnTo>
                  <a:lnTo>
                    <a:pt x="854420" y="797662"/>
                  </a:lnTo>
                  <a:lnTo>
                    <a:pt x="936737" y="804041"/>
                  </a:lnTo>
                  <a:lnTo>
                    <a:pt x="1027244" y="826353"/>
                  </a:lnTo>
                  <a:lnTo>
                    <a:pt x="1165821" y="871219"/>
                  </a:lnTo>
                  <a:lnTo>
                    <a:pt x="1480819" y="188722"/>
                  </a:lnTo>
                  <a:lnTo>
                    <a:pt x="1342363" y="79617"/>
                  </a:lnTo>
                  <a:lnTo>
                    <a:pt x="1219085" y="23590"/>
                  </a:lnTo>
                  <a:lnTo>
                    <a:pt x="1041572" y="2948"/>
                  </a:lnTo>
                  <a:lnTo>
                    <a:pt x="740409" y="0"/>
                  </a:lnTo>
                  <a:close/>
                </a:path>
              </a:pathLst>
            </a:custGeom>
            <a:solidFill>
              <a:srgbClr val="8ED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76066" y="1691640"/>
              <a:ext cx="2212340" cy="1010919"/>
            </a:xfrm>
            <a:custGeom>
              <a:avLst/>
              <a:gdLst/>
              <a:ahLst/>
              <a:cxnLst/>
              <a:rect l="l" t="t" r="r" b="b"/>
              <a:pathLst>
                <a:path w="2212340" h="1010919">
                  <a:moveTo>
                    <a:pt x="1106258" y="0"/>
                  </a:moveTo>
                  <a:lnTo>
                    <a:pt x="648793" y="53234"/>
                  </a:lnTo>
                  <a:lnTo>
                    <a:pt x="300140" y="170351"/>
                  </a:lnTo>
                  <a:lnTo>
                    <a:pt x="77982" y="287468"/>
                  </a:lnTo>
                  <a:lnTo>
                    <a:pt x="0" y="340702"/>
                  </a:lnTo>
                  <a:lnTo>
                    <a:pt x="330504" y="1010919"/>
                  </a:lnTo>
                  <a:lnTo>
                    <a:pt x="389979" y="978766"/>
                  </a:lnTo>
                  <a:lnTo>
                    <a:pt x="449250" y="950278"/>
                  </a:lnTo>
                  <a:lnTo>
                    <a:pt x="508046" y="925236"/>
                  </a:lnTo>
                  <a:lnTo>
                    <a:pt x="566098" y="903420"/>
                  </a:lnTo>
                  <a:lnTo>
                    <a:pt x="623135" y="884610"/>
                  </a:lnTo>
                  <a:lnTo>
                    <a:pt x="678886" y="868588"/>
                  </a:lnTo>
                  <a:lnTo>
                    <a:pt x="733081" y="855134"/>
                  </a:lnTo>
                  <a:lnTo>
                    <a:pt x="785448" y="844027"/>
                  </a:lnTo>
                  <a:lnTo>
                    <a:pt x="835719" y="835050"/>
                  </a:lnTo>
                  <a:lnTo>
                    <a:pt x="883621" y="827981"/>
                  </a:lnTo>
                  <a:lnTo>
                    <a:pt x="928885" y="822602"/>
                  </a:lnTo>
                  <a:lnTo>
                    <a:pt x="971240" y="818694"/>
                  </a:lnTo>
                  <a:lnTo>
                    <a:pt x="1010415" y="816036"/>
                  </a:lnTo>
                  <a:lnTo>
                    <a:pt x="1078144" y="813594"/>
                  </a:lnTo>
                  <a:lnTo>
                    <a:pt x="1106157" y="813371"/>
                  </a:lnTo>
                  <a:lnTo>
                    <a:pt x="1134173" y="813594"/>
                  </a:lnTo>
                  <a:lnTo>
                    <a:pt x="1201913" y="816036"/>
                  </a:lnTo>
                  <a:lnTo>
                    <a:pt x="1241095" y="818694"/>
                  </a:lnTo>
                  <a:lnTo>
                    <a:pt x="1283458" y="822602"/>
                  </a:lnTo>
                  <a:lnTo>
                    <a:pt x="1328729" y="827981"/>
                  </a:lnTo>
                  <a:lnTo>
                    <a:pt x="1376638" y="835050"/>
                  </a:lnTo>
                  <a:lnTo>
                    <a:pt x="1426914" y="844027"/>
                  </a:lnTo>
                  <a:lnTo>
                    <a:pt x="1479287" y="855134"/>
                  </a:lnTo>
                  <a:lnTo>
                    <a:pt x="1533484" y="868588"/>
                  </a:lnTo>
                  <a:lnTo>
                    <a:pt x="1589236" y="884610"/>
                  </a:lnTo>
                  <a:lnTo>
                    <a:pt x="1646271" y="903420"/>
                  </a:lnTo>
                  <a:lnTo>
                    <a:pt x="1704318" y="925236"/>
                  </a:lnTo>
                  <a:lnTo>
                    <a:pt x="1763106" y="950278"/>
                  </a:lnTo>
                  <a:lnTo>
                    <a:pt x="1822364" y="978766"/>
                  </a:lnTo>
                  <a:lnTo>
                    <a:pt x="1881822" y="1010919"/>
                  </a:lnTo>
                  <a:lnTo>
                    <a:pt x="2212340" y="340702"/>
                  </a:lnTo>
                  <a:lnTo>
                    <a:pt x="1952318" y="143734"/>
                  </a:lnTo>
                  <a:lnTo>
                    <a:pt x="1750417" y="42587"/>
                  </a:lnTo>
                  <a:lnTo>
                    <a:pt x="1502931" y="5323"/>
                  </a:lnTo>
                  <a:lnTo>
                    <a:pt x="1106157" y="0"/>
                  </a:lnTo>
                  <a:close/>
                </a:path>
              </a:pathLst>
            </a:custGeom>
            <a:solidFill>
              <a:srgbClr val="F3A7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200987" y="4764906"/>
            <a:ext cx="1827107" cy="10518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06900"/>
              </a:lnSpc>
              <a:spcBef>
                <a:spcPts val="133"/>
              </a:spcBef>
            </a:pP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Currently</a:t>
            </a:r>
            <a:r>
              <a:rPr sz="1600" spc="-6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666766"/>
                </a:solidFill>
                <a:latin typeface="Arial"/>
                <a:cs typeface="Arial"/>
              </a:rPr>
              <a:t>treated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DMD</a:t>
            </a:r>
            <a:r>
              <a:rPr sz="1600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666766"/>
                </a:solidFill>
                <a:latin typeface="Arial"/>
                <a:cs typeface="Arial"/>
              </a:rPr>
              <a:t>patients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receive</a:t>
            </a:r>
            <a:r>
              <a:rPr sz="1600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666766"/>
                </a:solidFill>
                <a:latin typeface="Arial"/>
                <a:cs typeface="Arial"/>
              </a:rPr>
              <a:t>concomitant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steroid</a:t>
            </a:r>
            <a:r>
              <a:rPr sz="1600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666766"/>
                </a:solidFill>
                <a:latin typeface="Arial"/>
                <a:cs typeface="Arial"/>
              </a:rPr>
              <a:t>treatment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00987" y="3442887"/>
            <a:ext cx="1566333" cy="10518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06900"/>
              </a:lnSpc>
              <a:spcBef>
                <a:spcPts val="133"/>
              </a:spcBef>
            </a:pP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DMD</a:t>
            </a:r>
            <a:r>
              <a:rPr sz="1600" spc="-13" dirty="0">
                <a:solidFill>
                  <a:srgbClr val="666766"/>
                </a:solidFill>
                <a:latin typeface="Arial"/>
                <a:cs typeface="Arial"/>
              </a:rPr>
              <a:t> patients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treated</a:t>
            </a:r>
            <a:r>
              <a:rPr sz="1600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spc="-27" dirty="0">
                <a:solidFill>
                  <a:srgbClr val="666766"/>
                </a:solidFill>
                <a:latin typeface="Arial"/>
                <a:cs typeface="Arial"/>
              </a:rPr>
              <a:t>with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corticosteroids</a:t>
            </a:r>
            <a:r>
              <a:rPr sz="1600" spc="-6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spc="-33" dirty="0">
                <a:solidFill>
                  <a:srgbClr val="666766"/>
                </a:solidFill>
                <a:latin typeface="Arial"/>
                <a:cs typeface="Arial"/>
              </a:rPr>
              <a:t>at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some</a:t>
            </a:r>
            <a:r>
              <a:rPr sz="1600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spc="-13" dirty="0">
                <a:solidFill>
                  <a:srgbClr val="666766"/>
                </a:solidFill>
                <a:latin typeface="Arial"/>
                <a:cs typeface="Arial"/>
              </a:rPr>
              <a:t>point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19477" y="2355970"/>
            <a:ext cx="1867747" cy="524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lnSpc>
                <a:spcPct val="106900"/>
              </a:lnSpc>
              <a:spcBef>
                <a:spcPts val="133"/>
              </a:spcBef>
            </a:pP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DMD</a:t>
            </a:r>
            <a:r>
              <a:rPr sz="1600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diagnosis</a:t>
            </a:r>
            <a:r>
              <a:rPr sz="1600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spc="-27" dirty="0">
                <a:solidFill>
                  <a:srgbClr val="666766"/>
                </a:solidFill>
                <a:latin typeface="Arial"/>
                <a:cs typeface="Arial"/>
              </a:rPr>
              <a:t>rate;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typically</a:t>
            </a:r>
            <a:r>
              <a:rPr sz="1600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occurs</a:t>
            </a:r>
            <a:r>
              <a:rPr sz="1600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spc="-33" dirty="0">
                <a:solidFill>
                  <a:srgbClr val="666766"/>
                </a:solidFill>
                <a:latin typeface="Arial"/>
                <a:cs typeface="Arial"/>
              </a:rPr>
              <a:t>at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19478" y="2894248"/>
            <a:ext cx="148420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ages</a:t>
            </a:r>
            <a:r>
              <a:rPr sz="1600" spc="-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2</a:t>
            </a:r>
            <a:r>
              <a:rPr sz="1600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-</a:t>
            </a:r>
            <a:r>
              <a:rPr sz="1600" spc="-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5</a:t>
            </a:r>
            <a:r>
              <a:rPr sz="1600" spc="-1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spc="-27" dirty="0">
                <a:solidFill>
                  <a:srgbClr val="666766"/>
                </a:solidFill>
                <a:latin typeface="Arial"/>
                <a:cs typeface="Arial"/>
              </a:rPr>
              <a:t>years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25152" y="2573143"/>
            <a:ext cx="88730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>
              <a:spcBef>
                <a:spcPts val="133"/>
              </a:spcBef>
            </a:pPr>
            <a:r>
              <a:rPr sz="2400" b="1" baseline="25462" dirty="0">
                <a:solidFill>
                  <a:srgbClr val="FFFFFF"/>
                </a:solidFill>
                <a:latin typeface="Arial"/>
                <a:cs typeface="Arial"/>
              </a:rPr>
              <a:t>~ </a:t>
            </a:r>
            <a:r>
              <a:rPr sz="2400" b="1" spc="-33" dirty="0">
                <a:solidFill>
                  <a:srgbClr val="FFFFFF"/>
                </a:solidFill>
                <a:latin typeface="Arial"/>
                <a:cs typeface="Arial"/>
              </a:rPr>
              <a:t>95%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89830" y="3857875"/>
            <a:ext cx="78909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˜</a:t>
            </a:r>
            <a:r>
              <a:rPr sz="2400" b="1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3" b="1" spc="-33" dirty="0">
                <a:solidFill>
                  <a:srgbClr val="FFFFFF"/>
                </a:solidFill>
                <a:latin typeface="Arial"/>
                <a:cs typeface="Arial"/>
              </a:rPr>
              <a:t>90</a:t>
            </a:r>
            <a:r>
              <a:rPr sz="2400" b="1" spc="-33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45059" y="4943521"/>
            <a:ext cx="65532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dirty="0">
                <a:solidFill>
                  <a:srgbClr val="FFFFFF"/>
                </a:solidFill>
                <a:latin typeface="Arial"/>
                <a:cs typeface="Arial"/>
              </a:rPr>
              <a:t>˜ </a:t>
            </a:r>
            <a:r>
              <a:rPr sz="1867" b="1" spc="-33" dirty="0">
                <a:solidFill>
                  <a:srgbClr val="FFFFFF"/>
                </a:solidFill>
                <a:latin typeface="Arial"/>
                <a:cs typeface="Arial"/>
              </a:rPr>
              <a:t>70%</a:t>
            </a:r>
            <a:endParaRPr sz="1867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906173" y="2878659"/>
            <a:ext cx="620607" cy="152400"/>
            <a:chOff x="5929629" y="2158994"/>
            <a:chExt cx="465455" cy="114300"/>
          </a:xfrm>
        </p:grpSpPr>
        <p:sp>
          <p:nvSpPr>
            <p:cNvPr id="20" name="object 20"/>
            <p:cNvSpPr/>
            <p:nvPr/>
          </p:nvSpPr>
          <p:spPr>
            <a:xfrm>
              <a:off x="5929629" y="2216150"/>
              <a:ext cx="370205" cy="0"/>
            </a:xfrm>
            <a:custGeom>
              <a:avLst/>
              <a:gdLst/>
              <a:ahLst/>
              <a:cxnLst/>
              <a:rect l="l" t="t" r="r" b="b"/>
              <a:pathLst>
                <a:path w="370204">
                  <a:moveTo>
                    <a:pt x="0" y="0"/>
                  </a:moveTo>
                  <a:lnTo>
                    <a:pt x="370039" y="0"/>
                  </a:lnTo>
                </a:path>
              </a:pathLst>
            </a:custGeom>
            <a:ln w="38100">
              <a:solidFill>
                <a:srgbClr val="F3A71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80626" y="215899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7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794587" y="1483359"/>
            <a:ext cx="6272107" cy="3883660"/>
            <a:chOff x="4345940" y="1112519"/>
            <a:chExt cx="4704080" cy="2912745"/>
          </a:xfrm>
        </p:grpSpPr>
        <p:sp>
          <p:nvSpPr>
            <p:cNvPr id="23" name="object 23"/>
            <p:cNvSpPr/>
            <p:nvPr/>
          </p:nvSpPr>
          <p:spPr>
            <a:xfrm>
              <a:off x="6163310" y="3966209"/>
              <a:ext cx="452755" cy="1905"/>
            </a:xfrm>
            <a:custGeom>
              <a:avLst/>
              <a:gdLst/>
              <a:ahLst/>
              <a:cxnLst/>
              <a:rect l="l" t="t" r="r" b="b"/>
              <a:pathLst>
                <a:path w="452754" h="1904">
                  <a:moveTo>
                    <a:pt x="0" y="0"/>
                  </a:moveTo>
                  <a:lnTo>
                    <a:pt x="452539" y="1841"/>
                  </a:lnTo>
                </a:path>
              </a:pathLst>
            </a:custGeom>
            <a:ln w="38100">
              <a:solidFill>
                <a:srgbClr val="E86957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96561" y="3910818"/>
              <a:ext cx="114935" cy="114300"/>
            </a:xfrm>
            <a:custGeom>
              <a:avLst/>
              <a:gdLst/>
              <a:ahLst/>
              <a:cxnLst/>
              <a:rect l="l" t="t" r="r" b="b"/>
              <a:pathLst>
                <a:path w="114934" h="114300">
                  <a:moveTo>
                    <a:pt x="469" y="0"/>
                  </a:moveTo>
                  <a:lnTo>
                    <a:pt x="0" y="114300"/>
                  </a:lnTo>
                  <a:lnTo>
                    <a:pt x="114528" y="5761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86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8800" y="1125220"/>
              <a:ext cx="4681219" cy="41655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5940" y="1112519"/>
              <a:ext cx="4574539" cy="48513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882639" y="1530774"/>
            <a:ext cx="6126480" cy="359073"/>
          </a:xfrm>
          <a:prstGeom prst="rect">
            <a:avLst/>
          </a:prstGeom>
          <a:solidFill>
            <a:srgbClr val="447C29"/>
          </a:solidFill>
        </p:spPr>
        <p:txBody>
          <a:bodyPr vert="horz" wrap="square" lIns="0" tIns="50800" rIns="0" bIns="0" rtlCol="0">
            <a:spAutoFit/>
          </a:bodyPr>
          <a:lstStyle/>
          <a:p>
            <a:pPr marL="120224">
              <a:spcBef>
                <a:spcPts val="4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U.S.</a:t>
            </a:r>
            <a:r>
              <a:rPr sz="2000" b="1" spc="-4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DMD</a:t>
            </a:r>
            <a:r>
              <a:rPr sz="2000" b="1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000" b="1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prevalence:</a:t>
            </a:r>
            <a:r>
              <a:rPr sz="2000" b="1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˜</a:t>
            </a:r>
            <a:r>
              <a:rPr sz="2000" b="1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3" dirty="0">
                <a:solidFill>
                  <a:srgbClr val="FFFFFF"/>
                </a:solidFill>
                <a:latin typeface="Arial"/>
                <a:cs typeface="Arial"/>
              </a:rPr>
              <a:t>11,000</a:t>
            </a:r>
            <a:r>
              <a:rPr sz="2000" b="1" spc="-4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3" dirty="0">
                <a:solidFill>
                  <a:srgbClr val="FFFFFF"/>
                </a:solidFill>
                <a:latin typeface="Arial"/>
                <a:cs typeface="Arial"/>
              </a:rPr>
              <a:t>13,000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9861" y="2500026"/>
            <a:ext cx="4577080" cy="226470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47220" marR="6773" indent="-230288">
              <a:lnSpc>
                <a:spcPct val="106400"/>
              </a:lnSpc>
              <a:spcBef>
                <a:spcPts val="133"/>
              </a:spcBef>
              <a:buChar char="•"/>
              <a:tabLst>
                <a:tab pos="247220" algn="l"/>
              </a:tabLst>
            </a:pP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Proven</a:t>
            </a:r>
            <a:r>
              <a:rPr sz="1733" spc="-10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13" dirty="0">
                <a:solidFill>
                  <a:srgbClr val="666766"/>
                </a:solidFill>
                <a:latin typeface="Arial"/>
                <a:cs typeface="Arial"/>
              </a:rPr>
              <a:t>efficacy,</a:t>
            </a:r>
            <a:r>
              <a:rPr sz="1733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13" dirty="0">
                <a:solidFill>
                  <a:srgbClr val="666766"/>
                </a:solidFill>
                <a:latin typeface="Arial"/>
                <a:cs typeface="Arial"/>
              </a:rPr>
              <a:t>tolerability,</a:t>
            </a:r>
            <a:r>
              <a:rPr sz="1733" spc="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13" dirty="0">
                <a:solidFill>
                  <a:srgbClr val="666766"/>
                </a:solidFill>
                <a:latin typeface="Arial"/>
                <a:cs typeface="Arial"/>
              </a:rPr>
              <a:t>safety,</a:t>
            </a:r>
            <a:r>
              <a:rPr sz="1733" spc="-6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and</a:t>
            </a:r>
            <a:r>
              <a:rPr sz="1733" spc="-8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27" dirty="0">
                <a:solidFill>
                  <a:srgbClr val="666766"/>
                </a:solidFill>
                <a:latin typeface="Arial"/>
                <a:cs typeface="Arial"/>
              </a:rPr>
              <a:t>ease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of</a:t>
            </a:r>
            <a:r>
              <a:rPr sz="1733" spc="-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33" dirty="0">
                <a:solidFill>
                  <a:srgbClr val="666766"/>
                </a:solidFill>
                <a:latin typeface="Arial"/>
                <a:cs typeface="Arial"/>
              </a:rPr>
              <a:t>use</a:t>
            </a:r>
            <a:endParaRPr sz="1733" dirty="0">
              <a:latin typeface="Arial"/>
              <a:cs typeface="Arial"/>
            </a:endParaRPr>
          </a:p>
          <a:p>
            <a:pPr marL="247220" indent="-230288">
              <a:spcBef>
                <a:spcPts val="1225"/>
              </a:spcBef>
              <a:buChar char="•"/>
              <a:tabLst>
                <a:tab pos="247220" algn="l"/>
              </a:tabLst>
            </a:pP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Equivalent</a:t>
            </a:r>
            <a:r>
              <a:rPr sz="1733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efficacy</a:t>
            </a:r>
            <a:r>
              <a:rPr sz="1733" spc="-8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to</a:t>
            </a:r>
            <a:r>
              <a:rPr sz="1733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13" dirty="0">
                <a:solidFill>
                  <a:srgbClr val="666766"/>
                </a:solidFill>
                <a:latin typeface="Arial"/>
                <a:cs typeface="Arial"/>
              </a:rPr>
              <a:t>prednisone</a:t>
            </a:r>
            <a:endParaRPr sz="1733" dirty="0">
              <a:latin typeface="Arial"/>
              <a:cs typeface="Arial"/>
            </a:endParaRPr>
          </a:p>
          <a:p>
            <a:pPr marL="247220" marR="163403" indent="-230288">
              <a:lnSpc>
                <a:spcPct val="106800"/>
              </a:lnSpc>
              <a:spcBef>
                <a:spcPts val="1060"/>
              </a:spcBef>
              <a:buChar char="•"/>
              <a:tabLst>
                <a:tab pos="247220" algn="l"/>
              </a:tabLst>
            </a:pP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Potential</a:t>
            </a:r>
            <a:r>
              <a:rPr sz="1733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of</a:t>
            </a:r>
            <a:r>
              <a:rPr sz="1733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significant</a:t>
            </a:r>
            <a:r>
              <a:rPr sz="1733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reduction</a:t>
            </a:r>
            <a:r>
              <a:rPr sz="1733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of</a:t>
            </a:r>
            <a:r>
              <a:rPr sz="1733" spc="-8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13" dirty="0">
                <a:solidFill>
                  <a:srgbClr val="666766"/>
                </a:solidFill>
                <a:latin typeface="Arial"/>
                <a:cs typeface="Arial"/>
              </a:rPr>
              <a:t>steroid-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associated</a:t>
            </a:r>
            <a:r>
              <a:rPr sz="1733" spc="-7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side</a:t>
            </a:r>
            <a:r>
              <a:rPr sz="1733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effect</a:t>
            </a:r>
            <a:r>
              <a:rPr sz="1733" spc="-6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burden</a:t>
            </a:r>
            <a:r>
              <a:rPr sz="1733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27" dirty="0">
                <a:solidFill>
                  <a:srgbClr val="666766"/>
                </a:solidFill>
                <a:latin typeface="Arial"/>
                <a:cs typeface="Arial"/>
              </a:rPr>
              <a:t>when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compared</a:t>
            </a:r>
            <a:r>
              <a:rPr sz="1733" spc="-8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with</a:t>
            </a:r>
            <a:r>
              <a:rPr sz="1733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another</a:t>
            </a:r>
            <a:r>
              <a:rPr sz="1733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corticosteroid,</a:t>
            </a:r>
            <a:r>
              <a:rPr sz="1733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27" dirty="0">
                <a:solidFill>
                  <a:srgbClr val="666766"/>
                </a:solidFill>
                <a:latin typeface="Arial"/>
                <a:cs typeface="Arial"/>
              </a:rPr>
              <a:t>with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benefits</a:t>
            </a:r>
            <a:r>
              <a:rPr sz="1733" spc="-7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33" dirty="0">
                <a:solidFill>
                  <a:srgbClr val="666766"/>
                </a:solidFill>
                <a:latin typeface="Arial"/>
                <a:cs typeface="Arial"/>
              </a:rPr>
              <a:t>for</a:t>
            </a:r>
            <a:endParaRPr sz="1733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79462" y="4799589"/>
            <a:ext cx="1413087" cy="1124902"/>
          </a:xfrm>
          <a:prstGeom prst="rect">
            <a:avLst/>
          </a:prstGeom>
        </p:spPr>
        <p:txBody>
          <a:bodyPr vert="horz" wrap="square" lIns="0" tIns="118533" rIns="0" bIns="0" rtlCol="0">
            <a:spAutoFit/>
          </a:bodyPr>
          <a:lstStyle/>
          <a:p>
            <a:pPr marL="247220" indent="-230288">
              <a:spcBef>
                <a:spcPts val="933"/>
              </a:spcBef>
              <a:buChar char="•"/>
              <a:tabLst>
                <a:tab pos="247220" algn="l"/>
              </a:tabLst>
            </a:pP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bone</a:t>
            </a:r>
            <a:r>
              <a:rPr sz="1733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13" dirty="0">
                <a:solidFill>
                  <a:srgbClr val="666766"/>
                </a:solidFill>
                <a:latin typeface="Arial"/>
                <a:cs typeface="Arial"/>
              </a:rPr>
              <a:t>health</a:t>
            </a:r>
            <a:endParaRPr sz="1733" dirty="0">
              <a:latin typeface="Arial"/>
              <a:cs typeface="Arial"/>
            </a:endParaRPr>
          </a:p>
          <a:p>
            <a:pPr marL="247220" indent="-230288">
              <a:spcBef>
                <a:spcPts val="800"/>
              </a:spcBef>
              <a:buChar char="•"/>
              <a:tabLst>
                <a:tab pos="247220" algn="l"/>
              </a:tabLst>
            </a:pPr>
            <a:r>
              <a:rPr sz="1733" spc="-13" dirty="0">
                <a:solidFill>
                  <a:srgbClr val="666766"/>
                </a:solidFill>
                <a:latin typeface="Arial"/>
                <a:cs typeface="Arial"/>
              </a:rPr>
              <a:t>growth</a:t>
            </a:r>
            <a:endParaRPr sz="1733" dirty="0">
              <a:latin typeface="Arial"/>
              <a:cs typeface="Arial"/>
            </a:endParaRPr>
          </a:p>
          <a:p>
            <a:pPr marL="247220" indent="-230288">
              <a:spcBef>
                <a:spcPts val="800"/>
              </a:spcBef>
              <a:buChar char="•"/>
              <a:tabLst>
                <a:tab pos="247220" algn="l"/>
              </a:tabLst>
            </a:pPr>
            <a:r>
              <a:rPr sz="1733" spc="-13" dirty="0">
                <a:solidFill>
                  <a:srgbClr val="666766"/>
                </a:solidFill>
                <a:latin typeface="Arial"/>
                <a:cs typeface="Arial"/>
              </a:rPr>
              <a:t>behavior</a:t>
            </a:r>
            <a:endParaRPr sz="1733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1429" y="918737"/>
            <a:ext cx="838538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Steroids</a:t>
            </a:r>
            <a:r>
              <a:rPr sz="3200" b="1" spc="-73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are</a:t>
            </a:r>
            <a:r>
              <a:rPr sz="3200" b="1" spc="-73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the</a:t>
            </a:r>
            <a:r>
              <a:rPr sz="3200" b="1" spc="-73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Backbone</a:t>
            </a:r>
            <a:r>
              <a:rPr sz="3200" b="1" spc="-73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of</a:t>
            </a:r>
            <a:r>
              <a:rPr sz="3200" b="1" spc="-80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DMD</a:t>
            </a:r>
            <a:r>
              <a:rPr sz="3200" b="1" spc="-67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spc="-13" dirty="0">
                <a:solidFill>
                  <a:srgbClr val="F1C517"/>
                </a:solidFill>
                <a:latin typeface="Arial"/>
                <a:cs typeface="Arial"/>
              </a:rPr>
              <a:t>Therapy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96372" y="1625600"/>
            <a:ext cx="0" cy="4556760"/>
          </a:xfrm>
          <a:custGeom>
            <a:avLst/>
            <a:gdLst/>
            <a:ahLst/>
            <a:cxnLst/>
            <a:rect l="l" t="t" r="r" b="b"/>
            <a:pathLst>
              <a:path h="3417570">
                <a:moveTo>
                  <a:pt x="0" y="0"/>
                </a:moveTo>
                <a:lnTo>
                  <a:pt x="0" y="3417201"/>
                </a:lnTo>
              </a:path>
            </a:pathLst>
          </a:custGeom>
          <a:ln w="952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95581" y="6308983"/>
            <a:ext cx="72855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0799">
              <a:spcBef>
                <a:spcPts val="133"/>
              </a:spcBef>
            </a:pPr>
            <a:r>
              <a:rPr sz="1100" spc="-20" baseline="25252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067" spc="-13" dirty="0">
                <a:solidFill>
                  <a:srgbClr val="FFFFFF"/>
                </a:solidFill>
                <a:latin typeface="Calibri"/>
                <a:cs typeface="Calibri"/>
              </a:rPr>
              <a:t>Guglieri</a:t>
            </a:r>
            <a:r>
              <a:rPr sz="1067" spc="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67" spc="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067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067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Calibri"/>
                <a:cs typeface="Calibri"/>
              </a:rPr>
              <a:t>(2022).</a:t>
            </a:r>
            <a:r>
              <a:rPr sz="1067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JAMA</a:t>
            </a:r>
            <a:r>
              <a:rPr sz="1067" spc="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Neurol.</a:t>
            </a:r>
            <a:r>
              <a:rPr sz="1067" spc="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Calibri"/>
                <a:cs typeface="Calibri"/>
              </a:rPr>
              <a:t>2022;79(10):1005-1014.doi:10.1001/jamaneurol.2022.2480;</a:t>
            </a:r>
            <a:r>
              <a:rPr sz="1067" spc="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Mah</a:t>
            </a:r>
            <a:r>
              <a:rPr sz="1067" spc="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JK</a:t>
            </a:r>
            <a:r>
              <a:rPr sz="1067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067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067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Calibri"/>
                <a:cs typeface="Calibri"/>
              </a:rPr>
              <a:t>(2022).</a:t>
            </a:r>
            <a:r>
              <a:rPr sz="1067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JAMA</a:t>
            </a:r>
            <a:r>
              <a:rPr sz="1067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spc="-27" dirty="0">
                <a:solidFill>
                  <a:srgbClr val="FFFFFF"/>
                </a:solidFill>
                <a:latin typeface="Calibri"/>
                <a:cs typeface="Calibri"/>
              </a:rPr>
              <a:t>Netw</a:t>
            </a:r>
            <a:endParaRPr sz="1067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7587" y="6413971"/>
            <a:ext cx="8747760" cy="423600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 marL="358131" marR="6773" indent="-342045">
              <a:lnSpc>
                <a:spcPct val="98100"/>
              </a:lnSpc>
              <a:spcBef>
                <a:spcPts val="167"/>
              </a:spcBef>
            </a:pPr>
            <a:r>
              <a:rPr sz="2400" baseline="4629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2400" spc="829" baseline="46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Calibri"/>
                <a:cs typeface="Calibri"/>
              </a:rPr>
              <a:t>Open.2022;5(1):e2144178.doi:10.1001/jamanetworkopen.2021.44178.;</a:t>
            </a:r>
            <a:r>
              <a:rPr sz="1067" spc="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Guglieri</a:t>
            </a:r>
            <a:r>
              <a:rPr sz="1067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67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067" spc="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067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(2022)</a:t>
            </a:r>
            <a:r>
              <a:rPr sz="1067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JAMA.</a:t>
            </a:r>
            <a:r>
              <a:rPr sz="1067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Calibri"/>
                <a:cs typeface="Calibri"/>
              </a:rPr>
              <a:t>doi:10.1001/jama.2022.4315;Heier</a:t>
            </a:r>
            <a:r>
              <a:rPr sz="1067" spc="5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CR</a:t>
            </a:r>
            <a:r>
              <a:rPr sz="1067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067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067" spc="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Calibri"/>
                <a:cs typeface="Calibri"/>
              </a:rPr>
              <a:t>(2019).</a:t>
            </a:r>
            <a:r>
              <a:rPr sz="1067" spc="66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Life Science</a:t>
            </a:r>
            <a:r>
              <a:rPr sz="1067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Calibri"/>
                <a:cs typeface="Calibri"/>
              </a:rPr>
              <a:t>Alliance</a:t>
            </a:r>
            <a:r>
              <a:rPr sz="1067" spc="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DOI:</a:t>
            </a:r>
            <a:r>
              <a:rPr sz="1067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10.26508;</a:t>
            </a:r>
            <a:r>
              <a:rPr sz="1067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Liu</a:t>
            </a:r>
            <a:r>
              <a:rPr sz="1067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067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067" spc="-3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067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(2020).</a:t>
            </a:r>
            <a:r>
              <a:rPr sz="1067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Proc</a:t>
            </a:r>
            <a:r>
              <a:rPr sz="1067" spc="-13" dirty="0">
                <a:solidFill>
                  <a:srgbClr val="FFFFFF"/>
                </a:solidFill>
                <a:latin typeface="Calibri"/>
                <a:cs typeface="Calibri"/>
              </a:rPr>
              <a:t> Natl</a:t>
            </a:r>
            <a:r>
              <a:rPr sz="1067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Acad</a:t>
            </a:r>
            <a:r>
              <a:rPr sz="1067" spc="-2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dirty="0">
                <a:solidFill>
                  <a:srgbClr val="FFFFFF"/>
                </a:solidFill>
                <a:latin typeface="Calibri"/>
                <a:cs typeface="Calibri"/>
              </a:rPr>
              <a:t>Sci USA</a:t>
            </a:r>
            <a:r>
              <a:rPr sz="1067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Calibri"/>
                <a:cs typeface="Calibri"/>
              </a:rPr>
              <a:t>117:24285-24293</a:t>
            </a:r>
            <a:endParaRPr sz="1067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97839" y="1473200"/>
            <a:ext cx="5096933" cy="677333"/>
            <a:chOff x="373379" y="1104900"/>
            <a:chExt cx="3822700" cy="508000"/>
          </a:xfrm>
        </p:grpSpPr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39" y="1120140"/>
              <a:ext cx="3799840" cy="42925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379" y="1104900"/>
              <a:ext cx="3784600" cy="50799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636692" y="1527385"/>
            <a:ext cx="4924213" cy="359928"/>
          </a:xfrm>
          <a:prstGeom prst="rect">
            <a:avLst/>
          </a:prstGeom>
          <a:solidFill>
            <a:srgbClr val="447C29"/>
          </a:solidFill>
        </p:spPr>
        <p:txBody>
          <a:bodyPr vert="horz" wrap="square" lIns="0" tIns="51647" rIns="0" bIns="0" rtlCol="0">
            <a:spAutoFit/>
          </a:bodyPr>
          <a:lstStyle/>
          <a:p>
            <a:pPr marL="121070">
              <a:spcBef>
                <a:spcPts val="4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AGAMREE</a:t>
            </a:r>
            <a:r>
              <a:rPr sz="2000" b="1" spc="-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Compelling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2000" b="1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3" dirty="0">
                <a:solidFill>
                  <a:srgbClr val="FFFFFF"/>
                </a:solidFill>
                <a:latin typeface="Arial"/>
                <a:cs typeface="Arial"/>
              </a:rPr>
              <a:t>Profile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35361" y="890694"/>
            <a:ext cx="873759" cy="518159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681224" y="2130033"/>
            <a:ext cx="377782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b="1" dirty="0">
                <a:solidFill>
                  <a:srgbClr val="666766"/>
                </a:solidFill>
                <a:latin typeface="Arial"/>
                <a:cs typeface="Arial"/>
              </a:rPr>
              <a:t>In</a:t>
            </a:r>
            <a:r>
              <a:rPr sz="1867" b="1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666766"/>
                </a:solidFill>
                <a:latin typeface="Arial"/>
                <a:cs typeface="Arial"/>
              </a:rPr>
              <a:t>clinical</a:t>
            </a:r>
            <a:r>
              <a:rPr sz="1867" b="1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666766"/>
                </a:solidFill>
                <a:latin typeface="Arial"/>
                <a:cs typeface="Arial"/>
              </a:rPr>
              <a:t>studies,</a:t>
            </a:r>
            <a:r>
              <a:rPr sz="1867" b="1" spc="-7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666766"/>
                </a:solidFill>
                <a:latin typeface="Arial"/>
                <a:cs typeface="Arial"/>
              </a:rPr>
              <a:t>demonstrated:</a:t>
            </a:r>
            <a:endParaRPr sz="186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452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288" rIns="0" bIns="0" rtlCol="0">
            <a:spAutoFit/>
          </a:bodyPr>
          <a:lstStyle/>
          <a:p>
            <a:pPr marL="3533775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Legal</a:t>
            </a:r>
            <a:r>
              <a:rPr sz="4000" spc="-204" dirty="0"/>
              <a:t> </a:t>
            </a:r>
            <a:r>
              <a:rPr sz="4000" spc="-65" dirty="0"/>
              <a:t>Proceedings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99008" y="2456433"/>
            <a:ext cx="5192395" cy="311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95"/>
              </a:spcBef>
              <a:buSzPct val="83928"/>
              <a:buChar char="•"/>
              <a:tabLst>
                <a:tab pos="194945" algn="l"/>
              </a:tabLst>
            </a:pPr>
            <a:r>
              <a:rPr sz="2800" dirty="0">
                <a:latin typeface="Arial"/>
                <a:cs typeface="Arial"/>
              </a:rPr>
              <a:t>Health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Canada,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U.S.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Food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and </a:t>
            </a:r>
            <a:r>
              <a:rPr sz="2800" spc="-10" dirty="0">
                <a:latin typeface="Arial"/>
                <a:cs typeface="Arial"/>
              </a:rPr>
              <a:t>Drug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Administration,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U.S. </a:t>
            </a:r>
            <a:r>
              <a:rPr sz="2800" dirty="0">
                <a:latin typeface="Arial"/>
                <a:cs typeface="Arial"/>
              </a:rPr>
              <a:t>federal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courts,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competitors.</a:t>
            </a:r>
            <a:endParaRPr sz="2800">
              <a:latin typeface="Arial"/>
              <a:cs typeface="Arial"/>
            </a:endParaRPr>
          </a:p>
          <a:p>
            <a:pPr marL="194945" marR="43815" indent="-182880">
              <a:lnSpc>
                <a:spcPct val="100000"/>
              </a:lnSpc>
              <a:spcBef>
                <a:spcPts val="805"/>
              </a:spcBef>
              <a:buSzPct val="83928"/>
              <a:buChar char="•"/>
              <a:tabLst>
                <a:tab pos="194945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Aggressive</a:t>
            </a:r>
            <a:r>
              <a:rPr sz="28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8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8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defense</a:t>
            </a:r>
            <a:r>
              <a:rPr sz="2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8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its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intellectual</a:t>
            </a:r>
            <a:r>
              <a:rPr sz="28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property</a:t>
            </a:r>
            <a:r>
              <a:rPr sz="28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rights</a:t>
            </a:r>
            <a:r>
              <a:rPr sz="28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largely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successful</a:t>
            </a:r>
            <a:r>
              <a:rPr sz="28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its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cases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date.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9105" y="74168"/>
            <a:ext cx="2316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WWW.BETTERINVESTING.ORG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35765" y="2692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97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8108" y="2025395"/>
            <a:ext cx="5384291" cy="40386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0055" y="582168"/>
            <a:ext cx="650748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8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2454" y="6258561"/>
            <a:ext cx="1818639" cy="5994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7588" y="6313439"/>
            <a:ext cx="8965353" cy="4728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76757">
              <a:lnSpc>
                <a:spcPts val="980"/>
              </a:lnSpc>
              <a:spcBef>
                <a:spcPts val="133"/>
              </a:spcBef>
            </a:pPr>
            <a:r>
              <a:rPr sz="1067" spc="-13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sz="933" spc="-13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933" dirty="0">
                <a:solidFill>
                  <a:srgbClr val="FFFFFF"/>
                </a:solidFill>
                <a:latin typeface="Arial"/>
                <a:cs typeface="Arial"/>
              </a:rPr>
              <a:t>GAAP financial</a:t>
            </a:r>
            <a:r>
              <a:rPr sz="933" spc="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spc="-13" dirty="0">
                <a:solidFill>
                  <a:srgbClr val="FFFFFF"/>
                </a:solidFill>
                <a:latin typeface="Arial"/>
                <a:cs typeface="Arial"/>
              </a:rPr>
              <a:t>measures</a:t>
            </a:r>
            <a:r>
              <a:rPr sz="933" spc="4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933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spc="-13" dirty="0">
                <a:solidFill>
                  <a:srgbClr val="FFFFFF"/>
                </a:solidFill>
                <a:latin typeface="Arial"/>
                <a:cs typeface="Arial"/>
              </a:rPr>
              <a:t>provided</a:t>
            </a:r>
            <a:r>
              <a:rPr sz="933" spc="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933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spc="-13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933" spc="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spc="-13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933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srgbClr val="FFFFFF"/>
                </a:solidFill>
                <a:latin typeface="Arial"/>
                <a:cs typeface="Arial"/>
              </a:rPr>
              <a:t>and not as</a:t>
            </a:r>
            <a:r>
              <a:rPr sz="933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933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spc="-13" dirty="0">
                <a:solidFill>
                  <a:srgbClr val="FFFFFF"/>
                </a:solidFill>
                <a:latin typeface="Arial"/>
                <a:cs typeface="Arial"/>
              </a:rPr>
              <a:t>alternative</a:t>
            </a:r>
            <a:r>
              <a:rPr sz="933" spc="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33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srgbClr val="FFFFFF"/>
                </a:solidFill>
                <a:latin typeface="Arial"/>
                <a:cs typeface="Arial"/>
              </a:rPr>
              <a:t>Catalyst's</a:t>
            </a:r>
            <a:r>
              <a:rPr sz="933" spc="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933" spc="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spc="-13" dirty="0">
                <a:solidFill>
                  <a:srgbClr val="FFFFFF"/>
                </a:solidFill>
                <a:latin typeface="Arial"/>
                <a:cs typeface="Arial"/>
              </a:rPr>
              <a:t>statements</a:t>
            </a:r>
            <a:r>
              <a:rPr sz="933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spc="-13" dirty="0">
                <a:solidFill>
                  <a:srgbClr val="FFFFFF"/>
                </a:solidFill>
                <a:latin typeface="Arial"/>
                <a:cs typeface="Arial"/>
              </a:rPr>
              <a:t>presented</a:t>
            </a:r>
            <a:r>
              <a:rPr sz="933" spc="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33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dirty="0">
                <a:solidFill>
                  <a:srgbClr val="FFFFFF"/>
                </a:solidFill>
                <a:latin typeface="Arial"/>
                <a:cs typeface="Arial"/>
              </a:rPr>
              <a:t>accordance</a:t>
            </a:r>
            <a:r>
              <a:rPr sz="933" spc="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spc="-27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endParaRPr sz="933">
              <a:latin typeface="Arial"/>
              <a:cs typeface="Arial"/>
            </a:endParaRPr>
          </a:p>
          <a:p>
            <a:pPr marL="376757" marR="6773" indent="-360671">
              <a:lnSpc>
                <a:spcPct val="843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600" spc="4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aseline="3968" dirty="0">
                <a:solidFill>
                  <a:srgbClr val="FFFFFF"/>
                </a:solidFill>
                <a:latin typeface="Arial"/>
                <a:cs typeface="Arial"/>
              </a:rPr>
              <a:t>U.S.</a:t>
            </a:r>
            <a:r>
              <a:rPr sz="1400" spc="-40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baseline="3968" dirty="0">
                <a:solidFill>
                  <a:srgbClr val="FFFFFF"/>
                </a:solidFill>
                <a:latin typeface="Arial"/>
                <a:cs typeface="Arial"/>
              </a:rPr>
              <a:t>generally</a:t>
            </a:r>
            <a:r>
              <a:rPr sz="1400" spc="100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aseline="3968" dirty="0">
                <a:solidFill>
                  <a:srgbClr val="FFFFFF"/>
                </a:solidFill>
                <a:latin typeface="Arial"/>
                <a:cs typeface="Arial"/>
              </a:rPr>
              <a:t>accepted</a:t>
            </a:r>
            <a:r>
              <a:rPr sz="1400" spc="69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aseline="3968" dirty="0">
                <a:solidFill>
                  <a:srgbClr val="FFFFFF"/>
                </a:solidFill>
                <a:latin typeface="Arial"/>
                <a:cs typeface="Arial"/>
              </a:rPr>
              <a:t>accounting</a:t>
            </a:r>
            <a:r>
              <a:rPr sz="1400" spc="69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baseline="3968" dirty="0">
                <a:solidFill>
                  <a:srgbClr val="FFFFFF"/>
                </a:solidFill>
                <a:latin typeface="Arial"/>
                <a:cs typeface="Arial"/>
              </a:rPr>
              <a:t>principles</a:t>
            </a:r>
            <a:r>
              <a:rPr sz="1400" spc="69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aseline="3968" dirty="0">
                <a:solidFill>
                  <a:srgbClr val="FFFFFF"/>
                </a:solidFill>
                <a:latin typeface="Arial"/>
                <a:cs typeface="Arial"/>
              </a:rPr>
              <a:t>(GAAP).</a:t>
            </a:r>
            <a:r>
              <a:rPr sz="1400" spc="-9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aseline="3968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400" spc="-29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40" baseline="3968" dirty="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sz="1400" baseline="3968" dirty="0">
                <a:solidFill>
                  <a:srgbClr val="FFFFFF"/>
                </a:solidFill>
                <a:latin typeface="Arial"/>
                <a:cs typeface="Arial"/>
              </a:rPr>
              <a:t>GAAP</a:t>
            </a:r>
            <a:r>
              <a:rPr sz="1400" spc="29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aseline="3968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400" spc="100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aseline="3968" dirty="0">
                <a:solidFill>
                  <a:srgbClr val="FFFFFF"/>
                </a:solidFill>
                <a:latin typeface="Arial"/>
                <a:cs typeface="Arial"/>
              </a:rPr>
              <a:t>measures</a:t>
            </a:r>
            <a:r>
              <a:rPr sz="1400" spc="100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aseline="3968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29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baseline="3968" dirty="0">
                <a:solidFill>
                  <a:srgbClr val="FFFFFF"/>
                </a:solidFill>
                <a:latin typeface="Arial"/>
                <a:cs typeface="Arial"/>
              </a:rPr>
              <a:t>intended</a:t>
            </a:r>
            <a:r>
              <a:rPr sz="1400" spc="100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aseline="3968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69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aseline="3968" dirty="0">
                <a:solidFill>
                  <a:srgbClr val="FFFFFF"/>
                </a:solidFill>
                <a:latin typeface="Arial"/>
                <a:cs typeface="Arial"/>
              </a:rPr>
              <a:t>enhance</a:t>
            </a:r>
            <a:r>
              <a:rPr sz="1400" spc="69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aseline="3968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400" spc="-20" baseline="3968" dirty="0">
                <a:solidFill>
                  <a:srgbClr val="FFFFFF"/>
                </a:solidFill>
                <a:latin typeface="Arial"/>
                <a:cs typeface="Arial"/>
              </a:rPr>
              <a:t>overall</a:t>
            </a:r>
            <a:r>
              <a:rPr sz="1400" spc="100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baseline="3968" dirty="0">
                <a:solidFill>
                  <a:srgbClr val="FFFFFF"/>
                </a:solidFill>
                <a:latin typeface="Arial"/>
                <a:cs typeface="Arial"/>
              </a:rPr>
              <a:t>understanding</a:t>
            </a:r>
            <a:r>
              <a:rPr sz="1400" spc="100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aseline="3968" dirty="0">
                <a:solidFill>
                  <a:srgbClr val="FFFFFF"/>
                </a:solidFill>
                <a:latin typeface="Arial"/>
                <a:cs typeface="Arial"/>
              </a:rPr>
              <a:t>of Catalyst's</a:t>
            </a:r>
            <a:r>
              <a:rPr sz="1400" spc="59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baseline="3968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1400" spc="1000" baseline="396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spc="-13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933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33" spc="-13" dirty="0">
                <a:solidFill>
                  <a:srgbClr val="FFFFFF"/>
                </a:solidFill>
                <a:latin typeface="Arial"/>
                <a:cs typeface="Arial"/>
              </a:rPr>
              <a:t>performance.</a:t>
            </a:r>
            <a:endParaRPr sz="933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1388" y="712894"/>
            <a:ext cx="15233225" cy="1153808"/>
          </a:xfrm>
          <a:prstGeom prst="rect">
            <a:avLst/>
          </a:prstGeom>
        </p:spPr>
        <p:txBody>
          <a:bodyPr vert="horz" wrap="square" lIns="0" tIns="182592" rIns="0" bIns="0" rtlCol="0">
            <a:spAutoFit/>
          </a:bodyPr>
          <a:lstStyle/>
          <a:p>
            <a:pPr marL="102444">
              <a:spcBef>
                <a:spcPts val="393"/>
              </a:spcBef>
            </a:pPr>
            <a:r>
              <a:rPr sz="3200" dirty="0"/>
              <a:t>Q3</a:t>
            </a:r>
            <a:r>
              <a:rPr sz="3200" spc="-87" dirty="0"/>
              <a:t> </a:t>
            </a:r>
            <a:r>
              <a:rPr sz="3200" dirty="0"/>
              <a:t>2023</a:t>
            </a:r>
            <a:r>
              <a:rPr sz="3200" spc="-80" dirty="0"/>
              <a:t> </a:t>
            </a:r>
            <a:r>
              <a:rPr sz="3200" dirty="0"/>
              <a:t>Financial</a:t>
            </a:r>
            <a:r>
              <a:rPr sz="3200" spc="-133" dirty="0"/>
              <a:t> </a:t>
            </a:r>
            <a:r>
              <a:rPr sz="3200" spc="-13" dirty="0"/>
              <a:t>Highlights</a:t>
            </a:r>
          </a:p>
          <a:p>
            <a:pPr marL="132077">
              <a:spcBef>
                <a:spcPts val="207"/>
              </a:spcBef>
            </a:pPr>
            <a:r>
              <a:rPr sz="2933" dirty="0">
                <a:solidFill>
                  <a:srgbClr val="F1C517"/>
                </a:solidFill>
              </a:rPr>
              <a:t>FY</a:t>
            </a:r>
            <a:r>
              <a:rPr sz="2933" spc="-140" dirty="0">
                <a:solidFill>
                  <a:srgbClr val="F1C517"/>
                </a:solidFill>
              </a:rPr>
              <a:t> </a:t>
            </a:r>
            <a:r>
              <a:rPr sz="2933" dirty="0">
                <a:solidFill>
                  <a:srgbClr val="F1C517"/>
                </a:solidFill>
              </a:rPr>
              <a:t>2023</a:t>
            </a:r>
            <a:r>
              <a:rPr sz="2933" spc="-67" dirty="0">
                <a:solidFill>
                  <a:srgbClr val="F1C517"/>
                </a:solidFill>
              </a:rPr>
              <a:t> </a:t>
            </a:r>
            <a:r>
              <a:rPr sz="2933" spc="-27" dirty="0">
                <a:solidFill>
                  <a:srgbClr val="F1C517"/>
                </a:solidFill>
              </a:rPr>
              <a:t>Total</a:t>
            </a:r>
            <a:r>
              <a:rPr sz="2933" spc="-40" dirty="0">
                <a:solidFill>
                  <a:srgbClr val="F1C517"/>
                </a:solidFill>
              </a:rPr>
              <a:t> </a:t>
            </a:r>
            <a:r>
              <a:rPr sz="2933" dirty="0">
                <a:solidFill>
                  <a:srgbClr val="F1C517"/>
                </a:solidFill>
              </a:rPr>
              <a:t>Revenue</a:t>
            </a:r>
            <a:r>
              <a:rPr sz="2933" spc="-7" dirty="0">
                <a:solidFill>
                  <a:srgbClr val="F1C517"/>
                </a:solidFill>
              </a:rPr>
              <a:t> </a:t>
            </a:r>
            <a:r>
              <a:rPr sz="2933" dirty="0">
                <a:solidFill>
                  <a:srgbClr val="F1C517"/>
                </a:solidFill>
              </a:rPr>
              <a:t>of</a:t>
            </a:r>
            <a:r>
              <a:rPr sz="2933" spc="-73" dirty="0">
                <a:solidFill>
                  <a:srgbClr val="F1C517"/>
                </a:solidFill>
              </a:rPr>
              <a:t> </a:t>
            </a:r>
            <a:r>
              <a:rPr sz="2933" dirty="0">
                <a:solidFill>
                  <a:srgbClr val="F1C517"/>
                </a:solidFill>
              </a:rPr>
              <a:t>Between</a:t>
            </a:r>
            <a:r>
              <a:rPr sz="2933" spc="-107" dirty="0">
                <a:solidFill>
                  <a:srgbClr val="F1C517"/>
                </a:solidFill>
              </a:rPr>
              <a:t> </a:t>
            </a:r>
            <a:r>
              <a:rPr sz="2933" dirty="0">
                <a:solidFill>
                  <a:srgbClr val="F1C517"/>
                </a:solidFill>
              </a:rPr>
              <a:t>$390M</a:t>
            </a:r>
            <a:r>
              <a:rPr sz="2933" spc="-67" dirty="0">
                <a:solidFill>
                  <a:srgbClr val="F1C517"/>
                </a:solidFill>
              </a:rPr>
              <a:t> </a:t>
            </a:r>
            <a:r>
              <a:rPr sz="2933" dirty="0">
                <a:solidFill>
                  <a:srgbClr val="F1C517"/>
                </a:solidFill>
              </a:rPr>
              <a:t>-</a:t>
            </a:r>
            <a:r>
              <a:rPr sz="2933" spc="-73" dirty="0">
                <a:solidFill>
                  <a:srgbClr val="F1C517"/>
                </a:solidFill>
              </a:rPr>
              <a:t> </a:t>
            </a:r>
            <a:r>
              <a:rPr sz="2933" spc="-27" dirty="0">
                <a:solidFill>
                  <a:srgbClr val="F1C517"/>
                </a:solidFill>
              </a:rPr>
              <a:t>$395M</a:t>
            </a:r>
            <a:endParaRPr sz="2933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49703" y="1889306"/>
          <a:ext cx="10211643" cy="370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8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50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600" b="1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600" b="1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Three</a:t>
                      </a:r>
                      <a:r>
                        <a:rPr sz="1600" b="1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1600" b="1" spc="-6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Ended</a:t>
                      </a:r>
                      <a:r>
                        <a:rPr sz="1600" b="1" spc="-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September</a:t>
                      </a:r>
                      <a:r>
                        <a:rPr sz="1600" b="1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30th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6407" marB="0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6407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6407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600" b="1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Change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6407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6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600" spc="-5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1600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Product</a:t>
                      </a:r>
                      <a:r>
                        <a:rPr sz="1600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Revenues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9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335915" algn="r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$102,617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32080" algn="r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$57,173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60960" algn="r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79.5%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887"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FIRDAPSE</a:t>
                      </a:r>
                      <a:r>
                        <a:rPr sz="1600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1600" spc="-3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Product</a:t>
                      </a:r>
                      <a:r>
                        <a:rPr sz="1600" spc="-3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Revenues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R="33591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$66,224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$57,173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15.8%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753"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FYCOMPA</a:t>
                      </a:r>
                      <a:r>
                        <a:rPr sz="1600" spc="-6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1600" spc="-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Product </a:t>
                      </a: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Revenues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R="33591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$36,393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N/A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N/A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75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GAAP</a:t>
                      </a:r>
                      <a:r>
                        <a:rPr sz="1600" spc="-4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1600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Income </a:t>
                      </a: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(Loss)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87960" marB="0"/>
                </a:tc>
                <a:tc>
                  <a:txBody>
                    <a:bodyPr/>
                    <a:lstStyle/>
                    <a:p>
                      <a:pPr marR="337185" algn="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$(30,764)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87960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$22,748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8796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(235.2)%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879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15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Non-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GAAP</a:t>
                      </a:r>
                      <a:r>
                        <a:rPr sz="1600" spc="-4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1600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Income </a:t>
                      </a:r>
                      <a:r>
                        <a:rPr sz="1600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**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$55,870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$28,615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95.2</a:t>
                      </a:r>
                      <a:r>
                        <a:rPr sz="1600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2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GAAP</a:t>
                      </a:r>
                      <a:r>
                        <a:rPr sz="1600" spc="-4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1600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1600" spc="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(Loss)</a:t>
                      </a:r>
                      <a:r>
                        <a:rPr sz="1600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600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Share</a:t>
                      </a:r>
                      <a:r>
                        <a:rPr sz="1600" spc="-3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3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Diluted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13360" marB="0"/>
                </a:tc>
                <a:tc>
                  <a:txBody>
                    <a:bodyPr/>
                    <a:lstStyle/>
                    <a:p>
                      <a:pPr marR="337185" algn="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$(0.29)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13360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$0.20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1336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(242.1)%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1336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453">
                <a:tc>
                  <a:txBody>
                    <a:bodyPr/>
                    <a:lstStyle/>
                    <a:p>
                      <a:pPr marL="31750">
                        <a:lnSpc>
                          <a:spcPts val="1355"/>
                        </a:lnSpc>
                        <a:spcBef>
                          <a:spcPts val="715"/>
                        </a:spcBef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Non-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GAAP</a:t>
                      </a:r>
                      <a:r>
                        <a:rPr sz="1600" spc="-4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1600" spc="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600" spc="-1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Share</a:t>
                      </a:r>
                      <a:r>
                        <a:rPr sz="1600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3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Diluted**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1073" marB="0"/>
                </a:tc>
                <a:tc>
                  <a:txBody>
                    <a:bodyPr/>
                    <a:lstStyle/>
                    <a:p>
                      <a:pPr marR="336550" algn="r">
                        <a:lnSpc>
                          <a:spcPts val="1355"/>
                        </a:lnSpc>
                        <a:spcBef>
                          <a:spcPts val="715"/>
                        </a:spcBef>
                      </a:pP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600" spc="33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0.49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1073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ts val="1355"/>
                        </a:lnSpc>
                        <a:spcBef>
                          <a:spcPts val="715"/>
                        </a:spcBef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$0.26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1073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355"/>
                        </a:lnSpc>
                        <a:spcBef>
                          <a:spcPts val="715"/>
                        </a:spcBef>
                      </a:pP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88.5</a:t>
                      </a:r>
                      <a:r>
                        <a:rPr sz="1600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1073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587" y="6399380"/>
            <a:ext cx="25738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33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2454" y="6258561"/>
            <a:ext cx="1818639" cy="5994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4265" y="907009"/>
            <a:ext cx="683175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Underscores</a:t>
            </a:r>
            <a:r>
              <a:rPr sz="3200" b="1" spc="-160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Successful</a:t>
            </a:r>
            <a:r>
              <a:rPr sz="3200" b="1" spc="-193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spc="-13" dirty="0">
                <a:solidFill>
                  <a:srgbClr val="F1C517"/>
                </a:solidFill>
                <a:latin typeface="Arial"/>
                <a:cs typeface="Arial"/>
              </a:rPr>
              <a:t>Execution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0179" y="379393"/>
            <a:ext cx="6815839" cy="6942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Strong</a:t>
            </a:r>
            <a:r>
              <a:rPr spc="-113" dirty="0"/>
              <a:t> </a:t>
            </a:r>
            <a:r>
              <a:rPr dirty="0"/>
              <a:t>Financial</a:t>
            </a:r>
            <a:r>
              <a:rPr spc="-147" dirty="0"/>
              <a:t> </a:t>
            </a:r>
            <a:r>
              <a:rPr spc="-13" dirty="0"/>
              <a:t>Position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3469" y="1801573"/>
            <a:ext cx="101684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dirty="0">
                <a:latin typeface="Calibri"/>
                <a:cs typeface="Calibri"/>
              </a:rPr>
              <a:t>(In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3" dirty="0">
                <a:latin typeface="Calibri"/>
                <a:cs typeface="Calibri"/>
              </a:rPr>
              <a:t>Millions)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9387" y="1849119"/>
            <a:ext cx="0" cy="3776980"/>
          </a:xfrm>
          <a:custGeom>
            <a:avLst/>
            <a:gdLst/>
            <a:ahLst/>
            <a:cxnLst/>
            <a:rect l="l" t="t" r="r" b="b"/>
            <a:pathLst>
              <a:path h="2832735">
                <a:moveTo>
                  <a:pt x="0" y="0"/>
                </a:moveTo>
                <a:lnTo>
                  <a:pt x="0" y="2832227"/>
                </a:lnTo>
              </a:path>
            </a:pathLst>
          </a:custGeom>
          <a:ln w="254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8294" y="2367281"/>
            <a:ext cx="4585545" cy="24282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396585" y="3280907"/>
            <a:ext cx="166712" cy="784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>
              <a:lnSpc>
                <a:spcPts val="1273"/>
              </a:lnSpc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$</a:t>
            </a:r>
            <a:r>
              <a:rPr sz="1200" spc="-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1200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13" dirty="0">
                <a:solidFill>
                  <a:srgbClr val="585858"/>
                </a:solidFill>
                <a:latin typeface="Calibri"/>
                <a:cs typeface="Calibri"/>
              </a:rPr>
              <a:t>Millions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17746" y="1787647"/>
            <a:ext cx="4171527" cy="3453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b="1" spc="-27" dirty="0">
                <a:solidFill>
                  <a:srgbClr val="585858"/>
                </a:solidFill>
                <a:latin typeface="Calibri"/>
                <a:cs typeface="Calibri"/>
              </a:rPr>
              <a:t>Total</a:t>
            </a:r>
            <a:r>
              <a:rPr sz="2133" b="1" spc="-8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585858"/>
                </a:solidFill>
                <a:latin typeface="Calibri"/>
                <a:cs typeface="Calibri"/>
              </a:rPr>
              <a:t>Product</a:t>
            </a:r>
            <a:r>
              <a:rPr sz="2133" b="1" spc="-7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585858"/>
                </a:solidFill>
                <a:latin typeface="Calibri"/>
                <a:cs typeface="Calibri"/>
              </a:rPr>
              <a:t>Net</a:t>
            </a:r>
            <a:r>
              <a:rPr sz="2133" b="1" spc="-6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33" b="1" dirty="0">
                <a:solidFill>
                  <a:srgbClr val="585858"/>
                </a:solidFill>
                <a:latin typeface="Calibri"/>
                <a:cs typeface="Calibri"/>
              </a:rPr>
              <a:t>Revenue</a:t>
            </a:r>
            <a:r>
              <a:rPr sz="2133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133" b="1" spc="-13" dirty="0">
                <a:solidFill>
                  <a:srgbClr val="585858"/>
                </a:solidFill>
                <a:latin typeface="Calibri"/>
                <a:cs typeface="Calibri"/>
              </a:rPr>
              <a:t>2022-</a:t>
            </a:r>
            <a:r>
              <a:rPr sz="2133" b="1" spc="-33" dirty="0">
                <a:solidFill>
                  <a:srgbClr val="585858"/>
                </a:solidFill>
                <a:latin typeface="Calibri"/>
                <a:cs typeface="Calibri"/>
              </a:rPr>
              <a:t>YTD</a:t>
            </a:r>
            <a:endParaRPr sz="2133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60454" y="5550747"/>
            <a:ext cx="128693" cy="12869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42400" y="5550747"/>
            <a:ext cx="128693" cy="12869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601584" y="2449917"/>
            <a:ext cx="4792133" cy="331248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4422876" algn="r">
              <a:spcBef>
                <a:spcPts val="133"/>
              </a:spcBef>
            </a:pPr>
            <a:r>
              <a:rPr sz="1333" b="1" spc="-27" dirty="0">
                <a:solidFill>
                  <a:srgbClr val="585858"/>
                </a:solidFill>
                <a:latin typeface="Calibri"/>
                <a:cs typeface="Calibri"/>
              </a:rPr>
              <a:t>$120</a:t>
            </a:r>
            <a:endParaRPr sz="1333">
              <a:latin typeface="Calibri"/>
              <a:cs typeface="Calibri"/>
            </a:endParaRPr>
          </a:p>
          <a:p>
            <a:pPr marR="4422876" algn="r">
              <a:spcBef>
                <a:spcPts val="1267"/>
              </a:spcBef>
            </a:pPr>
            <a:r>
              <a:rPr sz="1333" b="1" spc="-27" dirty="0">
                <a:solidFill>
                  <a:srgbClr val="585858"/>
                </a:solidFill>
                <a:latin typeface="Calibri"/>
                <a:cs typeface="Calibri"/>
              </a:rPr>
              <a:t>$100</a:t>
            </a:r>
            <a:endParaRPr sz="1333">
              <a:latin typeface="Calibri"/>
              <a:cs typeface="Calibri"/>
            </a:endParaRPr>
          </a:p>
          <a:p>
            <a:pPr marR="4420336" algn="r">
              <a:spcBef>
                <a:spcPts val="1267"/>
              </a:spcBef>
            </a:pPr>
            <a:r>
              <a:rPr sz="1333" b="1" spc="-33" dirty="0">
                <a:solidFill>
                  <a:srgbClr val="585858"/>
                </a:solidFill>
                <a:latin typeface="Calibri"/>
                <a:cs typeface="Calibri"/>
              </a:rPr>
              <a:t>$80</a:t>
            </a:r>
            <a:endParaRPr sz="1333">
              <a:latin typeface="Calibri"/>
              <a:cs typeface="Calibri"/>
            </a:endParaRPr>
          </a:p>
          <a:p>
            <a:pPr marR="4420336" algn="r">
              <a:spcBef>
                <a:spcPts val="1273"/>
              </a:spcBef>
            </a:pPr>
            <a:r>
              <a:rPr sz="1333" b="1" spc="-33" dirty="0">
                <a:solidFill>
                  <a:srgbClr val="585858"/>
                </a:solidFill>
                <a:latin typeface="Calibri"/>
                <a:cs typeface="Calibri"/>
              </a:rPr>
              <a:t>$60</a:t>
            </a:r>
            <a:endParaRPr sz="1333">
              <a:latin typeface="Calibri"/>
              <a:cs typeface="Calibri"/>
            </a:endParaRPr>
          </a:p>
          <a:p>
            <a:pPr marR="4420336" algn="r">
              <a:spcBef>
                <a:spcPts val="1267"/>
              </a:spcBef>
            </a:pPr>
            <a:r>
              <a:rPr sz="1333" b="1" spc="-33" dirty="0">
                <a:solidFill>
                  <a:srgbClr val="585858"/>
                </a:solidFill>
                <a:latin typeface="Calibri"/>
                <a:cs typeface="Calibri"/>
              </a:rPr>
              <a:t>$40</a:t>
            </a:r>
            <a:endParaRPr sz="1333">
              <a:latin typeface="Calibri"/>
              <a:cs typeface="Calibri"/>
            </a:endParaRPr>
          </a:p>
          <a:p>
            <a:pPr marR="4420336" algn="r">
              <a:spcBef>
                <a:spcPts val="1273"/>
              </a:spcBef>
            </a:pPr>
            <a:r>
              <a:rPr sz="1333" b="1" spc="-33" dirty="0">
                <a:solidFill>
                  <a:srgbClr val="585858"/>
                </a:solidFill>
                <a:latin typeface="Calibri"/>
                <a:cs typeface="Calibri"/>
              </a:rPr>
              <a:t>$20</a:t>
            </a:r>
            <a:endParaRPr sz="1333">
              <a:latin typeface="Calibri"/>
              <a:cs typeface="Calibri"/>
            </a:endParaRPr>
          </a:p>
          <a:p>
            <a:pPr marL="187955">
              <a:lnSpc>
                <a:spcPts val="1593"/>
              </a:lnSpc>
              <a:spcBef>
                <a:spcPts val="1267"/>
              </a:spcBef>
            </a:pPr>
            <a:r>
              <a:rPr sz="1333" b="1" spc="-33" dirty="0">
                <a:solidFill>
                  <a:srgbClr val="585858"/>
                </a:solidFill>
                <a:latin typeface="Calibri"/>
                <a:cs typeface="Calibri"/>
              </a:rPr>
              <a:t>$0</a:t>
            </a:r>
            <a:endParaRPr sz="1333">
              <a:latin typeface="Calibri"/>
              <a:cs typeface="Calibri"/>
            </a:endParaRPr>
          </a:p>
          <a:p>
            <a:pPr marL="561326">
              <a:lnSpc>
                <a:spcPts val="1433"/>
              </a:lnSpc>
            </a:pP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Q1</a:t>
            </a:r>
            <a:r>
              <a:rPr sz="1200" b="1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Mar-</a:t>
            </a:r>
            <a:r>
              <a:rPr sz="1200" b="1" spc="58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Q2</a:t>
            </a:r>
            <a:r>
              <a:rPr sz="1200" b="1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Jun-</a:t>
            </a:r>
            <a:r>
              <a:rPr sz="1200" b="1" spc="220" dirty="0">
                <a:solidFill>
                  <a:srgbClr val="585858"/>
                </a:solidFill>
                <a:latin typeface="Calibri"/>
                <a:cs typeface="Calibri"/>
              </a:rPr>
              <a:t> 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Q3</a:t>
            </a:r>
            <a:r>
              <a:rPr sz="1200" b="1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Sep-</a:t>
            </a:r>
            <a:r>
              <a:rPr sz="1200" b="1" spc="60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Q4</a:t>
            </a:r>
            <a:r>
              <a:rPr sz="1200" b="1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Dec-</a:t>
            </a:r>
            <a:r>
              <a:rPr sz="1200" b="1" spc="48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Q1</a:t>
            </a:r>
            <a:r>
              <a:rPr sz="1200" b="1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Mar-</a:t>
            </a:r>
            <a:r>
              <a:rPr sz="1200" b="1" spc="59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Q2</a:t>
            </a:r>
            <a:r>
              <a:rPr sz="1200" b="1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Jun-</a:t>
            </a:r>
            <a:r>
              <a:rPr sz="1200" b="1" spc="5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Q3</a:t>
            </a:r>
            <a:r>
              <a:rPr sz="1200" b="1" spc="-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27" dirty="0">
                <a:solidFill>
                  <a:srgbClr val="585858"/>
                </a:solidFill>
                <a:latin typeface="Calibri"/>
                <a:cs typeface="Calibri"/>
              </a:rPr>
              <a:t>Sept-</a:t>
            </a:r>
            <a:endParaRPr sz="1200">
              <a:latin typeface="Calibri"/>
              <a:cs typeface="Calibri"/>
            </a:endParaRPr>
          </a:p>
          <a:p>
            <a:pPr marL="746741">
              <a:spcBef>
                <a:spcPts val="27"/>
              </a:spcBef>
              <a:tabLst>
                <a:tab pos="1359713" algn="l"/>
                <a:tab pos="1971837" algn="l"/>
                <a:tab pos="2584809" algn="l"/>
                <a:tab pos="3197780" algn="l"/>
                <a:tab pos="3809905" algn="l"/>
                <a:tab pos="4422876" algn="l"/>
              </a:tabLst>
            </a:pPr>
            <a:r>
              <a:rPr sz="1200" b="1" spc="-33" dirty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200" b="1" spc="-33" dirty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200" b="1" spc="-33" dirty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200" b="1" spc="-33" dirty="0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200" b="1" spc="-33" dirty="0">
                <a:solidFill>
                  <a:srgbClr val="585858"/>
                </a:solidFill>
                <a:latin typeface="Calibri"/>
                <a:cs typeface="Calibri"/>
              </a:rPr>
              <a:t>23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200" b="1" spc="-33" dirty="0">
                <a:solidFill>
                  <a:srgbClr val="585858"/>
                </a:solidFill>
                <a:latin typeface="Calibri"/>
                <a:cs typeface="Calibri"/>
              </a:rPr>
              <a:t>23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200" b="1" spc="-33" dirty="0">
                <a:solidFill>
                  <a:srgbClr val="58585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  <a:p>
            <a:pPr>
              <a:spcBef>
                <a:spcPts val="473"/>
              </a:spcBef>
            </a:pPr>
            <a:endParaRPr sz="1200">
              <a:latin typeface="Calibri"/>
              <a:cs typeface="Calibri"/>
            </a:endParaRPr>
          </a:p>
          <a:p>
            <a:pPr marL="1428291">
              <a:spcBef>
                <a:spcPts val="7"/>
              </a:spcBef>
              <a:tabLst>
                <a:tab pos="2609361" algn="l"/>
              </a:tabLst>
            </a:pPr>
            <a:r>
              <a:rPr sz="1600" b="1" spc="-13" dirty="0">
                <a:solidFill>
                  <a:srgbClr val="585858"/>
                </a:solidFill>
                <a:latin typeface="Calibri"/>
                <a:cs typeface="Calibri"/>
              </a:rPr>
              <a:t>FIRDAPSE</a:t>
            </a:r>
            <a:r>
              <a:rPr sz="16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600" b="1" spc="-13" dirty="0">
                <a:solidFill>
                  <a:srgbClr val="585858"/>
                </a:solidFill>
                <a:latin typeface="Calibri"/>
                <a:cs typeface="Calibri"/>
              </a:rPr>
              <a:t>FYCOMPA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495540" y="2699328"/>
            <a:ext cx="3417993" cy="1140459"/>
            <a:chOff x="5621654" y="2024496"/>
            <a:chExt cx="2563495" cy="855344"/>
          </a:xfrm>
        </p:grpSpPr>
        <p:sp>
          <p:nvSpPr>
            <p:cNvPr id="15" name="object 15"/>
            <p:cNvSpPr/>
            <p:nvPr/>
          </p:nvSpPr>
          <p:spPr>
            <a:xfrm>
              <a:off x="5631179" y="2056770"/>
              <a:ext cx="2493645" cy="813435"/>
            </a:xfrm>
            <a:custGeom>
              <a:avLst/>
              <a:gdLst/>
              <a:ahLst/>
              <a:cxnLst/>
              <a:rect l="l" t="t" r="r" b="b"/>
              <a:pathLst>
                <a:path w="2493645" h="813435">
                  <a:moveTo>
                    <a:pt x="0" y="813333"/>
                  </a:moveTo>
                  <a:lnTo>
                    <a:pt x="2493048" y="0"/>
                  </a:lnTo>
                </a:path>
              </a:pathLst>
            </a:custGeom>
            <a:ln w="19050">
              <a:solidFill>
                <a:srgbClr val="00AF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00345" y="2024496"/>
              <a:ext cx="84455" cy="73025"/>
            </a:xfrm>
            <a:custGeom>
              <a:avLst/>
              <a:gdLst/>
              <a:ahLst/>
              <a:cxnLst/>
              <a:rect l="l" t="t" r="r" b="b"/>
              <a:pathLst>
                <a:path w="84454" h="73025">
                  <a:moveTo>
                    <a:pt x="0" y="0"/>
                  </a:moveTo>
                  <a:lnTo>
                    <a:pt x="23634" y="72440"/>
                  </a:lnTo>
                  <a:lnTo>
                    <a:pt x="84251" y="12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53127" y="2265740"/>
          <a:ext cx="4997872" cy="30818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687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sz="1600" b="1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Q3</a:t>
                      </a:r>
                      <a:r>
                        <a:rPr sz="1600" b="1" spc="-1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23</a:t>
                      </a:r>
                      <a:r>
                        <a:rPr sz="1600" b="1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Results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67">
                <a:tc>
                  <a:txBody>
                    <a:bodyPr/>
                    <a:lstStyle/>
                    <a:p>
                      <a:pPr marL="31750">
                        <a:lnSpc>
                          <a:spcPts val="1430"/>
                        </a:lnSpc>
                      </a:pP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1600" spc="-3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Position</a:t>
                      </a:r>
                      <a:r>
                        <a:rPr sz="1600" spc="-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600" spc="-1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Sept</a:t>
                      </a:r>
                      <a:r>
                        <a:rPr sz="1600" spc="-1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30,</a:t>
                      </a: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30"/>
                        </a:lnSpc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$121.0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L="31750">
                        <a:lnSpc>
                          <a:spcPts val="1430"/>
                        </a:lnSpc>
                      </a:pPr>
                      <a:r>
                        <a:rPr sz="1600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600" spc="-6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Revenues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30"/>
                        </a:lnSpc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$102.7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773">
                <a:tc>
                  <a:txBody>
                    <a:bodyPr/>
                    <a:lstStyle/>
                    <a:p>
                      <a:pPr marL="31750">
                        <a:lnSpc>
                          <a:spcPts val="1430"/>
                        </a:lnSpc>
                      </a:pPr>
                      <a:r>
                        <a:rPr sz="1600" spc="-4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YoY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1600" spc="-1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Revenue</a:t>
                      </a:r>
                      <a:r>
                        <a:rPr sz="1600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430"/>
                        </a:lnSpc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79.4%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marL="31750" marR="45720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600" b="1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1600" b="1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Product</a:t>
                      </a:r>
                      <a:r>
                        <a:rPr sz="1600" b="1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Revenue</a:t>
                      </a:r>
                      <a:r>
                        <a:rPr sz="1600" b="1" spc="-3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Growth Increase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44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467">
                <a:tc>
                  <a:txBody>
                    <a:bodyPr/>
                    <a:lstStyle/>
                    <a:p>
                      <a:pPr marL="31750">
                        <a:lnSpc>
                          <a:spcPts val="1430"/>
                        </a:lnSpc>
                      </a:pP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FIRDAPSE</a:t>
                      </a:r>
                      <a:r>
                        <a:rPr sz="1600" spc="-4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YTD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430"/>
                        </a:lnSpc>
                      </a:pP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23.1%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853">
                <a:tc>
                  <a:txBody>
                    <a:bodyPr/>
                    <a:lstStyle/>
                    <a:p>
                      <a:pPr marL="31750">
                        <a:lnSpc>
                          <a:spcPts val="1430"/>
                        </a:lnSpc>
                      </a:pPr>
                      <a:r>
                        <a:rPr sz="1600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FYCOMPA</a:t>
                      </a:r>
                      <a:r>
                        <a:rPr sz="1600" spc="-6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compared</a:t>
                      </a:r>
                      <a:r>
                        <a:rPr sz="1600" spc="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3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Q2</a:t>
                      </a: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‘23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430"/>
                        </a:lnSpc>
                      </a:pPr>
                      <a:r>
                        <a:rPr sz="1600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5.2%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85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600" b="1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FY</a:t>
                      </a:r>
                      <a:r>
                        <a:rPr sz="1600" b="1" spc="-3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2023</a:t>
                      </a:r>
                      <a:r>
                        <a:rPr sz="1600" b="1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Forecast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9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687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</a:pPr>
                      <a:r>
                        <a:rPr sz="1600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1600" spc="-6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Revenue</a:t>
                      </a:r>
                      <a:r>
                        <a:rPr sz="1600" spc="-4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Guidance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345"/>
                        </a:lnSpc>
                      </a:pP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$390</a:t>
                      </a:r>
                      <a:r>
                        <a:rPr sz="1600" spc="-25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1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solidFill>
                            <a:srgbClr val="666766"/>
                          </a:solidFill>
                          <a:latin typeface="Arial"/>
                          <a:cs typeface="Arial"/>
                        </a:rPr>
                        <a:t>$395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587" y="6399380"/>
            <a:ext cx="25738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33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2454" y="6258561"/>
            <a:ext cx="1818639" cy="5994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610" y="430360"/>
            <a:ext cx="617812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/>
              <a:t>Strategic</a:t>
            </a:r>
            <a:r>
              <a:rPr sz="3200" spc="-67" dirty="0"/>
              <a:t> </a:t>
            </a:r>
            <a:r>
              <a:rPr sz="3200" dirty="0"/>
              <a:t>Growth</a:t>
            </a:r>
            <a:r>
              <a:rPr sz="3200" spc="-127" dirty="0"/>
              <a:t> </a:t>
            </a:r>
            <a:r>
              <a:rPr sz="3200" spc="-13" dirty="0"/>
              <a:t>Initiatives</a:t>
            </a:r>
          </a:p>
        </p:txBody>
      </p:sp>
      <p:sp>
        <p:nvSpPr>
          <p:cNvPr id="5" name="object 5"/>
          <p:cNvSpPr/>
          <p:nvPr/>
        </p:nvSpPr>
        <p:spPr>
          <a:xfrm>
            <a:off x="609600" y="4497493"/>
            <a:ext cx="2556933" cy="1171787"/>
          </a:xfrm>
          <a:custGeom>
            <a:avLst/>
            <a:gdLst/>
            <a:ahLst/>
            <a:cxnLst/>
            <a:rect l="l" t="t" r="r" b="b"/>
            <a:pathLst>
              <a:path w="1917700" h="878839">
                <a:moveTo>
                  <a:pt x="0" y="878839"/>
                </a:moveTo>
                <a:lnTo>
                  <a:pt x="1917387" y="878839"/>
                </a:lnTo>
                <a:lnTo>
                  <a:pt x="1917387" y="0"/>
                </a:lnTo>
                <a:lnTo>
                  <a:pt x="0" y="0"/>
                </a:lnTo>
                <a:lnTo>
                  <a:pt x="0" y="87883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6853" y="1757680"/>
            <a:ext cx="2519680" cy="1138453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72720" rIns="0" bIns="0" rtlCol="0">
            <a:spAutoFit/>
          </a:bodyPr>
          <a:lstStyle/>
          <a:p>
            <a:pPr marL="342045" marR="706102" indent="1693" algn="ctr">
              <a:lnSpc>
                <a:spcPct val="107200"/>
              </a:lnSpc>
              <a:spcBef>
                <a:spcPts val="1360"/>
              </a:spcBef>
            </a:pPr>
            <a:r>
              <a:rPr sz="2000" b="1" spc="-13" dirty="0">
                <a:solidFill>
                  <a:srgbClr val="666766"/>
                </a:solidFill>
                <a:latin typeface="Arial"/>
                <a:cs typeface="Arial"/>
              </a:rPr>
              <a:t>Expand Commercial Footprint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0040" y="4501773"/>
            <a:ext cx="1788160" cy="982855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6933" marR="6773" indent="-3387" algn="ctr">
              <a:lnSpc>
                <a:spcPct val="107200"/>
              </a:lnSpc>
              <a:spcBef>
                <a:spcPts val="147"/>
              </a:spcBef>
            </a:pPr>
            <a:r>
              <a:rPr sz="2000" b="1" dirty="0">
                <a:solidFill>
                  <a:srgbClr val="666766"/>
                </a:solidFill>
                <a:latin typeface="Arial"/>
                <a:cs typeface="Arial"/>
              </a:rPr>
              <a:t>Invest</a:t>
            </a:r>
            <a:r>
              <a:rPr sz="2000" b="1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2000" b="1" spc="-33" dirty="0">
                <a:solidFill>
                  <a:srgbClr val="666766"/>
                </a:solidFill>
                <a:latin typeface="Arial"/>
                <a:cs typeface="Arial"/>
              </a:rPr>
              <a:t>in </a:t>
            </a:r>
            <a:r>
              <a:rPr sz="2000" b="1" spc="-13" dirty="0">
                <a:solidFill>
                  <a:srgbClr val="666766"/>
                </a:solidFill>
                <a:latin typeface="Arial"/>
                <a:cs typeface="Arial"/>
              </a:rPr>
              <a:t>Portfolio Diversification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5960" y="1769534"/>
            <a:ext cx="3387" cy="1205653"/>
          </a:xfrm>
          <a:custGeom>
            <a:avLst/>
            <a:gdLst/>
            <a:ahLst/>
            <a:cxnLst/>
            <a:rect l="l" t="t" r="r" b="b"/>
            <a:pathLst>
              <a:path w="2539" h="904239">
                <a:moveTo>
                  <a:pt x="0" y="0"/>
                </a:moveTo>
                <a:lnTo>
                  <a:pt x="2324" y="904100"/>
                </a:lnTo>
              </a:path>
            </a:pathLst>
          </a:custGeom>
          <a:ln w="104774">
            <a:solidFill>
              <a:srgbClr val="187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6534" y="3129280"/>
            <a:ext cx="2543385" cy="106200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46473" rIns="0" bIns="0" rtlCol="0">
            <a:spAutoFit/>
          </a:bodyPr>
          <a:lstStyle/>
          <a:p>
            <a:pPr marL="315797" marR="126997" indent="-4233" algn="ctr">
              <a:lnSpc>
                <a:spcPct val="98900"/>
              </a:lnSpc>
              <a:spcBef>
                <a:spcPts val="1153"/>
              </a:spcBef>
            </a:pPr>
            <a:r>
              <a:rPr sz="2000" b="1" dirty="0">
                <a:solidFill>
                  <a:srgbClr val="666766"/>
                </a:solidFill>
                <a:latin typeface="Arial"/>
                <a:cs typeface="Arial"/>
              </a:rPr>
              <a:t>Expand</a:t>
            </a:r>
            <a:r>
              <a:rPr sz="2000" b="1" spc="-6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2000" b="1" spc="-13" dirty="0">
                <a:solidFill>
                  <a:srgbClr val="666766"/>
                </a:solidFill>
                <a:latin typeface="Arial"/>
                <a:cs typeface="Arial"/>
              </a:rPr>
              <a:t>Portfolio </a:t>
            </a:r>
            <a:r>
              <a:rPr sz="2000" b="1" dirty="0">
                <a:solidFill>
                  <a:srgbClr val="666766"/>
                </a:solidFill>
                <a:latin typeface="Arial"/>
                <a:cs typeface="Arial"/>
              </a:rPr>
              <a:t>in</a:t>
            </a:r>
            <a:r>
              <a:rPr sz="2000" b="1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6766"/>
                </a:solidFill>
                <a:latin typeface="Arial"/>
                <a:cs typeface="Arial"/>
              </a:rPr>
              <a:t>Rare</a:t>
            </a:r>
            <a:r>
              <a:rPr sz="2000" b="1" spc="-1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6766"/>
                </a:solidFill>
                <a:latin typeface="Arial"/>
                <a:cs typeface="Arial"/>
              </a:rPr>
              <a:t>&amp;</a:t>
            </a:r>
            <a:r>
              <a:rPr sz="2000" b="1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2000" b="1" spc="-13" dirty="0">
                <a:solidFill>
                  <a:srgbClr val="666766"/>
                </a:solidFill>
                <a:latin typeface="Arial"/>
                <a:cs typeface="Arial"/>
              </a:rPr>
              <a:t>Orphan Diseases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8908" y="1757680"/>
            <a:ext cx="7447280" cy="1185133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5240" rIns="0" bIns="0" rtlCol="0">
            <a:spAutoFit/>
          </a:bodyPr>
          <a:lstStyle/>
          <a:p>
            <a:pPr marL="325112">
              <a:spcBef>
                <a:spcPts val="120"/>
              </a:spcBef>
            </a:pP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Explore</a:t>
            </a:r>
            <a:r>
              <a:rPr sz="1867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commercial</a:t>
            </a:r>
            <a:r>
              <a:rPr sz="1867" spc="-6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add-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on</a:t>
            </a:r>
            <a:r>
              <a:rPr sz="1867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assets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both</a:t>
            </a:r>
            <a:r>
              <a:rPr sz="1867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in</a:t>
            </a:r>
            <a:r>
              <a:rPr sz="1867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the</a:t>
            </a:r>
            <a:r>
              <a:rPr sz="1867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US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&amp;</a:t>
            </a:r>
            <a:r>
              <a:rPr sz="1867" spc="-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Globally</a:t>
            </a:r>
            <a:endParaRPr sz="1867">
              <a:latin typeface="Arial"/>
              <a:cs typeface="Arial"/>
            </a:endParaRPr>
          </a:p>
          <a:p>
            <a:pPr marL="325112">
              <a:spcBef>
                <a:spcPts val="1225"/>
              </a:spcBef>
            </a:pP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Synergistic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expertise</a:t>
            </a:r>
            <a:r>
              <a:rPr sz="1867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to</a:t>
            </a:r>
            <a:r>
              <a:rPr sz="1867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foster</a:t>
            </a:r>
            <a:r>
              <a:rPr sz="1867" spc="-6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innovations</a:t>
            </a:r>
            <a:endParaRPr sz="1867">
              <a:latin typeface="Arial"/>
              <a:cs typeface="Arial"/>
            </a:endParaRPr>
          </a:p>
          <a:p>
            <a:pPr marL="325112">
              <a:spcBef>
                <a:spcPts val="1225"/>
              </a:spcBef>
            </a:pP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Harness</a:t>
            </a:r>
            <a:r>
              <a:rPr sz="1867" spc="-6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operational</a:t>
            </a:r>
            <a:r>
              <a:rPr sz="1867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capabilities</a:t>
            </a:r>
            <a:r>
              <a:rPr sz="1867" spc="-7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and</a:t>
            </a:r>
            <a:r>
              <a:rPr sz="1867" spc="-6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industry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expertise</a:t>
            </a:r>
            <a:endParaRPr sz="186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9508" y="4497494"/>
            <a:ext cx="7423573" cy="869854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5560" rIns="0" bIns="0" rtlCol="0">
            <a:spAutoFit/>
          </a:bodyPr>
          <a:lstStyle/>
          <a:p>
            <a:pPr marL="333578" marR="216741">
              <a:lnSpc>
                <a:spcPct val="154800"/>
              </a:lnSpc>
              <a:spcBef>
                <a:spcPts val="280"/>
              </a:spcBef>
            </a:pP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Strong</a:t>
            </a:r>
            <a:r>
              <a:rPr sz="1867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balance</a:t>
            </a:r>
            <a:r>
              <a:rPr sz="1867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sheet</a:t>
            </a:r>
            <a:r>
              <a:rPr sz="1867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reinforces</a:t>
            </a:r>
            <a:r>
              <a:rPr sz="1867" spc="-8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delivering</a:t>
            </a:r>
            <a:r>
              <a:rPr sz="1867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attractive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opportunities Well-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positioned</a:t>
            </a:r>
            <a:r>
              <a:rPr sz="1867" spc="-6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to</a:t>
            </a:r>
            <a:r>
              <a:rPr sz="1867" spc="-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achieve</a:t>
            </a:r>
            <a:r>
              <a:rPr sz="1867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long-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term</a:t>
            </a:r>
            <a:r>
              <a:rPr sz="1867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growth</a:t>
            </a:r>
            <a:endParaRPr sz="1867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9196" y="3129281"/>
            <a:ext cx="7423573" cy="1175814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18533" rIns="0" bIns="0" rtlCol="0">
            <a:spAutoFit/>
          </a:bodyPr>
          <a:lstStyle/>
          <a:p>
            <a:pPr marL="364058" marR="242987">
              <a:lnSpc>
                <a:spcPct val="107200"/>
              </a:lnSpc>
              <a:spcBef>
                <a:spcPts val="933"/>
              </a:spcBef>
            </a:pP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Seek</a:t>
            </a:r>
            <a:r>
              <a:rPr sz="1867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transformational</a:t>
            </a:r>
            <a:r>
              <a:rPr sz="1867" spc="-10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partnerships</a:t>
            </a:r>
            <a:r>
              <a:rPr sz="1867" spc="-6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to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accelerate</a:t>
            </a:r>
            <a:r>
              <a:rPr sz="1867" spc="-6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growth</a:t>
            </a:r>
            <a:r>
              <a:rPr sz="1867" spc="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into</a:t>
            </a:r>
            <a:r>
              <a:rPr sz="1867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33" dirty="0">
                <a:solidFill>
                  <a:srgbClr val="666766"/>
                </a:solidFill>
                <a:latin typeface="Arial"/>
                <a:cs typeface="Arial"/>
              </a:rPr>
              <a:t>new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therapeutic</a:t>
            </a:r>
            <a:r>
              <a:rPr sz="1867" spc="-6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areas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and</a:t>
            </a:r>
            <a:r>
              <a:rPr sz="1867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larger</a:t>
            </a:r>
            <a:r>
              <a:rPr sz="1867" spc="-6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markets</a:t>
            </a:r>
            <a:endParaRPr sz="1867">
              <a:latin typeface="Arial"/>
              <a:cs typeface="Arial"/>
            </a:endParaRPr>
          </a:p>
          <a:p>
            <a:pPr marL="364058">
              <a:spcBef>
                <a:spcPts val="1225"/>
              </a:spcBef>
            </a:pP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Focused</a:t>
            </a:r>
            <a:r>
              <a:rPr sz="1867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on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rare</a:t>
            </a:r>
            <a:r>
              <a:rPr sz="1867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neurological</a:t>
            </a:r>
            <a:r>
              <a:rPr sz="1867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and</a:t>
            </a:r>
            <a:r>
              <a:rPr sz="1867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epileptic</a:t>
            </a:r>
            <a:r>
              <a:rPr sz="1867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disease</a:t>
            </a:r>
            <a:r>
              <a:rPr sz="1867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opportunities</a:t>
            </a:r>
            <a:endParaRPr sz="1867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7610" y="949610"/>
            <a:ext cx="526203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Building</a:t>
            </a:r>
            <a:r>
              <a:rPr sz="3200" b="1" spc="-47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on</a:t>
            </a:r>
            <a:r>
              <a:rPr sz="3200" b="1" spc="-73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the</a:t>
            </a:r>
            <a:r>
              <a:rPr sz="3200" b="1" spc="-53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spc="-13" dirty="0">
                <a:solidFill>
                  <a:srgbClr val="F1C517"/>
                </a:solidFill>
                <a:latin typeface="Arial"/>
                <a:cs typeface="Arial"/>
              </a:rPr>
              <a:t>Momentum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80491"/>
            <a:ext cx="11424919" cy="696594"/>
          </a:xfrm>
          <a:prstGeom prst="rect">
            <a:avLst/>
          </a:prstGeom>
        </p:spPr>
        <p:txBody>
          <a:bodyPr vert="horz" wrap="square" lIns="0" tIns="53288" rIns="0" bIns="0" rtlCol="0">
            <a:spAutoFit/>
          </a:bodyPr>
          <a:lstStyle/>
          <a:p>
            <a:pPr marL="1659255">
              <a:lnSpc>
                <a:spcPct val="100000"/>
              </a:lnSpc>
              <a:spcBef>
                <a:spcPts val="95"/>
              </a:spcBef>
            </a:pPr>
            <a:r>
              <a:rPr sz="4000" spc="-80" dirty="0"/>
              <a:t>Catalyst</a:t>
            </a:r>
            <a:r>
              <a:rPr sz="4000" spc="-160" dirty="0"/>
              <a:t> </a:t>
            </a:r>
            <a:r>
              <a:rPr sz="4000" spc="-80" dirty="0"/>
              <a:t>Pharmaceuticals</a:t>
            </a:r>
            <a:r>
              <a:rPr sz="4000" spc="-120" dirty="0"/>
              <a:t> </a:t>
            </a:r>
            <a:r>
              <a:rPr sz="4000" dirty="0"/>
              <a:t>-</a:t>
            </a:r>
            <a:r>
              <a:rPr sz="4000" spc="-200" dirty="0"/>
              <a:t> </a:t>
            </a:r>
            <a:r>
              <a:rPr sz="4000" spc="-10" dirty="0"/>
              <a:t>SSG</a:t>
            </a:r>
            <a:r>
              <a:rPr sz="3975" spc="-15" baseline="25157" dirty="0">
                <a:solidFill>
                  <a:srgbClr val="00AF50"/>
                </a:solidFill>
              </a:rPr>
              <a:t>Plus</a:t>
            </a:r>
            <a:endParaRPr sz="3975" baseline="25157" dirty="0"/>
          </a:p>
        </p:txBody>
      </p:sp>
      <p:sp>
        <p:nvSpPr>
          <p:cNvPr id="3" name="object 3"/>
          <p:cNvSpPr txBox="1"/>
          <p:nvPr/>
        </p:nvSpPr>
        <p:spPr>
          <a:xfrm>
            <a:off x="5039105" y="74168"/>
            <a:ext cx="2316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WWW.BETTERINVESTING.ORG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5765" y="2692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99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817" y="1657350"/>
            <a:ext cx="12056745" cy="4762500"/>
            <a:chOff x="67817" y="1657350"/>
            <a:chExt cx="12056745" cy="4762500"/>
          </a:xfrm>
        </p:grpSpPr>
        <p:sp>
          <p:nvSpPr>
            <p:cNvPr id="7" name="object 7"/>
            <p:cNvSpPr/>
            <p:nvPr/>
          </p:nvSpPr>
          <p:spPr>
            <a:xfrm>
              <a:off x="67817" y="1657350"/>
              <a:ext cx="12056745" cy="4762500"/>
            </a:xfrm>
            <a:custGeom>
              <a:avLst/>
              <a:gdLst/>
              <a:ahLst/>
              <a:cxnLst/>
              <a:rect l="l" t="t" r="r" b="b"/>
              <a:pathLst>
                <a:path w="12056745" h="4762500">
                  <a:moveTo>
                    <a:pt x="0" y="4762500"/>
                  </a:moveTo>
                  <a:lnTo>
                    <a:pt x="12056364" y="4762500"/>
                  </a:lnTo>
                  <a:lnTo>
                    <a:pt x="12056364" y="0"/>
                  </a:lnTo>
                  <a:lnTo>
                    <a:pt x="0" y="0"/>
                  </a:lnTo>
                  <a:lnTo>
                    <a:pt x="0" y="4762500"/>
                  </a:lnTo>
                  <a:close/>
                </a:path>
              </a:pathLst>
            </a:custGeom>
            <a:ln w="381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97361" y="3646170"/>
              <a:ext cx="1143000" cy="165100"/>
            </a:xfrm>
            <a:custGeom>
              <a:avLst/>
              <a:gdLst/>
              <a:ahLst/>
              <a:cxnLst/>
              <a:rect l="l" t="t" r="r" b="b"/>
              <a:pathLst>
                <a:path w="1143000" h="165100">
                  <a:moveTo>
                    <a:pt x="0" y="164591"/>
                  </a:moveTo>
                  <a:lnTo>
                    <a:pt x="1143000" y="164591"/>
                  </a:lnTo>
                  <a:lnTo>
                    <a:pt x="1143000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380491"/>
            <a:ext cx="650748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A5FCA4-405B-8BA3-E3CF-69CB07686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7" y="1052815"/>
            <a:ext cx="12046713" cy="4077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7" y="5141977"/>
            <a:ext cx="11430000" cy="126580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75" y="360359"/>
            <a:ext cx="11424919" cy="696594"/>
          </a:xfrm>
          <a:prstGeom prst="rect">
            <a:avLst/>
          </a:prstGeom>
        </p:spPr>
        <p:txBody>
          <a:bodyPr vert="horz" wrap="square" lIns="0" tIns="53288" rIns="0" bIns="0" rtlCol="0">
            <a:spAutoFit/>
          </a:bodyPr>
          <a:lstStyle/>
          <a:p>
            <a:pPr marL="1659255">
              <a:lnSpc>
                <a:spcPct val="100000"/>
              </a:lnSpc>
              <a:spcBef>
                <a:spcPts val="95"/>
              </a:spcBef>
            </a:pPr>
            <a:r>
              <a:rPr sz="4000" spc="-80" dirty="0"/>
              <a:t>Catalyst</a:t>
            </a:r>
            <a:r>
              <a:rPr sz="4000" spc="-160" dirty="0"/>
              <a:t> </a:t>
            </a:r>
            <a:r>
              <a:rPr sz="4000" spc="-80" dirty="0"/>
              <a:t>Pharmaceuticals</a:t>
            </a:r>
            <a:r>
              <a:rPr sz="4000" spc="-120" dirty="0"/>
              <a:t> </a:t>
            </a:r>
            <a:r>
              <a:rPr sz="4000" dirty="0"/>
              <a:t>-</a:t>
            </a:r>
            <a:r>
              <a:rPr sz="4000" spc="-200" dirty="0"/>
              <a:t> </a:t>
            </a:r>
            <a:r>
              <a:rPr sz="4000" spc="-10" dirty="0"/>
              <a:t>SSG</a:t>
            </a:r>
            <a:r>
              <a:rPr sz="3975" spc="-15" baseline="25157" dirty="0">
                <a:solidFill>
                  <a:srgbClr val="00AF50"/>
                </a:solidFill>
              </a:rPr>
              <a:t>Plus</a:t>
            </a:r>
            <a:endParaRPr sz="3975" baseline="25157" dirty="0"/>
          </a:p>
        </p:txBody>
      </p:sp>
      <p:sp>
        <p:nvSpPr>
          <p:cNvPr id="3" name="object 3"/>
          <p:cNvSpPr txBox="1"/>
          <p:nvPr/>
        </p:nvSpPr>
        <p:spPr>
          <a:xfrm>
            <a:off x="5039105" y="74168"/>
            <a:ext cx="2316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WWW.BETTERINVESTING.ORG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9272" y="26923"/>
            <a:ext cx="405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16746"/>
            <a:ext cx="650748" cy="64922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78929" y="3729429"/>
            <a:ext cx="3173095" cy="2772410"/>
            <a:chOff x="580644" y="3648455"/>
            <a:chExt cx="3173095" cy="277241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565" y="3767529"/>
              <a:ext cx="3058653" cy="25816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9694" y="3667505"/>
              <a:ext cx="3134995" cy="2734310"/>
            </a:xfrm>
            <a:custGeom>
              <a:avLst/>
              <a:gdLst/>
              <a:ahLst/>
              <a:cxnLst/>
              <a:rect l="l" t="t" r="r" b="b"/>
              <a:pathLst>
                <a:path w="3134995" h="2734310">
                  <a:moveTo>
                    <a:pt x="0" y="2734056"/>
                  </a:moveTo>
                  <a:lnTo>
                    <a:pt x="3134868" y="2734056"/>
                  </a:lnTo>
                  <a:lnTo>
                    <a:pt x="3134868" y="0"/>
                  </a:lnTo>
                  <a:lnTo>
                    <a:pt x="0" y="0"/>
                  </a:lnTo>
                  <a:lnTo>
                    <a:pt x="0" y="2734056"/>
                  </a:lnTo>
                  <a:close/>
                </a:path>
              </a:pathLst>
            </a:custGeom>
            <a:ln w="381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1886" y="4290822"/>
              <a:ext cx="3122930" cy="384175"/>
            </a:xfrm>
            <a:custGeom>
              <a:avLst/>
              <a:gdLst/>
              <a:ahLst/>
              <a:cxnLst/>
              <a:rect l="l" t="t" r="r" b="b"/>
              <a:pathLst>
                <a:path w="3122929" h="384175">
                  <a:moveTo>
                    <a:pt x="0" y="384047"/>
                  </a:moveTo>
                  <a:lnTo>
                    <a:pt x="3122676" y="384047"/>
                  </a:lnTo>
                  <a:lnTo>
                    <a:pt x="3122676" y="0"/>
                  </a:lnTo>
                  <a:lnTo>
                    <a:pt x="0" y="0"/>
                  </a:lnTo>
                  <a:lnTo>
                    <a:pt x="0" y="384047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1886" y="5639561"/>
              <a:ext cx="3122930" cy="744220"/>
            </a:xfrm>
            <a:custGeom>
              <a:avLst/>
              <a:gdLst/>
              <a:ahLst/>
              <a:cxnLst/>
              <a:rect l="l" t="t" r="r" b="b"/>
              <a:pathLst>
                <a:path w="3122929" h="744220">
                  <a:moveTo>
                    <a:pt x="0" y="743711"/>
                  </a:moveTo>
                  <a:lnTo>
                    <a:pt x="3122676" y="743711"/>
                  </a:lnTo>
                  <a:lnTo>
                    <a:pt x="3122676" y="0"/>
                  </a:lnTo>
                  <a:lnTo>
                    <a:pt x="0" y="0"/>
                  </a:lnTo>
                  <a:lnTo>
                    <a:pt x="0" y="743711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62098" y="3743705"/>
            <a:ext cx="3058275" cy="2586037"/>
          </a:xfrm>
          <a:prstGeom prst="rect">
            <a:avLst/>
          </a:prstGeom>
        </p:spPr>
      </p:pic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497419" y="3648455"/>
          <a:ext cx="3143885" cy="2703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2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F81BC"/>
                      </a:solidFill>
                      <a:prstDash val="solid"/>
                    </a:lnL>
                    <a:lnR w="38100">
                      <a:solidFill>
                        <a:srgbClr val="4F81BC"/>
                      </a:solidFill>
                      <a:prstDash val="solid"/>
                    </a:lnR>
                    <a:lnT w="38100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4F81BC"/>
                      </a:solidFill>
                      <a:prstDash val="solid"/>
                    </a:lnL>
                    <a:lnR w="38100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00AF50"/>
                      </a:solidFill>
                      <a:prstDash val="solid"/>
                    </a:lnT>
                    <a:lnB w="28575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7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F81BC"/>
                      </a:solidFill>
                      <a:prstDash val="solid"/>
                    </a:lnL>
                    <a:lnR w="38100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00AF5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4F81BC"/>
                      </a:solidFill>
                      <a:prstDash val="solid"/>
                    </a:lnL>
                    <a:lnR w="38100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77252" y="3734180"/>
            <a:ext cx="3072188" cy="2581275"/>
          </a:xfrm>
          <a:prstGeom prst="rect">
            <a:avLst/>
          </a:prstGeom>
        </p:spPr>
      </p:pic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408765" y="3648455"/>
          <a:ext cx="3153410" cy="2703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7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F81BC"/>
                      </a:solidFill>
                      <a:prstDash val="solid"/>
                    </a:lnL>
                    <a:lnR w="38100">
                      <a:solidFill>
                        <a:srgbClr val="4F81BC"/>
                      </a:solidFill>
                      <a:prstDash val="solid"/>
                    </a:lnR>
                    <a:lnT w="38100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F81BC"/>
                      </a:solidFill>
                      <a:prstDash val="solid"/>
                    </a:lnL>
                    <a:lnR w="76200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00AF50"/>
                      </a:solidFill>
                      <a:prstDash val="solid"/>
                    </a:lnT>
                    <a:lnB w="28575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F81BC"/>
                      </a:solidFill>
                      <a:prstDash val="solid"/>
                    </a:lnL>
                    <a:lnR w="38100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00AF5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F81BC"/>
                      </a:solidFill>
                      <a:prstDash val="solid"/>
                    </a:lnL>
                    <a:lnR w="57150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95C33AE0-FB1B-26C6-695C-84221A8BD4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102" y="4090435"/>
            <a:ext cx="933498" cy="23397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3C7ACE-8D6B-5479-159A-02F1966110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7443" y="4030468"/>
            <a:ext cx="939848" cy="22849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505259-619E-4F69-64A3-E84DFDD458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80" y="1122357"/>
            <a:ext cx="12086082" cy="21427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332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Catalyst</a:t>
            </a:r>
            <a:r>
              <a:rPr spc="-245" dirty="0"/>
              <a:t> </a:t>
            </a:r>
            <a:r>
              <a:rPr spc="-70" dirty="0"/>
              <a:t>Pharmaceuticals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35765" y="2692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88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9105" y="74168"/>
            <a:ext cx="2316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WWW.BETTERINVESTING.ORG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4059" y="1311114"/>
            <a:ext cx="10568305" cy="451548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980"/>
              </a:spcBef>
              <a:buSzPct val="83928"/>
              <a:buFont typeface="Arial"/>
              <a:buChar char="•"/>
              <a:tabLst>
                <a:tab pos="194945" algn="l"/>
                <a:tab pos="3967479" algn="l"/>
              </a:tabLst>
            </a:pPr>
            <a:r>
              <a:rPr sz="2800" b="1" dirty="0">
                <a:latin typeface="Arial"/>
                <a:cs typeface="Arial"/>
              </a:rPr>
              <a:t>Last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Fiscal</a:t>
            </a:r>
            <a:r>
              <a:rPr sz="2800" b="1" spc="-1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Year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End: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3000" spc="-10" dirty="0">
                <a:latin typeface="Arial"/>
                <a:cs typeface="Arial"/>
              </a:rPr>
              <a:t>12/2022</a:t>
            </a:r>
            <a:endParaRPr sz="30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815"/>
              </a:spcBef>
              <a:buSzPct val="83928"/>
              <a:buFont typeface="Arial"/>
              <a:buChar char="•"/>
              <a:tabLst>
                <a:tab pos="194945" algn="l"/>
                <a:tab pos="1915795" algn="l"/>
              </a:tabLst>
            </a:pPr>
            <a:r>
              <a:rPr sz="2800" b="1" spc="-10" dirty="0">
                <a:latin typeface="Arial"/>
                <a:cs typeface="Arial"/>
              </a:rPr>
              <a:t>Industry: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Biotechnology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90"/>
              </a:spcBef>
              <a:buSzPct val="83928"/>
              <a:buFont typeface="Arial"/>
              <a:buChar char="•"/>
              <a:tabLst>
                <a:tab pos="194945" algn="l"/>
                <a:tab pos="1618615" algn="l"/>
              </a:tabLst>
            </a:pPr>
            <a:r>
              <a:rPr sz="2800" b="1" spc="-10" dirty="0">
                <a:latin typeface="Arial"/>
                <a:cs typeface="Arial"/>
              </a:rPr>
              <a:t>Sector: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Healthcare</a:t>
            </a:r>
            <a:endParaRPr sz="2800">
              <a:latin typeface="Arial"/>
              <a:cs typeface="Arial"/>
            </a:endParaRPr>
          </a:p>
          <a:p>
            <a:pPr marL="194310" indent="-181610">
              <a:lnSpc>
                <a:spcPct val="100000"/>
              </a:lnSpc>
              <a:spcBef>
                <a:spcPts val="805"/>
              </a:spcBef>
              <a:buSzPct val="83928"/>
              <a:buFont typeface="Arial"/>
              <a:buChar char="•"/>
              <a:tabLst>
                <a:tab pos="194310" algn="l"/>
                <a:tab pos="2943860" algn="l"/>
              </a:tabLst>
            </a:pPr>
            <a:r>
              <a:rPr sz="2800" b="1" dirty="0">
                <a:latin typeface="Arial"/>
                <a:cs typeface="Arial"/>
              </a:rPr>
              <a:t>Company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Size: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Small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&lt;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$1B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Sales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805"/>
              </a:spcBef>
              <a:buSzPct val="83928"/>
              <a:buFont typeface="Arial"/>
              <a:buChar char="•"/>
              <a:tabLst>
                <a:tab pos="194945" algn="l"/>
                <a:tab pos="6525259" algn="l"/>
              </a:tabLst>
            </a:pPr>
            <a:r>
              <a:rPr sz="2800" b="1" dirty="0">
                <a:latin typeface="Arial"/>
                <a:cs typeface="Arial"/>
              </a:rPr>
              <a:t>Morningstar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Financial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Health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Grade: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spc="-50" dirty="0">
                <a:latin typeface="Arial"/>
                <a:cs typeface="Arial"/>
              </a:rPr>
              <a:t>B</a:t>
            </a:r>
            <a:endParaRPr sz="2800">
              <a:latin typeface="Arial"/>
              <a:cs typeface="Arial"/>
            </a:endParaRPr>
          </a:p>
          <a:p>
            <a:pPr marL="194945" indent="-182245">
              <a:lnSpc>
                <a:spcPct val="100000"/>
              </a:lnSpc>
              <a:spcBef>
                <a:spcPts val="795"/>
              </a:spcBef>
              <a:buSzPct val="83928"/>
              <a:buFont typeface="Arial"/>
              <a:buChar char="•"/>
              <a:tabLst>
                <a:tab pos="194945" algn="l"/>
              </a:tabLst>
            </a:pPr>
            <a:r>
              <a:rPr sz="2800" b="1" spc="-10" dirty="0">
                <a:latin typeface="Arial"/>
                <a:cs typeface="Arial"/>
              </a:rPr>
              <a:t>Description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469900" lvl="1" indent="-182880">
              <a:lnSpc>
                <a:spcPct val="100000"/>
              </a:lnSpc>
              <a:spcBef>
                <a:spcPts val="710"/>
              </a:spcBef>
              <a:buSzPct val="89583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Acquires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rights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4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commercialize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drugs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2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rare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diseases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69900" marR="5080" lvl="1" indent="-183515">
              <a:lnSpc>
                <a:spcPct val="100000"/>
              </a:lnSpc>
              <a:spcBef>
                <a:spcPts val="710"/>
              </a:spcBef>
              <a:buSzPct val="89583"/>
              <a:buChar char="•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Catalyst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leg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pharmaceutical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companies,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return, </a:t>
            </a:r>
            <a:r>
              <a:rPr sz="2400" dirty="0">
                <a:latin typeface="Arial"/>
                <a:cs typeface="Arial"/>
              </a:rPr>
              <a:t>gets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royalties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products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sold.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8492" y="1429511"/>
            <a:ext cx="2971800" cy="29718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6563" y="527377"/>
            <a:ext cx="1088023" cy="7206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92430"/>
            <a:ext cx="11424919" cy="696594"/>
          </a:xfrm>
          <a:prstGeom prst="rect">
            <a:avLst/>
          </a:prstGeom>
        </p:spPr>
        <p:txBody>
          <a:bodyPr vert="horz" wrap="square" lIns="0" tIns="53288" rIns="0" bIns="0" rtlCol="0">
            <a:spAutoFit/>
          </a:bodyPr>
          <a:lstStyle/>
          <a:p>
            <a:pPr marL="1659255">
              <a:lnSpc>
                <a:spcPct val="100000"/>
              </a:lnSpc>
              <a:spcBef>
                <a:spcPts val="95"/>
              </a:spcBef>
            </a:pPr>
            <a:r>
              <a:rPr sz="4000" spc="-80" dirty="0"/>
              <a:t>Catalyst</a:t>
            </a:r>
            <a:r>
              <a:rPr sz="4000" spc="-160" dirty="0"/>
              <a:t> </a:t>
            </a:r>
            <a:r>
              <a:rPr sz="4000" spc="-80" dirty="0"/>
              <a:t>Pharmaceuticals</a:t>
            </a:r>
            <a:r>
              <a:rPr sz="4000" spc="-120" dirty="0"/>
              <a:t> </a:t>
            </a:r>
            <a:r>
              <a:rPr sz="4000" dirty="0"/>
              <a:t>-</a:t>
            </a:r>
            <a:r>
              <a:rPr sz="4000" spc="-200" dirty="0"/>
              <a:t> </a:t>
            </a:r>
            <a:r>
              <a:rPr sz="4000" spc="-10" dirty="0"/>
              <a:t>SSG</a:t>
            </a:r>
            <a:r>
              <a:rPr sz="3975" spc="-15" baseline="25157" dirty="0">
                <a:solidFill>
                  <a:srgbClr val="00AF50"/>
                </a:solidFill>
              </a:rPr>
              <a:t>Plus</a:t>
            </a:r>
            <a:endParaRPr sz="3975" baseline="25157" dirty="0"/>
          </a:p>
        </p:txBody>
      </p:sp>
      <p:sp>
        <p:nvSpPr>
          <p:cNvPr id="3" name="object 3"/>
          <p:cNvSpPr txBox="1"/>
          <p:nvPr/>
        </p:nvSpPr>
        <p:spPr>
          <a:xfrm>
            <a:off x="5039105" y="74168"/>
            <a:ext cx="2316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WWW.BETTERINVESTING.ORG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9272" y="26923"/>
            <a:ext cx="405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101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29387"/>
            <a:ext cx="650748" cy="6492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D5E0AF-7012-C2EE-EB21-F1341DF5E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320" y="1070740"/>
            <a:ext cx="12192000" cy="51776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9105" y="74168"/>
            <a:ext cx="2316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WWW.BETTERINVESTING.ORG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9272" y="26923"/>
            <a:ext cx="405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103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925AA9-FF49-3E57-6F94-E2F03F9AA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12192000" cy="702155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288" rIns="0" bIns="0" rtlCol="0">
            <a:spAutoFit/>
          </a:bodyPr>
          <a:lstStyle/>
          <a:p>
            <a:pPr marL="1403350">
              <a:lnSpc>
                <a:spcPct val="100000"/>
              </a:lnSpc>
              <a:spcBef>
                <a:spcPts val="95"/>
              </a:spcBef>
            </a:pPr>
            <a:r>
              <a:rPr sz="4000" spc="-80" dirty="0"/>
              <a:t>Catalyst</a:t>
            </a:r>
            <a:r>
              <a:rPr sz="4000" spc="-160" dirty="0"/>
              <a:t> </a:t>
            </a:r>
            <a:r>
              <a:rPr sz="4000" spc="-80" dirty="0"/>
              <a:t>Pharmaceuticals</a:t>
            </a:r>
            <a:r>
              <a:rPr sz="4000" spc="-120" dirty="0"/>
              <a:t> </a:t>
            </a:r>
            <a:r>
              <a:rPr sz="4000" dirty="0"/>
              <a:t>-</a:t>
            </a:r>
            <a:r>
              <a:rPr sz="4000" spc="-200" dirty="0"/>
              <a:t> </a:t>
            </a:r>
            <a:r>
              <a:rPr sz="4000" spc="-10" dirty="0"/>
              <a:t>Summary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286627" y="1871822"/>
            <a:ext cx="5208270" cy="32335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450850" indent="-182880">
              <a:lnSpc>
                <a:spcPct val="100000"/>
              </a:lnSpc>
              <a:spcBef>
                <a:spcPts val="805"/>
              </a:spcBef>
              <a:buSzPct val="83928"/>
              <a:buChar char="•"/>
              <a:tabLst>
                <a:tab pos="195580" algn="l"/>
              </a:tabLst>
            </a:pPr>
            <a:r>
              <a:rPr sz="2800" dirty="0">
                <a:latin typeface="Arial"/>
                <a:cs typeface="Arial"/>
              </a:rPr>
              <a:t>Expect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commercial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launch</a:t>
            </a:r>
            <a:r>
              <a:rPr sz="28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of </a:t>
            </a:r>
            <a:r>
              <a:rPr lang="en-US" sz="2800" spc="-20" dirty="0">
                <a:solidFill>
                  <a:srgbClr val="FF0000"/>
                </a:solidFill>
                <a:latin typeface="Arial"/>
                <a:cs typeface="Arial"/>
              </a:rPr>
              <a:t>AGAMPREE 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Q1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2024.</a:t>
            </a:r>
            <a:endParaRPr sz="2800" dirty="0">
              <a:latin typeface="Arial"/>
              <a:cs typeface="Arial"/>
            </a:endParaRPr>
          </a:p>
          <a:p>
            <a:pPr marL="195580" marR="5080" indent="-182880">
              <a:lnSpc>
                <a:spcPct val="100000"/>
              </a:lnSpc>
              <a:spcBef>
                <a:spcPts val="795"/>
              </a:spcBef>
              <a:buSzPct val="83928"/>
              <a:buChar char="•"/>
              <a:tabLst>
                <a:tab pos="195580" algn="l"/>
              </a:tabLst>
            </a:pPr>
            <a:r>
              <a:rPr sz="2800" dirty="0">
                <a:latin typeface="Arial"/>
                <a:cs typeface="Arial"/>
              </a:rPr>
              <a:t>Expect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FIRDAPSE</a:t>
            </a:r>
            <a:r>
              <a:rPr sz="28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NDA</a:t>
            </a:r>
            <a:r>
              <a:rPr sz="28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filing</a:t>
            </a:r>
            <a:r>
              <a:rPr sz="28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Japan</a:t>
            </a:r>
            <a:r>
              <a:rPr sz="28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by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2023.</a:t>
            </a:r>
            <a:endParaRPr sz="2800" dirty="0">
              <a:latin typeface="Arial"/>
              <a:cs typeface="Arial"/>
            </a:endParaRPr>
          </a:p>
          <a:p>
            <a:pPr marL="195580" marR="231140" indent="-182880">
              <a:lnSpc>
                <a:spcPct val="100000"/>
              </a:lnSpc>
              <a:spcBef>
                <a:spcPts val="805"/>
              </a:spcBef>
              <a:buSzPct val="83928"/>
              <a:buChar char="•"/>
              <a:tabLst>
                <a:tab pos="195580" algn="l"/>
              </a:tabLst>
            </a:pPr>
            <a:r>
              <a:rPr sz="2800" dirty="0">
                <a:latin typeface="Arial"/>
                <a:cs typeface="Arial"/>
              </a:rPr>
              <a:t>Continue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diversify</a:t>
            </a:r>
            <a:r>
              <a:rPr sz="28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neuroscience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product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portfolio </a:t>
            </a:r>
            <a:r>
              <a:rPr sz="2800" spc="-10" dirty="0">
                <a:latin typeface="Arial"/>
                <a:cs typeface="Arial"/>
              </a:rPr>
              <a:t>further.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9105" y="74168"/>
            <a:ext cx="2316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WWW.BETTERINVESTING.ORG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09272" y="26923"/>
            <a:ext cx="405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104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582168"/>
            <a:ext cx="649224" cy="6492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86363" y="5864425"/>
            <a:ext cx="1088023" cy="720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FE6DD8-1E02-22A0-719A-33BD76BBD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95" y="1676400"/>
            <a:ext cx="5562600" cy="42658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288" rIns="0" bIns="0" rtlCol="0">
            <a:spAutoFit/>
          </a:bodyPr>
          <a:lstStyle/>
          <a:p>
            <a:pPr marL="1193165">
              <a:lnSpc>
                <a:spcPct val="100000"/>
              </a:lnSpc>
              <a:spcBef>
                <a:spcPts val="95"/>
              </a:spcBef>
            </a:pPr>
            <a:r>
              <a:rPr sz="4000" spc="-80" dirty="0"/>
              <a:t>Catalyst</a:t>
            </a:r>
            <a:r>
              <a:rPr sz="4000" spc="-160" dirty="0"/>
              <a:t> </a:t>
            </a:r>
            <a:r>
              <a:rPr sz="4000" spc="-80" dirty="0"/>
              <a:t>Pharmaceuticals</a:t>
            </a:r>
            <a:r>
              <a:rPr sz="4000" spc="-125" dirty="0"/>
              <a:t> </a:t>
            </a:r>
            <a:r>
              <a:rPr sz="4000" dirty="0"/>
              <a:t>-</a:t>
            </a:r>
            <a:r>
              <a:rPr sz="4000" spc="-200" dirty="0"/>
              <a:t> </a:t>
            </a:r>
            <a:r>
              <a:rPr sz="4000" spc="-20" dirty="0"/>
              <a:t>Conclusion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5800" y="1453599"/>
            <a:ext cx="10730865" cy="4988416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3050" dirty="0">
                <a:latin typeface="Courier New"/>
                <a:cs typeface="Courier New"/>
              </a:rPr>
              <a:t>o</a:t>
            </a:r>
            <a:r>
              <a:rPr dirty="0"/>
              <a:t>CPRX</a:t>
            </a:r>
            <a:r>
              <a:rPr spc="-2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>
                <a:solidFill>
                  <a:srgbClr val="FF0000"/>
                </a:solidFill>
              </a:rPr>
              <a:t>small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/>
              <a:t>sized,</a:t>
            </a:r>
            <a:r>
              <a:rPr spc="-20" dirty="0"/>
              <a:t> </a:t>
            </a:r>
            <a:r>
              <a:rPr dirty="0">
                <a:solidFill>
                  <a:srgbClr val="FF0000"/>
                </a:solidFill>
              </a:rPr>
              <a:t>fast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/>
              <a:t>growth</a:t>
            </a:r>
            <a:r>
              <a:rPr spc="-5" dirty="0"/>
              <a:t> </a:t>
            </a:r>
            <a:r>
              <a:rPr spc="-10" dirty="0"/>
              <a:t>company.</a:t>
            </a:r>
            <a:endParaRPr sz="305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3050" dirty="0">
                <a:latin typeface="Courier New"/>
                <a:cs typeface="Courier New"/>
              </a:rPr>
              <a:t>o</a:t>
            </a:r>
            <a:r>
              <a:rPr dirty="0"/>
              <a:t>CPRX</a:t>
            </a:r>
            <a:r>
              <a:rPr spc="-20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>
                <a:solidFill>
                  <a:srgbClr val="FF0000"/>
                </a:solidFill>
              </a:rPr>
              <a:t>very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well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managed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spc="-10" dirty="0"/>
              <a:t>company.</a:t>
            </a:r>
            <a:endParaRPr sz="305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3050" dirty="0">
                <a:latin typeface="Courier New"/>
                <a:cs typeface="Courier New"/>
              </a:rPr>
              <a:t>o</a:t>
            </a:r>
            <a:r>
              <a:rPr dirty="0"/>
              <a:t>CPRX</a:t>
            </a:r>
            <a:r>
              <a:rPr spc="-1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“</a:t>
            </a:r>
            <a:r>
              <a:rPr dirty="0">
                <a:solidFill>
                  <a:srgbClr val="FF0000"/>
                </a:solidFill>
              </a:rPr>
              <a:t>fairly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valued</a:t>
            </a:r>
            <a:r>
              <a:rPr dirty="0"/>
              <a:t>”</a:t>
            </a:r>
            <a:r>
              <a:rPr spc="-20" dirty="0"/>
              <a:t> </a:t>
            </a:r>
            <a:r>
              <a:rPr dirty="0"/>
              <a:t>trading</a:t>
            </a:r>
            <a:r>
              <a:rPr spc="-25" dirty="0"/>
              <a:t> </a:t>
            </a:r>
            <a:r>
              <a:rPr dirty="0"/>
              <a:t>near</a:t>
            </a:r>
            <a:r>
              <a:rPr spc="-10" dirty="0"/>
              <a:t> </a:t>
            </a:r>
            <a:r>
              <a:rPr dirty="0"/>
              <a:t>its</a:t>
            </a:r>
            <a:r>
              <a:rPr spc="-5" dirty="0"/>
              <a:t> </a:t>
            </a:r>
            <a:r>
              <a:rPr dirty="0"/>
              <a:t>5</a:t>
            </a:r>
            <a:r>
              <a:rPr spc="-90" dirty="0"/>
              <a:t> </a:t>
            </a:r>
            <a:r>
              <a:rPr spc="-80" dirty="0"/>
              <a:t>Yr.</a:t>
            </a:r>
            <a:r>
              <a:rPr spc="-190" dirty="0"/>
              <a:t> </a:t>
            </a:r>
            <a:r>
              <a:rPr spc="-20" dirty="0"/>
              <a:t>Avg.</a:t>
            </a:r>
            <a:endParaRPr sz="3050" dirty="0">
              <a:latin typeface="Courier New"/>
              <a:cs typeface="Courier New"/>
            </a:endParaRPr>
          </a:p>
          <a:p>
            <a:pPr marL="194945">
              <a:lnSpc>
                <a:spcPct val="100000"/>
              </a:lnSpc>
            </a:pPr>
            <a:r>
              <a:rPr dirty="0"/>
              <a:t>High</a:t>
            </a:r>
            <a:r>
              <a:rPr spc="-15" dirty="0"/>
              <a:t> </a:t>
            </a:r>
            <a:r>
              <a:rPr spc="-25" dirty="0"/>
              <a:t>PE.</a:t>
            </a:r>
          </a:p>
          <a:p>
            <a:pPr marL="12700" marR="5080">
              <a:lnSpc>
                <a:spcPct val="109200"/>
              </a:lnSpc>
              <a:spcBef>
                <a:spcPts val="409"/>
              </a:spcBef>
            </a:pPr>
            <a:r>
              <a:rPr sz="3050" dirty="0">
                <a:latin typeface="Courier New"/>
                <a:cs typeface="Courier New"/>
              </a:rPr>
              <a:t>o</a:t>
            </a:r>
            <a:r>
              <a:rPr dirty="0"/>
              <a:t>CPRX</a:t>
            </a:r>
            <a:r>
              <a:rPr spc="-30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worthy</a:t>
            </a:r>
            <a:r>
              <a:rPr spc="-45" dirty="0"/>
              <a:t> </a:t>
            </a:r>
            <a:r>
              <a:rPr dirty="0"/>
              <a:t>candidate</a:t>
            </a:r>
            <a:r>
              <a:rPr spc="-4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add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>
                <a:solidFill>
                  <a:srgbClr val="FF0000"/>
                </a:solidFill>
              </a:rPr>
              <a:t>Watch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spc="-10">
                <a:solidFill>
                  <a:srgbClr val="FF0000"/>
                </a:solidFill>
              </a:rPr>
              <a:t>List</a:t>
            </a:r>
            <a:r>
              <a:rPr lang="en-US" spc="-10">
                <a:solidFill>
                  <a:srgbClr val="FF0000"/>
                </a:solidFill>
              </a:rPr>
              <a:t>   but </a:t>
            </a:r>
            <a:r>
              <a:rPr lang="en-US" spc="-10" dirty="0">
                <a:solidFill>
                  <a:srgbClr val="FF0000"/>
                </a:solidFill>
              </a:rPr>
              <a:t>keep an eye on the price</a:t>
            </a:r>
            <a:r>
              <a:rPr spc="-10" dirty="0"/>
              <a:t>.</a:t>
            </a:r>
            <a:r>
              <a:rPr lang="en-US" spc="-10" dirty="0"/>
              <a:t>                           </a:t>
            </a:r>
            <a:r>
              <a:rPr spc="-10" dirty="0"/>
              <a:t> </a:t>
            </a:r>
            <a:r>
              <a:rPr sz="3050" dirty="0">
                <a:latin typeface="Courier New"/>
                <a:cs typeface="Courier New"/>
              </a:rPr>
              <a:t>o</a:t>
            </a:r>
            <a:r>
              <a:rPr dirty="0"/>
              <a:t>CPRX</a:t>
            </a:r>
            <a:r>
              <a:rPr spc="-15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BUY</a:t>
            </a:r>
            <a:r>
              <a:rPr spc="-75" dirty="0"/>
              <a:t> </a:t>
            </a:r>
            <a:r>
              <a:rPr dirty="0"/>
              <a:t>up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$16.</a:t>
            </a:r>
            <a:r>
              <a:rPr lang="en-US" dirty="0"/>
              <a:t>4</a:t>
            </a:r>
            <a:r>
              <a:rPr spc="-5" dirty="0"/>
              <a:t> </a:t>
            </a:r>
            <a:r>
              <a:rPr dirty="0"/>
              <a:t>(buy</a:t>
            </a:r>
            <a:r>
              <a:rPr spc="-15" dirty="0"/>
              <a:t> </a:t>
            </a:r>
            <a:r>
              <a:rPr dirty="0"/>
              <a:t>price</a:t>
            </a:r>
            <a:r>
              <a:rPr spc="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spc="-10" dirty="0"/>
              <a:t>satisfy </a:t>
            </a:r>
            <a:r>
              <a:rPr dirty="0"/>
              <a:t>15%</a:t>
            </a:r>
            <a:r>
              <a:rPr spc="-95" dirty="0"/>
              <a:t> </a:t>
            </a:r>
            <a:r>
              <a:rPr spc="-55" dirty="0"/>
              <a:t>Total</a:t>
            </a:r>
            <a:r>
              <a:rPr spc="-30" dirty="0"/>
              <a:t> </a:t>
            </a:r>
            <a:r>
              <a:rPr dirty="0"/>
              <a:t>Return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3:1</a:t>
            </a:r>
            <a:r>
              <a:rPr spc="-30" dirty="0"/>
              <a:t> </a:t>
            </a:r>
            <a:r>
              <a:rPr dirty="0"/>
              <a:t>US/DS</a:t>
            </a:r>
            <a:r>
              <a:rPr spc="-25" dirty="0"/>
              <a:t> </a:t>
            </a:r>
            <a:r>
              <a:rPr dirty="0"/>
              <a:t>Ratio</a:t>
            </a:r>
            <a:r>
              <a:rPr spc="-2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spc="-10" dirty="0"/>
              <a:t>$14.0).</a:t>
            </a:r>
            <a:endParaRPr sz="3050" dirty="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9272" y="26923"/>
            <a:ext cx="40513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b="1" spc="-2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9105" y="74168"/>
            <a:ext cx="2316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WWW.BETTERINVESTING.ORG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582168"/>
            <a:ext cx="649224" cy="6492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8470" y="5733361"/>
            <a:ext cx="1088023" cy="7206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D6539-2548-FAF4-3805-1F0297CD1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184" y="942847"/>
            <a:ext cx="10486021" cy="50849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C6AD82-972A-8C82-568C-D9AE27971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84" y="942847"/>
            <a:ext cx="10325631" cy="497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2A16-8E9A-4D03-BC18-7F872D99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534670"/>
            <a:ext cx="11424919" cy="984885"/>
          </a:xfrm>
        </p:spPr>
        <p:txBody>
          <a:bodyPr/>
          <a:lstStyle/>
          <a:p>
            <a:r>
              <a:rPr lang="en-US" sz="3200" dirty="0"/>
              <a:t>Growing Revenue with a Diversified Portfolio</a:t>
            </a:r>
            <a:br>
              <a:rPr lang="en-US" sz="3200" dirty="0"/>
            </a:br>
            <a:r>
              <a:rPr lang="en-US" sz="3200" dirty="0"/>
              <a:t>Focus on Rare Neurological and Epileptic disorders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B552D-8489-0851-7592-2F9F89CD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40" y="1676400"/>
            <a:ext cx="10730865" cy="435142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70E25-A0C2-5329-C22C-D99BF8FBA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" y="1752600"/>
            <a:ext cx="10293879" cy="40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5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587" y="6399380"/>
            <a:ext cx="14731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67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2454" y="6258561"/>
            <a:ext cx="1818639" cy="599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25388" y="336387"/>
            <a:ext cx="647229" cy="4530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31403" y="2288415"/>
            <a:ext cx="2905743" cy="239195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0054" y="363614"/>
            <a:ext cx="1029462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dirty="0"/>
              <a:t>Lambert</a:t>
            </a:r>
            <a:r>
              <a:rPr sz="3200" spc="-127" dirty="0"/>
              <a:t> </a:t>
            </a:r>
            <a:r>
              <a:rPr sz="3200" dirty="0"/>
              <a:t>Eaton</a:t>
            </a:r>
            <a:r>
              <a:rPr sz="3200" spc="-152" dirty="0"/>
              <a:t> </a:t>
            </a:r>
            <a:r>
              <a:rPr sz="3200" dirty="0"/>
              <a:t>Myasthenic</a:t>
            </a:r>
            <a:r>
              <a:rPr sz="3200" spc="-107" dirty="0"/>
              <a:t> </a:t>
            </a:r>
            <a:r>
              <a:rPr sz="3200" dirty="0"/>
              <a:t>Syndrome</a:t>
            </a:r>
            <a:r>
              <a:rPr sz="3200" spc="-93" dirty="0"/>
              <a:t> </a:t>
            </a:r>
            <a:r>
              <a:rPr sz="3200" spc="-13" dirty="0"/>
              <a:t>(LEMS</a:t>
            </a:r>
            <a:r>
              <a:rPr sz="3200" spc="-13" dirty="0">
                <a:solidFill>
                  <a:srgbClr val="2370A2"/>
                </a:solidFill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3902" y="904331"/>
            <a:ext cx="865886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A</a:t>
            </a:r>
            <a:r>
              <a:rPr sz="3200" b="1" spc="-193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Rare</a:t>
            </a:r>
            <a:r>
              <a:rPr sz="3200" b="1" spc="-127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spc="-13" dirty="0">
                <a:solidFill>
                  <a:srgbClr val="F1C517"/>
                </a:solidFill>
                <a:latin typeface="Arial"/>
                <a:cs typeface="Arial"/>
              </a:rPr>
              <a:t>Neuromuscular</a:t>
            </a:r>
            <a:r>
              <a:rPr sz="3200" b="1" spc="-200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1C517"/>
                </a:solidFill>
                <a:latin typeface="Arial"/>
                <a:cs typeface="Arial"/>
              </a:rPr>
              <a:t>Autoimmune</a:t>
            </a:r>
            <a:r>
              <a:rPr sz="3200" b="1" spc="20" dirty="0">
                <a:solidFill>
                  <a:srgbClr val="F1C517"/>
                </a:solidFill>
                <a:latin typeface="Arial"/>
                <a:cs typeface="Arial"/>
              </a:rPr>
              <a:t> </a:t>
            </a:r>
            <a:r>
              <a:rPr sz="3200" b="1" spc="-13" dirty="0">
                <a:solidFill>
                  <a:srgbClr val="F1C517"/>
                </a:solidFill>
                <a:latin typeface="Arial"/>
                <a:cs typeface="Arial"/>
              </a:rPr>
              <a:t>Disease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3880" y="1591467"/>
            <a:ext cx="429429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b="1" dirty="0">
                <a:solidFill>
                  <a:srgbClr val="187BB8"/>
                </a:solidFill>
                <a:latin typeface="Arial"/>
                <a:cs typeface="Arial"/>
              </a:rPr>
              <a:t>Affects</a:t>
            </a:r>
            <a:r>
              <a:rPr sz="1867" b="1" spc="20" dirty="0">
                <a:solidFill>
                  <a:srgbClr val="187BB8"/>
                </a:solidFill>
                <a:latin typeface="Arial"/>
                <a:cs typeface="Arial"/>
              </a:rPr>
              <a:t> </a:t>
            </a:r>
            <a:r>
              <a:rPr sz="1867" b="1" spc="-27" dirty="0">
                <a:solidFill>
                  <a:srgbClr val="187BB8"/>
                </a:solidFill>
                <a:latin typeface="Arial"/>
                <a:cs typeface="Arial"/>
              </a:rPr>
              <a:t>Nerve-</a:t>
            </a:r>
            <a:r>
              <a:rPr sz="1867" b="1" dirty="0">
                <a:solidFill>
                  <a:srgbClr val="187BB8"/>
                </a:solidFill>
                <a:latin typeface="Arial"/>
                <a:cs typeface="Arial"/>
              </a:rPr>
              <a:t>Muscle</a:t>
            </a:r>
            <a:r>
              <a:rPr sz="1867" b="1" spc="-33" dirty="0">
                <a:solidFill>
                  <a:srgbClr val="187BB8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187BB8"/>
                </a:solidFill>
                <a:latin typeface="Arial"/>
                <a:cs typeface="Arial"/>
              </a:rPr>
              <a:t>Communication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31588" y="2243951"/>
            <a:ext cx="2000673" cy="12889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just">
              <a:spcBef>
                <a:spcPts val="133"/>
              </a:spcBef>
            </a:pP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May</a:t>
            </a:r>
            <a:r>
              <a:rPr sz="1733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13" dirty="0">
                <a:solidFill>
                  <a:srgbClr val="666766"/>
                </a:solidFill>
                <a:latin typeface="Arial"/>
                <a:cs typeface="Arial"/>
              </a:rPr>
              <a:t>cause:</a:t>
            </a:r>
            <a:endParaRPr sz="1733">
              <a:latin typeface="Arial"/>
              <a:cs typeface="Arial"/>
            </a:endParaRPr>
          </a:p>
          <a:p>
            <a:pPr marL="16933" marR="6773" algn="just">
              <a:spcBef>
                <a:spcPts val="1600"/>
              </a:spcBef>
            </a:pP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Weakening</a:t>
            </a:r>
            <a:r>
              <a:rPr sz="1733" spc="-8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of</a:t>
            </a:r>
            <a:r>
              <a:rPr sz="1733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13" dirty="0">
                <a:solidFill>
                  <a:srgbClr val="666766"/>
                </a:solidFill>
                <a:latin typeface="Arial"/>
                <a:cs typeface="Arial"/>
              </a:rPr>
              <a:t>upper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arms</a:t>
            </a:r>
            <a:r>
              <a:rPr sz="1733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and</a:t>
            </a:r>
            <a:r>
              <a:rPr sz="1733" spc="-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13" dirty="0">
                <a:solidFill>
                  <a:srgbClr val="666766"/>
                </a:solidFill>
                <a:latin typeface="Arial"/>
                <a:cs typeface="Arial"/>
              </a:rPr>
              <a:t>shoulders muscles</a:t>
            </a:r>
            <a:endParaRPr sz="1733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1587" y="3706957"/>
            <a:ext cx="2237740" cy="108380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Severe,</a:t>
            </a:r>
            <a:r>
              <a:rPr sz="1733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13" dirty="0">
                <a:solidFill>
                  <a:srgbClr val="666766"/>
                </a:solidFill>
                <a:latin typeface="Arial"/>
                <a:cs typeface="Arial"/>
              </a:rPr>
              <a:t>debilitating,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and</a:t>
            </a:r>
            <a:r>
              <a:rPr sz="1733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13" dirty="0">
                <a:solidFill>
                  <a:srgbClr val="666766"/>
                </a:solidFill>
                <a:latin typeface="Arial"/>
                <a:cs typeface="Arial"/>
              </a:rPr>
              <a:t>progressive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weakness</a:t>
            </a:r>
            <a:r>
              <a:rPr sz="1733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in</a:t>
            </a:r>
            <a:r>
              <a:rPr sz="1733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the</a:t>
            </a:r>
            <a:r>
              <a:rPr sz="1733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27" dirty="0">
                <a:solidFill>
                  <a:srgbClr val="666766"/>
                </a:solidFill>
                <a:latin typeface="Arial"/>
                <a:cs typeface="Arial"/>
              </a:rPr>
              <a:t>upper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legs</a:t>
            </a:r>
            <a:r>
              <a:rPr sz="1733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and</a:t>
            </a:r>
            <a:r>
              <a:rPr sz="1733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27" dirty="0">
                <a:solidFill>
                  <a:srgbClr val="666766"/>
                </a:solidFill>
                <a:latin typeface="Arial"/>
                <a:cs typeface="Arial"/>
              </a:rPr>
              <a:t>hips</a:t>
            </a:r>
            <a:endParaRPr sz="1733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31588" y="4966780"/>
            <a:ext cx="1949873" cy="8171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733" spc="-13" dirty="0">
                <a:solidFill>
                  <a:srgbClr val="666766"/>
                </a:solidFill>
                <a:latin typeface="Arial"/>
                <a:cs typeface="Arial"/>
              </a:rPr>
              <a:t>Life-threatening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weakness</a:t>
            </a:r>
            <a:r>
              <a:rPr sz="1733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33" dirty="0">
                <a:solidFill>
                  <a:srgbClr val="666766"/>
                </a:solidFill>
                <a:latin typeface="Arial"/>
                <a:cs typeface="Arial"/>
              </a:rPr>
              <a:t>in </a:t>
            </a:r>
            <a:r>
              <a:rPr sz="1733" dirty="0">
                <a:solidFill>
                  <a:srgbClr val="666766"/>
                </a:solidFill>
                <a:latin typeface="Arial"/>
                <a:cs typeface="Arial"/>
              </a:rPr>
              <a:t>respiratory</a:t>
            </a:r>
            <a:r>
              <a:rPr sz="1733" spc="-9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733" spc="-13" dirty="0">
                <a:solidFill>
                  <a:srgbClr val="666766"/>
                </a:solidFill>
                <a:latin typeface="Arial"/>
                <a:cs typeface="Arial"/>
              </a:rPr>
              <a:t>muscles</a:t>
            </a:r>
            <a:endParaRPr sz="1733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0166" y="2413925"/>
            <a:ext cx="2973493" cy="2398607"/>
            <a:chOff x="472624" y="1810443"/>
            <a:chExt cx="2230120" cy="179895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624" y="1810443"/>
              <a:ext cx="1840470" cy="17988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22500" y="2047239"/>
              <a:ext cx="480060" cy="2387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405376" y="2146299"/>
              <a:ext cx="254000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253974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41877" y="210819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22500" y="2796540"/>
              <a:ext cx="469899" cy="23875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405378" y="2895599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244094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41877" y="285749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16895" y="4953316"/>
            <a:ext cx="1717040" cy="944083"/>
          </a:xfrm>
          <a:prstGeom prst="rect">
            <a:avLst/>
          </a:prstGeom>
        </p:spPr>
        <p:txBody>
          <a:bodyPr vert="horz" wrap="square" lIns="0" tIns="14393" rIns="0" bIns="0" rtlCol="0">
            <a:spAutoFit/>
          </a:bodyPr>
          <a:lstStyle/>
          <a:p>
            <a:pPr marL="16933" marR="6773">
              <a:lnSpc>
                <a:spcPct val="150000"/>
              </a:lnSpc>
              <a:spcBef>
                <a:spcPts val="113"/>
              </a:spcBef>
            </a:pPr>
            <a:r>
              <a:rPr sz="1400" b="1" dirty="0">
                <a:solidFill>
                  <a:srgbClr val="666766"/>
                </a:solidFill>
                <a:latin typeface="Arial"/>
                <a:cs typeface="Arial"/>
              </a:rPr>
              <a:t>Most</a:t>
            </a:r>
            <a:r>
              <a:rPr sz="1400" b="1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400" b="1" spc="-13" dirty="0">
                <a:solidFill>
                  <a:srgbClr val="666766"/>
                </a:solidFill>
                <a:latin typeface="Arial"/>
                <a:cs typeface="Arial"/>
              </a:rPr>
              <a:t>affected </a:t>
            </a:r>
            <a:r>
              <a:rPr sz="1400" b="1" dirty="0">
                <a:solidFill>
                  <a:srgbClr val="666766"/>
                </a:solidFill>
                <a:latin typeface="Arial"/>
                <a:cs typeface="Arial"/>
              </a:rPr>
              <a:t>Sometimes</a:t>
            </a:r>
            <a:r>
              <a:rPr sz="1400" b="1" spc="-6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400" b="1" spc="-13" dirty="0">
                <a:solidFill>
                  <a:srgbClr val="666766"/>
                </a:solidFill>
                <a:latin typeface="Arial"/>
                <a:cs typeface="Arial"/>
              </a:rPr>
              <a:t>affected </a:t>
            </a:r>
            <a:r>
              <a:rPr sz="1400" b="1" dirty="0">
                <a:solidFill>
                  <a:srgbClr val="666766"/>
                </a:solidFill>
                <a:latin typeface="Arial"/>
                <a:cs typeface="Arial"/>
              </a:rPr>
              <a:t>Least</a:t>
            </a:r>
            <a:r>
              <a:rPr sz="1400" b="1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400" b="1" spc="-13" dirty="0">
                <a:solidFill>
                  <a:srgbClr val="666766"/>
                </a:solidFill>
                <a:latin typeface="Arial"/>
                <a:cs typeface="Arial"/>
              </a:rPr>
              <a:t>affected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7492" y="5096933"/>
            <a:ext cx="304800" cy="206587"/>
            <a:chOff x="515619" y="3822700"/>
            <a:chExt cx="228600" cy="154940"/>
          </a:xfrm>
        </p:grpSpPr>
        <p:sp>
          <p:nvSpPr>
            <p:cNvPr id="22" name="object 22"/>
            <p:cNvSpPr/>
            <p:nvPr/>
          </p:nvSpPr>
          <p:spPr>
            <a:xfrm>
              <a:off x="528319" y="3835400"/>
              <a:ext cx="203200" cy="129539"/>
            </a:xfrm>
            <a:custGeom>
              <a:avLst/>
              <a:gdLst/>
              <a:ahLst/>
              <a:cxnLst/>
              <a:rect l="l" t="t" r="r" b="b"/>
              <a:pathLst>
                <a:path w="203200" h="129539">
                  <a:moveTo>
                    <a:pt x="203200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203200" y="1295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8319" y="3835400"/>
              <a:ext cx="203200" cy="129539"/>
            </a:xfrm>
            <a:custGeom>
              <a:avLst/>
              <a:gdLst/>
              <a:ahLst/>
              <a:cxnLst/>
              <a:rect l="l" t="t" r="r" b="b"/>
              <a:pathLst>
                <a:path w="203200" h="129539">
                  <a:moveTo>
                    <a:pt x="0" y="0"/>
                  </a:moveTo>
                  <a:lnTo>
                    <a:pt x="203200" y="0"/>
                  </a:lnTo>
                  <a:lnTo>
                    <a:pt x="203200" y="129540"/>
                  </a:lnTo>
                  <a:lnTo>
                    <a:pt x="0" y="12954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B4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704426" y="5432213"/>
            <a:ext cx="270933" cy="172719"/>
          </a:xfrm>
          <a:custGeom>
            <a:avLst/>
            <a:gdLst/>
            <a:ahLst/>
            <a:cxnLst/>
            <a:rect l="l" t="t" r="r" b="b"/>
            <a:pathLst>
              <a:path w="203200" h="129539">
                <a:moveTo>
                  <a:pt x="203200" y="0"/>
                </a:moveTo>
                <a:lnTo>
                  <a:pt x="0" y="0"/>
                </a:lnTo>
                <a:lnTo>
                  <a:pt x="0" y="129539"/>
                </a:lnTo>
                <a:lnTo>
                  <a:pt x="203200" y="129539"/>
                </a:lnTo>
                <a:lnTo>
                  <a:pt x="203200" y="0"/>
                </a:lnTo>
                <a:close/>
              </a:path>
            </a:pathLst>
          </a:custGeom>
          <a:solidFill>
            <a:srgbClr val="ED8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1359" y="5767494"/>
            <a:ext cx="270933" cy="172719"/>
          </a:xfrm>
          <a:custGeom>
            <a:avLst/>
            <a:gdLst/>
            <a:ahLst/>
            <a:cxnLst/>
            <a:rect l="l" t="t" r="r" b="b"/>
            <a:pathLst>
              <a:path w="203200" h="129539">
                <a:moveTo>
                  <a:pt x="203200" y="0"/>
                </a:moveTo>
                <a:lnTo>
                  <a:pt x="0" y="0"/>
                </a:lnTo>
                <a:lnTo>
                  <a:pt x="0" y="129539"/>
                </a:lnTo>
                <a:lnTo>
                  <a:pt x="203200" y="129539"/>
                </a:lnTo>
                <a:lnTo>
                  <a:pt x="2032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866314" y="4658433"/>
            <a:ext cx="4518660" cy="137497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086" marR="6773" indent="2540" algn="ctr">
              <a:lnSpc>
                <a:spcPct val="141700"/>
              </a:lnSpc>
              <a:spcBef>
                <a:spcPts val="133"/>
              </a:spcBef>
            </a:pP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Onset</a:t>
            </a:r>
            <a:r>
              <a:rPr sz="1600" spc="-1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in</a:t>
            </a:r>
            <a:r>
              <a:rPr sz="1600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LEMS</a:t>
            </a:r>
            <a:r>
              <a:rPr sz="1600" spc="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patients</a:t>
            </a:r>
            <a:r>
              <a:rPr sz="1600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-</a:t>
            </a:r>
            <a:r>
              <a:rPr sz="1600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50</a:t>
            </a:r>
            <a:r>
              <a:rPr sz="1600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to</a:t>
            </a:r>
            <a:r>
              <a:rPr sz="1600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60</a:t>
            </a:r>
            <a:r>
              <a:rPr sz="1600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years</a:t>
            </a:r>
            <a:r>
              <a:rPr sz="1600" spc="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of</a:t>
            </a:r>
            <a:r>
              <a:rPr sz="1600" spc="-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spc="-33" dirty="0">
                <a:solidFill>
                  <a:srgbClr val="666766"/>
                </a:solidFill>
                <a:latin typeface="Arial"/>
                <a:cs typeface="Arial"/>
              </a:rPr>
              <a:t>age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50%</a:t>
            </a:r>
            <a:r>
              <a:rPr sz="1600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of</a:t>
            </a:r>
            <a:r>
              <a:rPr sz="1600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people</a:t>
            </a:r>
            <a:r>
              <a:rPr sz="1600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with</a:t>
            </a:r>
            <a:r>
              <a:rPr sz="1600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LEMS</a:t>
            </a:r>
            <a:r>
              <a:rPr sz="1600" spc="-1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have</a:t>
            </a:r>
            <a:r>
              <a:rPr sz="1600" spc="-7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underlying </a:t>
            </a:r>
            <a:r>
              <a:rPr sz="1600" spc="-13" dirty="0">
                <a:solidFill>
                  <a:srgbClr val="666766"/>
                </a:solidFill>
                <a:latin typeface="Arial"/>
                <a:cs typeface="Arial"/>
              </a:rPr>
              <a:t>cancer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Observed</a:t>
            </a:r>
            <a:r>
              <a:rPr sz="1600" spc="-6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in</a:t>
            </a:r>
            <a:r>
              <a:rPr sz="1600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Cambria Math"/>
                <a:cs typeface="Cambria Math"/>
              </a:rPr>
              <a:t>˜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3%</a:t>
            </a:r>
            <a:r>
              <a:rPr sz="1600" spc="-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of</a:t>
            </a:r>
            <a:r>
              <a:rPr sz="1600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small</a:t>
            </a:r>
            <a:r>
              <a:rPr sz="1600" spc="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cell</a:t>
            </a:r>
            <a:r>
              <a:rPr sz="1600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lung</a:t>
            </a:r>
            <a:r>
              <a:rPr sz="1600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cancer </a:t>
            </a:r>
            <a:r>
              <a:rPr sz="1600" spc="-13" dirty="0">
                <a:solidFill>
                  <a:srgbClr val="666766"/>
                </a:solidFill>
                <a:latin typeface="Arial"/>
                <a:cs typeface="Arial"/>
              </a:rPr>
              <a:t>patients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Affects</a:t>
            </a:r>
            <a:r>
              <a:rPr sz="1600" spc="-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both</a:t>
            </a:r>
            <a:r>
              <a:rPr sz="1600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women</a:t>
            </a:r>
            <a:r>
              <a:rPr sz="1600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and</a:t>
            </a:r>
            <a:r>
              <a:rPr sz="1600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spc="-33" dirty="0">
                <a:solidFill>
                  <a:srgbClr val="666766"/>
                </a:solidFill>
                <a:latin typeface="Arial"/>
                <a:cs typeface="Arial"/>
              </a:rPr>
              <a:t>men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102779" y="1798320"/>
            <a:ext cx="1693" cy="4124113"/>
          </a:xfrm>
          <a:custGeom>
            <a:avLst/>
            <a:gdLst/>
            <a:ahLst/>
            <a:cxnLst/>
            <a:rect l="l" t="t" r="r" b="b"/>
            <a:pathLst>
              <a:path w="1270" h="3093085">
                <a:moveTo>
                  <a:pt x="1193" y="0"/>
                </a:moveTo>
                <a:lnTo>
                  <a:pt x="0" y="3092589"/>
                </a:lnTo>
              </a:path>
            </a:pathLst>
          </a:custGeom>
          <a:ln w="254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07587" y="1567842"/>
            <a:ext cx="4640580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096406" marR="6773" indent="-1080320">
              <a:spcBef>
                <a:spcPts val="133"/>
              </a:spcBef>
            </a:pPr>
            <a:r>
              <a:rPr sz="1867" b="1" dirty="0">
                <a:solidFill>
                  <a:srgbClr val="187BB8"/>
                </a:solidFill>
                <a:latin typeface="Arial"/>
                <a:cs typeface="Arial"/>
              </a:rPr>
              <a:t>Causing</a:t>
            </a:r>
            <a:r>
              <a:rPr sz="1867" b="1" spc="-127" dirty="0">
                <a:solidFill>
                  <a:srgbClr val="187BB8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187BB8"/>
                </a:solidFill>
                <a:latin typeface="Arial"/>
                <a:cs typeface="Arial"/>
              </a:rPr>
              <a:t>debilitating,</a:t>
            </a:r>
            <a:r>
              <a:rPr sz="1867" b="1" spc="-87" dirty="0">
                <a:solidFill>
                  <a:srgbClr val="187BB8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187BB8"/>
                </a:solidFill>
                <a:latin typeface="Arial"/>
                <a:cs typeface="Arial"/>
              </a:rPr>
              <a:t>progressive</a:t>
            </a:r>
            <a:r>
              <a:rPr sz="1867" b="1" spc="-60" dirty="0">
                <a:solidFill>
                  <a:srgbClr val="187BB8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187BB8"/>
                </a:solidFill>
                <a:latin typeface="Arial"/>
                <a:cs typeface="Arial"/>
              </a:rPr>
              <a:t>muscle </a:t>
            </a:r>
            <a:r>
              <a:rPr sz="1867" b="1" dirty="0">
                <a:solidFill>
                  <a:srgbClr val="187BB8"/>
                </a:solidFill>
                <a:latin typeface="Arial"/>
                <a:cs typeface="Arial"/>
              </a:rPr>
              <a:t>weakness</a:t>
            </a:r>
            <a:r>
              <a:rPr sz="1867" b="1" spc="-67" dirty="0">
                <a:solidFill>
                  <a:srgbClr val="187BB8"/>
                </a:solidFill>
                <a:latin typeface="Arial"/>
                <a:cs typeface="Arial"/>
              </a:rPr>
              <a:t> </a:t>
            </a:r>
            <a:r>
              <a:rPr sz="1867" b="1" dirty="0">
                <a:solidFill>
                  <a:srgbClr val="187BB8"/>
                </a:solidFill>
                <a:latin typeface="Arial"/>
                <a:cs typeface="Arial"/>
              </a:rPr>
              <a:t>and</a:t>
            </a:r>
            <a:r>
              <a:rPr sz="1867" b="1" spc="-20" dirty="0">
                <a:solidFill>
                  <a:srgbClr val="187BB8"/>
                </a:solidFill>
                <a:latin typeface="Arial"/>
                <a:cs typeface="Arial"/>
              </a:rPr>
              <a:t> </a:t>
            </a:r>
            <a:r>
              <a:rPr sz="1867" b="1" spc="-13" dirty="0">
                <a:solidFill>
                  <a:srgbClr val="187BB8"/>
                </a:solidFill>
                <a:latin typeface="Arial"/>
                <a:cs typeface="Arial"/>
              </a:rPr>
              <a:t>fatigue</a:t>
            </a:r>
            <a:endParaRPr sz="186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587" y="6399380"/>
            <a:ext cx="14731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67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2454" y="6258561"/>
            <a:ext cx="1818639" cy="599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9128" y="3851244"/>
            <a:ext cx="1428707" cy="170091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97037" y="2553082"/>
            <a:ext cx="2181860" cy="120862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50799">
              <a:spcBef>
                <a:spcPts val="147"/>
              </a:spcBef>
            </a:pPr>
            <a:r>
              <a:rPr sz="1933" spc="-13" dirty="0">
                <a:solidFill>
                  <a:srgbClr val="666766"/>
                </a:solidFill>
                <a:latin typeface="Arial"/>
                <a:cs typeface="Arial"/>
              </a:rPr>
              <a:t>&gt;</a:t>
            </a:r>
            <a:r>
              <a:rPr sz="1933" b="1" spc="-13" dirty="0">
                <a:solidFill>
                  <a:srgbClr val="666766"/>
                </a:solidFill>
                <a:latin typeface="Arial"/>
                <a:cs typeface="Arial"/>
              </a:rPr>
              <a:t>1100</a:t>
            </a:r>
            <a:r>
              <a:rPr sz="1933" b="1" spc="-11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933" spc="-13" dirty="0">
                <a:solidFill>
                  <a:srgbClr val="666766"/>
                </a:solidFill>
                <a:latin typeface="Arial"/>
                <a:cs typeface="Arial"/>
              </a:rPr>
              <a:t>LEMS-</a:t>
            </a:r>
            <a:endParaRPr sz="1933">
              <a:latin typeface="Arial"/>
              <a:cs typeface="Arial"/>
            </a:endParaRPr>
          </a:p>
          <a:p>
            <a:pPr marL="50799" marR="40639"/>
            <a:r>
              <a:rPr sz="1933" dirty="0">
                <a:solidFill>
                  <a:srgbClr val="666766"/>
                </a:solidFill>
                <a:latin typeface="Arial"/>
                <a:cs typeface="Arial"/>
              </a:rPr>
              <a:t>diagnosed</a:t>
            </a:r>
            <a:r>
              <a:rPr sz="1933" spc="-6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933" spc="-13" dirty="0">
                <a:solidFill>
                  <a:srgbClr val="666766"/>
                </a:solidFill>
                <a:latin typeface="Arial"/>
                <a:cs typeface="Arial"/>
              </a:rPr>
              <a:t>patients </a:t>
            </a:r>
            <a:r>
              <a:rPr sz="1933" dirty="0">
                <a:solidFill>
                  <a:srgbClr val="666766"/>
                </a:solidFill>
                <a:latin typeface="Arial"/>
                <a:cs typeface="Arial"/>
              </a:rPr>
              <a:t>ever</a:t>
            </a:r>
            <a:r>
              <a:rPr sz="1933" spc="-6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933" b="1" dirty="0">
                <a:solidFill>
                  <a:srgbClr val="666766"/>
                </a:solidFill>
                <a:latin typeface="Arial"/>
                <a:cs typeface="Arial"/>
              </a:rPr>
              <a:t>treated</a:t>
            </a:r>
            <a:r>
              <a:rPr sz="1933" b="1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933" spc="-27" dirty="0">
                <a:solidFill>
                  <a:srgbClr val="666766"/>
                </a:solidFill>
                <a:latin typeface="Arial"/>
                <a:cs typeface="Arial"/>
              </a:rPr>
              <a:t>with </a:t>
            </a:r>
            <a:r>
              <a:rPr sz="1933" dirty="0">
                <a:solidFill>
                  <a:srgbClr val="666766"/>
                </a:solidFill>
                <a:latin typeface="Arial"/>
                <a:cs typeface="Arial"/>
              </a:rPr>
              <a:t>FIRDAPSE</a:t>
            </a:r>
            <a:r>
              <a:rPr sz="1933" spc="-8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900" spc="-100" baseline="26315" dirty="0">
                <a:solidFill>
                  <a:srgbClr val="666766"/>
                </a:solidFill>
                <a:latin typeface="Arial"/>
                <a:cs typeface="Arial"/>
              </a:rPr>
              <a:t>2</a:t>
            </a:r>
            <a:endParaRPr sz="1900" baseline="26315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9068" y="571904"/>
            <a:ext cx="9738360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600" dirty="0"/>
              <a:t>FIRDAPSE</a:t>
            </a:r>
            <a:r>
              <a:rPr sz="3600" spc="7" dirty="0"/>
              <a:t> </a:t>
            </a:r>
            <a:r>
              <a:rPr sz="3600" dirty="0"/>
              <a:t>-</a:t>
            </a:r>
            <a:r>
              <a:rPr sz="3600" spc="-73" dirty="0"/>
              <a:t> </a:t>
            </a:r>
            <a:r>
              <a:rPr sz="3600" dirty="0"/>
              <a:t>U.S.</a:t>
            </a:r>
            <a:r>
              <a:rPr sz="3600" spc="-73" dirty="0"/>
              <a:t> </a:t>
            </a:r>
            <a:r>
              <a:rPr sz="3600" dirty="0"/>
              <a:t>LEMS</a:t>
            </a:r>
            <a:r>
              <a:rPr sz="3600" spc="-120" dirty="0"/>
              <a:t> </a:t>
            </a:r>
            <a:r>
              <a:rPr sz="3600" dirty="0"/>
              <a:t>Market</a:t>
            </a:r>
            <a:r>
              <a:rPr sz="3600" spc="-73" dirty="0"/>
              <a:t> </a:t>
            </a:r>
            <a:r>
              <a:rPr sz="3600" spc="-13" dirty="0"/>
              <a:t>Opportunity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4630" y="4406446"/>
            <a:ext cx="2587413" cy="120862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6933" marR="6773">
              <a:spcBef>
                <a:spcPts val="147"/>
              </a:spcBef>
            </a:pPr>
            <a:r>
              <a:rPr sz="1933" b="1" dirty="0">
                <a:solidFill>
                  <a:srgbClr val="666766"/>
                </a:solidFill>
                <a:latin typeface="Arial"/>
                <a:cs typeface="Arial"/>
              </a:rPr>
              <a:t>˜800</a:t>
            </a:r>
            <a:r>
              <a:rPr sz="1933" b="1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933" dirty="0">
                <a:solidFill>
                  <a:srgbClr val="666766"/>
                </a:solidFill>
                <a:latin typeface="Arial"/>
                <a:cs typeface="Arial"/>
              </a:rPr>
              <a:t>LEMS</a:t>
            </a:r>
            <a:r>
              <a:rPr sz="1933" spc="-6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933" spc="-13" dirty="0">
                <a:solidFill>
                  <a:srgbClr val="666766"/>
                </a:solidFill>
                <a:latin typeface="Arial"/>
                <a:cs typeface="Arial"/>
              </a:rPr>
              <a:t>patients </a:t>
            </a:r>
            <a:r>
              <a:rPr sz="1933" b="1" dirty="0">
                <a:solidFill>
                  <a:srgbClr val="187BB8"/>
                </a:solidFill>
                <a:latin typeface="Arial"/>
                <a:cs typeface="Arial"/>
              </a:rPr>
              <a:t>diagnosed</a:t>
            </a:r>
            <a:r>
              <a:rPr sz="1933" b="1" spc="-73" dirty="0">
                <a:solidFill>
                  <a:srgbClr val="187BB8"/>
                </a:solidFill>
                <a:latin typeface="Arial"/>
                <a:cs typeface="Arial"/>
              </a:rPr>
              <a:t> </a:t>
            </a:r>
            <a:r>
              <a:rPr sz="1933" b="1" dirty="0">
                <a:solidFill>
                  <a:srgbClr val="187BB8"/>
                </a:solidFill>
                <a:latin typeface="Arial"/>
                <a:cs typeface="Arial"/>
              </a:rPr>
              <a:t>but</a:t>
            </a:r>
            <a:r>
              <a:rPr sz="1933" b="1" spc="-40" dirty="0">
                <a:solidFill>
                  <a:srgbClr val="187BB8"/>
                </a:solidFill>
                <a:latin typeface="Arial"/>
                <a:cs typeface="Arial"/>
              </a:rPr>
              <a:t> </a:t>
            </a:r>
            <a:r>
              <a:rPr sz="1933" b="1" dirty="0">
                <a:solidFill>
                  <a:srgbClr val="187BB8"/>
                </a:solidFill>
                <a:latin typeface="Arial"/>
                <a:cs typeface="Arial"/>
              </a:rPr>
              <a:t>not</a:t>
            </a:r>
            <a:r>
              <a:rPr sz="1933" b="1" spc="-40" dirty="0">
                <a:solidFill>
                  <a:srgbClr val="187BB8"/>
                </a:solidFill>
                <a:latin typeface="Arial"/>
                <a:cs typeface="Arial"/>
              </a:rPr>
              <a:t> </a:t>
            </a:r>
            <a:r>
              <a:rPr sz="1933" b="1" spc="-33" dirty="0">
                <a:solidFill>
                  <a:srgbClr val="187BB8"/>
                </a:solidFill>
                <a:latin typeface="Arial"/>
                <a:cs typeface="Arial"/>
              </a:rPr>
              <a:t>yet </a:t>
            </a:r>
            <a:r>
              <a:rPr sz="1933" b="1" dirty="0">
                <a:solidFill>
                  <a:srgbClr val="187BB8"/>
                </a:solidFill>
                <a:latin typeface="Arial"/>
                <a:cs typeface="Arial"/>
              </a:rPr>
              <a:t>treated</a:t>
            </a:r>
            <a:r>
              <a:rPr sz="1933" b="1" spc="-80" dirty="0">
                <a:solidFill>
                  <a:srgbClr val="187BB8"/>
                </a:solidFill>
                <a:latin typeface="Arial"/>
                <a:cs typeface="Arial"/>
              </a:rPr>
              <a:t> </a:t>
            </a:r>
            <a:r>
              <a:rPr sz="1933" spc="-27" dirty="0">
                <a:solidFill>
                  <a:srgbClr val="666766"/>
                </a:solidFill>
                <a:latin typeface="Arial"/>
                <a:cs typeface="Arial"/>
              </a:rPr>
              <a:t>with</a:t>
            </a:r>
            <a:r>
              <a:rPr sz="1933" spc="66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933" spc="-13" dirty="0">
                <a:solidFill>
                  <a:srgbClr val="666766"/>
                </a:solidFill>
                <a:latin typeface="Arial"/>
                <a:cs typeface="Arial"/>
              </a:rPr>
              <a:t>FIRDAPSE</a:t>
            </a:r>
            <a:endParaRPr sz="1933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57785" y="2753360"/>
            <a:ext cx="2052320" cy="2265680"/>
            <a:chOff x="2593339" y="2065020"/>
            <a:chExt cx="1539240" cy="16992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3339" y="2065020"/>
              <a:ext cx="1539239" cy="169925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655569" y="2106930"/>
              <a:ext cx="1414780" cy="1574800"/>
            </a:xfrm>
            <a:custGeom>
              <a:avLst/>
              <a:gdLst/>
              <a:ahLst/>
              <a:cxnLst/>
              <a:rect l="l" t="t" r="r" b="b"/>
              <a:pathLst>
                <a:path w="1414779" h="1574800">
                  <a:moveTo>
                    <a:pt x="707390" y="0"/>
                  </a:moveTo>
                  <a:lnTo>
                    <a:pt x="662653" y="1549"/>
                  </a:lnTo>
                  <a:lnTo>
                    <a:pt x="618657" y="6134"/>
                  </a:lnTo>
                  <a:lnTo>
                    <a:pt x="575482" y="13665"/>
                  </a:lnTo>
                  <a:lnTo>
                    <a:pt x="533213" y="24047"/>
                  </a:lnTo>
                  <a:lnTo>
                    <a:pt x="491931" y="37190"/>
                  </a:lnTo>
                  <a:lnTo>
                    <a:pt x="451721" y="53000"/>
                  </a:lnTo>
                  <a:lnTo>
                    <a:pt x="412664" y="71386"/>
                  </a:lnTo>
                  <a:lnTo>
                    <a:pt x="374843" y="92255"/>
                  </a:lnTo>
                  <a:lnTo>
                    <a:pt x="338342" y="115515"/>
                  </a:lnTo>
                  <a:lnTo>
                    <a:pt x="303244" y="141074"/>
                  </a:lnTo>
                  <a:lnTo>
                    <a:pt x="269630" y="168840"/>
                  </a:lnTo>
                  <a:lnTo>
                    <a:pt x="237585" y="198720"/>
                  </a:lnTo>
                  <a:lnTo>
                    <a:pt x="207190" y="230622"/>
                  </a:lnTo>
                  <a:lnTo>
                    <a:pt x="178530" y="264454"/>
                  </a:lnTo>
                  <a:lnTo>
                    <a:pt x="151686" y="300124"/>
                  </a:lnTo>
                  <a:lnTo>
                    <a:pt x="126741" y="337539"/>
                  </a:lnTo>
                  <a:lnTo>
                    <a:pt x="103779" y="376607"/>
                  </a:lnTo>
                  <a:lnTo>
                    <a:pt x="82882" y="417237"/>
                  </a:lnTo>
                  <a:lnTo>
                    <a:pt x="64133" y="459335"/>
                  </a:lnTo>
                  <a:lnTo>
                    <a:pt x="47615" y="502810"/>
                  </a:lnTo>
                  <a:lnTo>
                    <a:pt x="33411" y="547569"/>
                  </a:lnTo>
                  <a:lnTo>
                    <a:pt x="21604" y="593520"/>
                  </a:lnTo>
                  <a:lnTo>
                    <a:pt x="12276" y="640570"/>
                  </a:lnTo>
                  <a:lnTo>
                    <a:pt x="5511" y="688629"/>
                  </a:lnTo>
                  <a:lnTo>
                    <a:pt x="1391" y="737603"/>
                  </a:lnTo>
                  <a:lnTo>
                    <a:pt x="0" y="787400"/>
                  </a:lnTo>
                  <a:lnTo>
                    <a:pt x="1391" y="837196"/>
                  </a:lnTo>
                  <a:lnTo>
                    <a:pt x="5511" y="886170"/>
                  </a:lnTo>
                  <a:lnTo>
                    <a:pt x="12276" y="934229"/>
                  </a:lnTo>
                  <a:lnTo>
                    <a:pt x="21604" y="981279"/>
                  </a:lnTo>
                  <a:lnTo>
                    <a:pt x="33411" y="1027230"/>
                  </a:lnTo>
                  <a:lnTo>
                    <a:pt x="47615" y="1071989"/>
                  </a:lnTo>
                  <a:lnTo>
                    <a:pt x="64133" y="1115464"/>
                  </a:lnTo>
                  <a:lnTo>
                    <a:pt x="82882" y="1157562"/>
                  </a:lnTo>
                  <a:lnTo>
                    <a:pt x="103779" y="1198192"/>
                  </a:lnTo>
                  <a:lnTo>
                    <a:pt x="126741" y="1237260"/>
                  </a:lnTo>
                  <a:lnTo>
                    <a:pt x="151686" y="1274675"/>
                  </a:lnTo>
                  <a:lnTo>
                    <a:pt x="178530" y="1310345"/>
                  </a:lnTo>
                  <a:lnTo>
                    <a:pt x="207190" y="1344177"/>
                  </a:lnTo>
                  <a:lnTo>
                    <a:pt x="237585" y="1376079"/>
                  </a:lnTo>
                  <a:lnTo>
                    <a:pt x="269630" y="1405959"/>
                  </a:lnTo>
                  <a:lnTo>
                    <a:pt x="303244" y="1433725"/>
                  </a:lnTo>
                  <a:lnTo>
                    <a:pt x="338342" y="1459284"/>
                  </a:lnTo>
                  <a:lnTo>
                    <a:pt x="374843" y="1482544"/>
                  </a:lnTo>
                  <a:lnTo>
                    <a:pt x="412664" y="1503413"/>
                  </a:lnTo>
                  <a:lnTo>
                    <a:pt x="451721" y="1521799"/>
                  </a:lnTo>
                  <a:lnTo>
                    <a:pt x="491931" y="1537609"/>
                  </a:lnTo>
                  <a:lnTo>
                    <a:pt x="533213" y="1550752"/>
                  </a:lnTo>
                  <a:lnTo>
                    <a:pt x="575482" y="1561134"/>
                  </a:lnTo>
                  <a:lnTo>
                    <a:pt x="618657" y="1568665"/>
                  </a:lnTo>
                  <a:lnTo>
                    <a:pt x="662653" y="1573250"/>
                  </a:lnTo>
                  <a:lnTo>
                    <a:pt x="707390" y="1574800"/>
                  </a:lnTo>
                  <a:lnTo>
                    <a:pt x="752126" y="1573250"/>
                  </a:lnTo>
                  <a:lnTo>
                    <a:pt x="796122" y="1568665"/>
                  </a:lnTo>
                  <a:lnTo>
                    <a:pt x="839297" y="1561134"/>
                  </a:lnTo>
                  <a:lnTo>
                    <a:pt x="881566" y="1550752"/>
                  </a:lnTo>
                  <a:lnTo>
                    <a:pt x="922848" y="1537609"/>
                  </a:lnTo>
                  <a:lnTo>
                    <a:pt x="963058" y="1521799"/>
                  </a:lnTo>
                  <a:lnTo>
                    <a:pt x="1002115" y="1503413"/>
                  </a:lnTo>
                  <a:lnTo>
                    <a:pt x="1039936" y="1482544"/>
                  </a:lnTo>
                  <a:lnTo>
                    <a:pt x="1076437" y="1459284"/>
                  </a:lnTo>
                  <a:lnTo>
                    <a:pt x="1111535" y="1433725"/>
                  </a:lnTo>
                  <a:lnTo>
                    <a:pt x="1145149" y="1405959"/>
                  </a:lnTo>
                  <a:lnTo>
                    <a:pt x="1177194" y="1376079"/>
                  </a:lnTo>
                  <a:lnTo>
                    <a:pt x="1207589" y="1344177"/>
                  </a:lnTo>
                  <a:lnTo>
                    <a:pt x="1236249" y="1310345"/>
                  </a:lnTo>
                  <a:lnTo>
                    <a:pt x="1263093" y="1274675"/>
                  </a:lnTo>
                  <a:lnTo>
                    <a:pt x="1288038" y="1237260"/>
                  </a:lnTo>
                  <a:lnTo>
                    <a:pt x="1311000" y="1198192"/>
                  </a:lnTo>
                  <a:lnTo>
                    <a:pt x="1331897" y="1157562"/>
                  </a:lnTo>
                  <a:lnTo>
                    <a:pt x="1350646" y="1115464"/>
                  </a:lnTo>
                  <a:lnTo>
                    <a:pt x="1367164" y="1071989"/>
                  </a:lnTo>
                  <a:lnTo>
                    <a:pt x="1381368" y="1027230"/>
                  </a:lnTo>
                  <a:lnTo>
                    <a:pt x="1393175" y="981279"/>
                  </a:lnTo>
                  <a:lnTo>
                    <a:pt x="1402503" y="934229"/>
                  </a:lnTo>
                  <a:lnTo>
                    <a:pt x="1409268" y="886170"/>
                  </a:lnTo>
                  <a:lnTo>
                    <a:pt x="1413388" y="837196"/>
                  </a:lnTo>
                  <a:lnTo>
                    <a:pt x="1414780" y="787400"/>
                  </a:lnTo>
                  <a:lnTo>
                    <a:pt x="1413388" y="737603"/>
                  </a:lnTo>
                  <a:lnTo>
                    <a:pt x="1409268" y="688629"/>
                  </a:lnTo>
                  <a:lnTo>
                    <a:pt x="1402503" y="640570"/>
                  </a:lnTo>
                  <a:lnTo>
                    <a:pt x="1393175" y="593520"/>
                  </a:lnTo>
                  <a:lnTo>
                    <a:pt x="1381368" y="547569"/>
                  </a:lnTo>
                  <a:lnTo>
                    <a:pt x="1367164" y="502810"/>
                  </a:lnTo>
                  <a:lnTo>
                    <a:pt x="1350646" y="459335"/>
                  </a:lnTo>
                  <a:lnTo>
                    <a:pt x="1331897" y="417237"/>
                  </a:lnTo>
                  <a:lnTo>
                    <a:pt x="1311000" y="376607"/>
                  </a:lnTo>
                  <a:lnTo>
                    <a:pt x="1288038" y="337539"/>
                  </a:lnTo>
                  <a:lnTo>
                    <a:pt x="1263093" y="300124"/>
                  </a:lnTo>
                  <a:lnTo>
                    <a:pt x="1236249" y="264454"/>
                  </a:lnTo>
                  <a:lnTo>
                    <a:pt x="1207589" y="230622"/>
                  </a:lnTo>
                  <a:lnTo>
                    <a:pt x="1177194" y="198720"/>
                  </a:lnTo>
                  <a:lnTo>
                    <a:pt x="1145149" y="168840"/>
                  </a:lnTo>
                  <a:lnTo>
                    <a:pt x="1111535" y="141074"/>
                  </a:lnTo>
                  <a:lnTo>
                    <a:pt x="1076437" y="115515"/>
                  </a:lnTo>
                  <a:lnTo>
                    <a:pt x="1039936" y="92255"/>
                  </a:lnTo>
                  <a:lnTo>
                    <a:pt x="1002115" y="71386"/>
                  </a:lnTo>
                  <a:lnTo>
                    <a:pt x="963058" y="53000"/>
                  </a:lnTo>
                  <a:lnTo>
                    <a:pt x="922848" y="37190"/>
                  </a:lnTo>
                  <a:lnTo>
                    <a:pt x="881566" y="24047"/>
                  </a:lnTo>
                  <a:lnTo>
                    <a:pt x="839297" y="13665"/>
                  </a:lnTo>
                  <a:lnTo>
                    <a:pt x="796122" y="6134"/>
                  </a:lnTo>
                  <a:lnTo>
                    <a:pt x="752126" y="1549"/>
                  </a:lnTo>
                  <a:lnTo>
                    <a:pt x="70739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55569" y="2106930"/>
              <a:ext cx="1414780" cy="1574800"/>
            </a:xfrm>
            <a:custGeom>
              <a:avLst/>
              <a:gdLst/>
              <a:ahLst/>
              <a:cxnLst/>
              <a:rect l="l" t="t" r="r" b="b"/>
              <a:pathLst>
                <a:path w="1414779" h="1574800">
                  <a:moveTo>
                    <a:pt x="0" y="787400"/>
                  </a:moveTo>
                  <a:lnTo>
                    <a:pt x="1391" y="737603"/>
                  </a:lnTo>
                  <a:lnTo>
                    <a:pt x="5511" y="688629"/>
                  </a:lnTo>
                  <a:lnTo>
                    <a:pt x="12276" y="640570"/>
                  </a:lnTo>
                  <a:lnTo>
                    <a:pt x="21604" y="593520"/>
                  </a:lnTo>
                  <a:lnTo>
                    <a:pt x="33411" y="547569"/>
                  </a:lnTo>
                  <a:lnTo>
                    <a:pt x="47615" y="502810"/>
                  </a:lnTo>
                  <a:lnTo>
                    <a:pt x="64133" y="459335"/>
                  </a:lnTo>
                  <a:lnTo>
                    <a:pt x="82882" y="417237"/>
                  </a:lnTo>
                  <a:lnTo>
                    <a:pt x="103779" y="376607"/>
                  </a:lnTo>
                  <a:lnTo>
                    <a:pt x="126741" y="337539"/>
                  </a:lnTo>
                  <a:lnTo>
                    <a:pt x="151686" y="300124"/>
                  </a:lnTo>
                  <a:lnTo>
                    <a:pt x="178530" y="264454"/>
                  </a:lnTo>
                  <a:lnTo>
                    <a:pt x="207190" y="230622"/>
                  </a:lnTo>
                  <a:lnTo>
                    <a:pt x="237585" y="198720"/>
                  </a:lnTo>
                  <a:lnTo>
                    <a:pt x="269630" y="168840"/>
                  </a:lnTo>
                  <a:lnTo>
                    <a:pt x="303244" y="141074"/>
                  </a:lnTo>
                  <a:lnTo>
                    <a:pt x="338342" y="115515"/>
                  </a:lnTo>
                  <a:lnTo>
                    <a:pt x="374843" y="92255"/>
                  </a:lnTo>
                  <a:lnTo>
                    <a:pt x="412664" y="71386"/>
                  </a:lnTo>
                  <a:lnTo>
                    <a:pt x="451721" y="53000"/>
                  </a:lnTo>
                  <a:lnTo>
                    <a:pt x="491931" y="37190"/>
                  </a:lnTo>
                  <a:lnTo>
                    <a:pt x="533213" y="24047"/>
                  </a:lnTo>
                  <a:lnTo>
                    <a:pt x="575482" y="13665"/>
                  </a:lnTo>
                  <a:lnTo>
                    <a:pt x="618657" y="6134"/>
                  </a:lnTo>
                  <a:lnTo>
                    <a:pt x="662653" y="1549"/>
                  </a:lnTo>
                  <a:lnTo>
                    <a:pt x="707390" y="0"/>
                  </a:lnTo>
                  <a:lnTo>
                    <a:pt x="752126" y="1549"/>
                  </a:lnTo>
                  <a:lnTo>
                    <a:pt x="796122" y="6134"/>
                  </a:lnTo>
                  <a:lnTo>
                    <a:pt x="839297" y="13665"/>
                  </a:lnTo>
                  <a:lnTo>
                    <a:pt x="881566" y="24047"/>
                  </a:lnTo>
                  <a:lnTo>
                    <a:pt x="922848" y="37190"/>
                  </a:lnTo>
                  <a:lnTo>
                    <a:pt x="963058" y="53000"/>
                  </a:lnTo>
                  <a:lnTo>
                    <a:pt x="1002115" y="71386"/>
                  </a:lnTo>
                  <a:lnTo>
                    <a:pt x="1039936" y="92255"/>
                  </a:lnTo>
                  <a:lnTo>
                    <a:pt x="1076437" y="115515"/>
                  </a:lnTo>
                  <a:lnTo>
                    <a:pt x="1111535" y="141074"/>
                  </a:lnTo>
                  <a:lnTo>
                    <a:pt x="1145149" y="168840"/>
                  </a:lnTo>
                  <a:lnTo>
                    <a:pt x="1177194" y="198720"/>
                  </a:lnTo>
                  <a:lnTo>
                    <a:pt x="1207589" y="230622"/>
                  </a:lnTo>
                  <a:lnTo>
                    <a:pt x="1236249" y="264454"/>
                  </a:lnTo>
                  <a:lnTo>
                    <a:pt x="1263093" y="300124"/>
                  </a:lnTo>
                  <a:lnTo>
                    <a:pt x="1288038" y="337539"/>
                  </a:lnTo>
                  <a:lnTo>
                    <a:pt x="1311000" y="376607"/>
                  </a:lnTo>
                  <a:lnTo>
                    <a:pt x="1331897" y="417237"/>
                  </a:lnTo>
                  <a:lnTo>
                    <a:pt x="1350646" y="459335"/>
                  </a:lnTo>
                  <a:lnTo>
                    <a:pt x="1367164" y="502810"/>
                  </a:lnTo>
                  <a:lnTo>
                    <a:pt x="1381368" y="547569"/>
                  </a:lnTo>
                  <a:lnTo>
                    <a:pt x="1393175" y="593520"/>
                  </a:lnTo>
                  <a:lnTo>
                    <a:pt x="1402503" y="640570"/>
                  </a:lnTo>
                  <a:lnTo>
                    <a:pt x="1409268" y="688629"/>
                  </a:lnTo>
                  <a:lnTo>
                    <a:pt x="1413388" y="737603"/>
                  </a:lnTo>
                  <a:lnTo>
                    <a:pt x="1414780" y="787400"/>
                  </a:lnTo>
                  <a:lnTo>
                    <a:pt x="1413388" y="837196"/>
                  </a:lnTo>
                  <a:lnTo>
                    <a:pt x="1409268" y="886170"/>
                  </a:lnTo>
                  <a:lnTo>
                    <a:pt x="1402503" y="934229"/>
                  </a:lnTo>
                  <a:lnTo>
                    <a:pt x="1393175" y="981279"/>
                  </a:lnTo>
                  <a:lnTo>
                    <a:pt x="1381368" y="1027230"/>
                  </a:lnTo>
                  <a:lnTo>
                    <a:pt x="1367164" y="1071989"/>
                  </a:lnTo>
                  <a:lnTo>
                    <a:pt x="1350646" y="1115464"/>
                  </a:lnTo>
                  <a:lnTo>
                    <a:pt x="1331897" y="1157562"/>
                  </a:lnTo>
                  <a:lnTo>
                    <a:pt x="1311000" y="1198192"/>
                  </a:lnTo>
                  <a:lnTo>
                    <a:pt x="1288038" y="1237260"/>
                  </a:lnTo>
                  <a:lnTo>
                    <a:pt x="1263093" y="1274675"/>
                  </a:lnTo>
                  <a:lnTo>
                    <a:pt x="1236249" y="1310345"/>
                  </a:lnTo>
                  <a:lnTo>
                    <a:pt x="1207589" y="1344177"/>
                  </a:lnTo>
                  <a:lnTo>
                    <a:pt x="1177194" y="1376079"/>
                  </a:lnTo>
                  <a:lnTo>
                    <a:pt x="1145149" y="1405959"/>
                  </a:lnTo>
                  <a:lnTo>
                    <a:pt x="1111535" y="1433725"/>
                  </a:lnTo>
                  <a:lnTo>
                    <a:pt x="1076437" y="1459284"/>
                  </a:lnTo>
                  <a:lnTo>
                    <a:pt x="1039936" y="1482544"/>
                  </a:lnTo>
                  <a:lnTo>
                    <a:pt x="1002115" y="1503413"/>
                  </a:lnTo>
                  <a:lnTo>
                    <a:pt x="963058" y="1521799"/>
                  </a:lnTo>
                  <a:lnTo>
                    <a:pt x="922848" y="1537609"/>
                  </a:lnTo>
                  <a:lnTo>
                    <a:pt x="881566" y="1550752"/>
                  </a:lnTo>
                  <a:lnTo>
                    <a:pt x="839297" y="1561134"/>
                  </a:lnTo>
                  <a:lnTo>
                    <a:pt x="796122" y="1568665"/>
                  </a:lnTo>
                  <a:lnTo>
                    <a:pt x="752126" y="1573250"/>
                  </a:lnTo>
                  <a:lnTo>
                    <a:pt x="707390" y="1574800"/>
                  </a:lnTo>
                  <a:lnTo>
                    <a:pt x="662653" y="1573250"/>
                  </a:lnTo>
                  <a:lnTo>
                    <a:pt x="618657" y="1568665"/>
                  </a:lnTo>
                  <a:lnTo>
                    <a:pt x="575482" y="1561134"/>
                  </a:lnTo>
                  <a:lnTo>
                    <a:pt x="533213" y="1550752"/>
                  </a:lnTo>
                  <a:lnTo>
                    <a:pt x="491931" y="1537609"/>
                  </a:lnTo>
                  <a:lnTo>
                    <a:pt x="451721" y="1521799"/>
                  </a:lnTo>
                  <a:lnTo>
                    <a:pt x="412664" y="1503413"/>
                  </a:lnTo>
                  <a:lnTo>
                    <a:pt x="374843" y="1482544"/>
                  </a:lnTo>
                  <a:lnTo>
                    <a:pt x="338342" y="1459284"/>
                  </a:lnTo>
                  <a:lnTo>
                    <a:pt x="303244" y="1433725"/>
                  </a:lnTo>
                  <a:lnTo>
                    <a:pt x="269630" y="1405959"/>
                  </a:lnTo>
                  <a:lnTo>
                    <a:pt x="237585" y="1376079"/>
                  </a:lnTo>
                  <a:lnTo>
                    <a:pt x="207190" y="1344177"/>
                  </a:lnTo>
                  <a:lnTo>
                    <a:pt x="178530" y="1310345"/>
                  </a:lnTo>
                  <a:lnTo>
                    <a:pt x="151686" y="1274675"/>
                  </a:lnTo>
                  <a:lnTo>
                    <a:pt x="126741" y="1237260"/>
                  </a:lnTo>
                  <a:lnTo>
                    <a:pt x="103779" y="1198192"/>
                  </a:lnTo>
                  <a:lnTo>
                    <a:pt x="82882" y="1157562"/>
                  </a:lnTo>
                  <a:lnTo>
                    <a:pt x="64133" y="1115464"/>
                  </a:lnTo>
                  <a:lnTo>
                    <a:pt x="47615" y="1071989"/>
                  </a:lnTo>
                  <a:lnTo>
                    <a:pt x="33411" y="1027230"/>
                  </a:lnTo>
                  <a:lnTo>
                    <a:pt x="21604" y="981279"/>
                  </a:lnTo>
                  <a:lnTo>
                    <a:pt x="12276" y="934229"/>
                  </a:lnTo>
                  <a:lnTo>
                    <a:pt x="5511" y="886170"/>
                  </a:lnTo>
                  <a:lnTo>
                    <a:pt x="1391" y="837196"/>
                  </a:lnTo>
                  <a:lnTo>
                    <a:pt x="0" y="7874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71139" y="2600959"/>
              <a:ext cx="1224280" cy="647700"/>
            </a:xfrm>
            <a:custGeom>
              <a:avLst/>
              <a:gdLst/>
              <a:ahLst/>
              <a:cxnLst/>
              <a:rect l="l" t="t" r="r" b="b"/>
              <a:pathLst>
                <a:path w="1224279" h="647700">
                  <a:moveTo>
                    <a:pt x="122428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224280" y="647700"/>
                  </a:lnTo>
                  <a:lnTo>
                    <a:pt x="12242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39159" y="3506727"/>
            <a:ext cx="1341967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1600" dirty="0">
                <a:solidFill>
                  <a:srgbClr val="666766"/>
                </a:solidFill>
                <a:latin typeface="Arial"/>
                <a:cs typeface="Arial"/>
              </a:rPr>
              <a:t>&gt;</a:t>
            </a:r>
            <a:r>
              <a:rPr sz="1600" spc="-1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66766"/>
                </a:solidFill>
                <a:latin typeface="Arial"/>
                <a:cs typeface="Arial"/>
              </a:rPr>
              <a:t>2,900</a:t>
            </a:r>
            <a:r>
              <a:rPr sz="1600" b="1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600" b="1" spc="-27" dirty="0">
                <a:solidFill>
                  <a:srgbClr val="666766"/>
                </a:solidFill>
                <a:latin typeface="Arial"/>
                <a:cs typeface="Arial"/>
              </a:rPr>
              <a:t>LEMS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13" dirty="0">
                <a:solidFill>
                  <a:srgbClr val="187BB8"/>
                </a:solidFill>
                <a:latin typeface="Arial"/>
                <a:cs typeface="Arial"/>
              </a:rPr>
              <a:t>undiagnosed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13" dirty="0">
                <a:solidFill>
                  <a:srgbClr val="666766"/>
                </a:solidFill>
                <a:latin typeface="Arial"/>
                <a:cs typeface="Arial"/>
              </a:rPr>
              <a:t>patients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02842" y="4430351"/>
            <a:ext cx="2663613" cy="531898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6933" marR="6773" indent="331885">
              <a:spcBef>
                <a:spcPts val="147"/>
              </a:spcBef>
            </a:pPr>
            <a:r>
              <a:rPr sz="1667" dirty="0">
                <a:solidFill>
                  <a:srgbClr val="187BB8"/>
                </a:solidFill>
                <a:latin typeface="Arial"/>
                <a:cs typeface="Arial"/>
              </a:rPr>
              <a:t>Making</a:t>
            </a:r>
            <a:r>
              <a:rPr sz="1667" spc="-133" dirty="0">
                <a:solidFill>
                  <a:srgbClr val="187BB8"/>
                </a:solidFill>
                <a:latin typeface="Arial"/>
                <a:cs typeface="Arial"/>
              </a:rPr>
              <a:t> </a:t>
            </a:r>
            <a:r>
              <a:rPr sz="1667" dirty="0">
                <a:solidFill>
                  <a:srgbClr val="187BB8"/>
                </a:solidFill>
                <a:latin typeface="Arial"/>
                <a:cs typeface="Arial"/>
              </a:rPr>
              <a:t>A</a:t>
            </a:r>
            <a:r>
              <a:rPr sz="1667" spc="-80" dirty="0">
                <a:solidFill>
                  <a:srgbClr val="187BB8"/>
                </a:solidFill>
                <a:latin typeface="Arial"/>
                <a:cs typeface="Arial"/>
              </a:rPr>
              <a:t> </a:t>
            </a:r>
            <a:r>
              <a:rPr sz="1667" spc="-13" dirty="0">
                <a:solidFill>
                  <a:srgbClr val="187BB8"/>
                </a:solidFill>
                <a:latin typeface="Arial"/>
                <a:cs typeface="Arial"/>
              </a:rPr>
              <a:t>Meaningful </a:t>
            </a:r>
            <a:r>
              <a:rPr sz="1667" dirty="0">
                <a:solidFill>
                  <a:srgbClr val="187BB8"/>
                </a:solidFill>
                <a:latin typeface="Arial"/>
                <a:cs typeface="Arial"/>
              </a:rPr>
              <a:t>Difference</a:t>
            </a:r>
            <a:r>
              <a:rPr sz="1667" spc="-67" dirty="0">
                <a:solidFill>
                  <a:srgbClr val="187BB8"/>
                </a:solidFill>
                <a:latin typeface="Arial"/>
                <a:cs typeface="Arial"/>
              </a:rPr>
              <a:t> </a:t>
            </a:r>
            <a:r>
              <a:rPr sz="1667" dirty="0">
                <a:solidFill>
                  <a:srgbClr val="187BB8"/>
                </a:solidFill>
                <a:latin typeface="Arial"/>
                <a:cs typeface="Arial"/>
              </a:rPr>
              <a:t>In</a:t>
            </a:r>
            <a:r>
              <a:rPr sz="1667" spc="-7" dirty="0">
                <a:solidFill>
                  <a:srgbClr val="187BB8"/>
                </a:solidFill>
                <a:latin typeface="Arial"/>
                <a:cs typeface="Arial"/>
              </a:rPr>
              <a:t> </a:t>
            </a:r>
            <a:r>
              <a:rPr sz="1667" dirty="0">
                <a:solidFill>
                  <a:srgbClr val="187BB8"/>
                </a:solidFill>
                <a:latin typeface="Arial"/>
                <a:cs typeface="Arial"/>
              </a:rPr>
              <a:t>Patients’</a:t>
            </a:r>
            <a:r>
              <a:rPr sz="1667" spc="-113" dirty="0">
                <a:solidFill>
                  <a:srgbClr val="187BB8"/>
                </a:solidFill>
                <a:latin typeface="Arial"/>
                <a:cs typeface="Arial"/>
              </a:rPr>
              <a:t> </a:t>
            </a:r>
            <a:r>
              <a:rPr sz="1667" spc="-27" dirty="0">
                <a:solidFill>
                  <a:srgbClr val="187BB8"/>
                </a:solidFill>
                <a:latin typeface="Arial"/>
                <a:cs typeface="Arial"/>
              </a:rPr>
              <a:t>Lives</a:t>
            </a:r>
            <a:endParaRPr sz="1667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6533" y="1639147"/>
            <a:ext cx="5100320" cy="382948"/>
          </a:xfrm>
          <a:prstGeom prst="rect">
            <a:avLst/>
          </a:prstGeom>
          <a:solidFill>
            <a:srgbClr val="187BB8"/>
          </a:solidFill>
        </p:spPr>
        <p:txBody>
          <a:bodyPr vert="horz" wrap="square" lIns="0" tIns="54187" rIns="0" bIns="0" rtlCol="0">
            <a:spAutoFit/>
          </a:bodyPr>
          <a:lstStyle/>
          <a:p>
            <a:pPr marL="121070">
              <a:spcBef>
                <a:spcPts val="427"/>
              </a:spcBef>
            </a:pPr>
            <a:r>
              <a:rPr sz="2133" b="1" dirty="0">
                <a:solidFill>
                  <a:srgbClr val="FFFFFF"/>
                </a:solidFill>
                <a:latin typeface="Arial"/>
                <a:cs typeface="Arial"/>
              </a:rPr>
              <a:t>Affects</a:t>
            </a:r>
            <a:r>
              <a:rPr sz="2133" b="1" spc="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FFFFFF"/>
                </a:solidFill>
                <a:latin typeface="Arial"/>
                <a:cs typeface="Arial"/>
              </a:rPr>
              <a:t>˜3,600</a:t>
            </a:r>
            <a:r>
              <a:rPr sz="2133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133" b="1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FFFFFF"/>
                </a:solidFill>
                <a:latin typeface="Arial"/>
                <a:cs typeface="Arial"/>
              </a:rPr>
              <a:t>5,600</a:t>
            </a:r>
            <a:r>
              <a:rPr sz="2133" b="1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2133" b="1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3" b="1" spc="-13" dirty="0">
                <a:solidFill>
                  <a:srgbClr val="FFFFFF"/>
                </a:solidFill>
                <a:latin typeface="Arial"/>
                <a:cs typeface="Arial"/>
              </a:rPr>
              <a:t>(U.S.)</a:t>
            </a:r>
            <a:r>
              <a:rPr sz="2100" b="1" spc="-20" baseline="2645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100" baseline="26455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96000" y="2096348"/>
            <a:ext cx="0" cy="3956473"/>
          </a:xfrm>
          <a:custGeom>
            <a:avLst/>
            <a:gdLst/>
            <a:ahLst/>
            <a:cxnLst/>
            <a:rect l="l" t="t" r="r" b="b"/>
            <a:pathLst>
              <a:path h="2967354">
                <a:moveTo>
                  <a:pt x="0" y="0"/>
                </a:moveTo>
                <a:lnTo>
                  <a:pt x="0" y="2967126"/>
                </a:lnTo>
              </a:path>
            </a:pathLst>
          </a:custGeom>
          <a:ln w="254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2219" y="6342871"/>
            <a:ext cx="8972127" cy="425031"/>
          </a:xfrm>
          <a:prstGeom prst="rect">
            <a:avLst/>
          </a:prstGeom>
        </p:spPr>
        <p:txBody>
          <a:bodyPr vert="horz" wrap="square" lIns="0" tIns="57573" rIns="0" bIns="0" rtlCol="0">
            <a:spAutoFit/>
          </a:bodyPr>
          <a:lstStyle/>
          <a:p>
            <a:pPr marL="50799">
              <a:spcBef>
                <a:spcPts val="453"/>
              </a:spcBef>
            </a:pPr>
            <a:r>
              <a:rPr sz="1300" baseline="2564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300" spc="139" baseline="256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i="1" dirty="0">
                <a:solidFill>
                  <a:srgbClr val="FFFFFF"/>
                </a:solidFill>
                <a:latin typeface="Arial"/>
                <a:cs typeface="Arial"/>
              </a:rPr>
              <a:t>Lambert</a:t>
            </a:r>
            <a:r>
              <a:rPr sz="1067" i="1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i="1" dirty="0">
                <a:solidFill>
                  <a:srgbClr val="FFFFFF"/>
                </a:solidFill>
                <a:latin typeface="Arial"/>
                <a:cs typeface="Arial"/>
              </a:rPr>
              <a:t>Eaton</a:t>
            </a:r>
            <a:r>
              <a:rPr sz="1067" i="1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i="1" dirty="0">
                <a:solidFill>
                  <a:srgbClr val="FFFFFF"/>
                </a:solidFill>
                <a:latin typeface="Arial"/>
                <a:cs typeface="Arial"/>
              </a:rPr>
              <a:t>Myasthenic</a:t>
            </a:r>
            <a:r>
              <a:rPr sz="1067" i="1" spc="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i="1" dirty="0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r>
              <a:rPr sz="1067" i="1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i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67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i="1" spc="-13" dirty="0">
                <a:solidFill>
                  <a:srgbClr val="FFFFFF"/>
                </a:solidFill>
                <a:latin typeface="Arial"/>
                <a:cs typeface="Arial"/>
              </a:rPr>
              <a:t>Underrecognized</a:t>
            </a:r>
            <a:r>
              <a:rPr sz="1067" i="1" spc="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i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67" i="1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i="1" dirty="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sz="1067" i="1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i="1" dirty="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sz="1067" i="1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i="1" dirty="0">
                <a:solidFill>
                  <a:srgbClr val="FFFFFF"/>
                </a:solidFill>
                <a:latin typeface="Arial"/>
                <a:cs typeface="Arial"/>
              </a:rPr>
              <a:t>Lung</a:t>
            </a:r>
            <a:r>
              <a:rPr sz="1067" i="1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i="1" dirty="0">
                <a:solidFill>
                  <a:srgbClr val="FFFFFF"/>
                </a:solidFill>
                <a:latin typeface="Arial"/>
                <a:cs typeface="Arial"/>
              </a:rPr>
              <a:t>Cancer:</a:t>
            </a:r>
            <a:r>
              <a:rPr sz="1067" i="1" spc="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i="1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067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i="1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r>
              <a:rPr sz="1067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i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67" i="1" spc="-13" dirty="0">
                <a:solidFill>
                  <a:srgbClr val="FFFFFF"/>
                </a:solidFill>
                <a:latin typeface="Arial"/>
                <a:cs typeface="Arial"/>
              </a:rPr>
              <a:t> Real-</a:t>
            </a:r>
            <a:r>
              <a:rPr sz="1067" i="1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sz="1067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i="1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067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067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Arial"/>
                <a:cs typeface="Arial"/>
              </a:rPr>
              <a:t>presented</a:t>
            </a:r>
            <a:r>
              <a:rPr sz="1067" spc="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FFFFFF"/>
                </a:solidFill>
                <a:latin typeface="Arial"/>
                <a:cs typeface="Arial"/>
              </a:rPr>
              <a:t>IASLC</a:t>
            </a:r>
            <a:r>
              <a:rPr sz="1067" spc="-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spc="-27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1067">
              <a:latin typeface="Arial"/>
              <a:cs typeface="Arial"/>
            </a:endParaRPr>
          </a:p>
          <a:p>
            <a:pPr marL="50799">
              <a:spcBef>
                <a:spcPts val="320"/>
              </a:spcBef>
            </a:pPr>
            <a:r>
              <a:rPr sz="1067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sz="1067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r>
              <a:rPr sz="1067" spc="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067" spc="-5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FFFFFF"/>
                </a:solidFill>
                <a:latin typeface="Arial"/>
                <a:cs typeface="Arial"/>
              </a:rPr>
              <a:t>Lung</a:t>
            </a:r>
            <a:r>
              <a:rPr sz="1067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FFFFFF"/>
                </a:solidFill>
                <a:latin typeface="Arial"/>
                <a:cs typeface="Arial"/>
              </a:rPr>
              <a:t>Cancer;</a:t>
            </a:r>
            <a:r>
              <a:rPr sz="1067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Arial"/>
                <a:cs typeface="Arial"/>
              </a:rPr>
              <a:t>authors:</a:t>
            </a:r>
            <a:r>
              <a:rPr sz="1067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FFFFFF"/>
                </a:solidFill>
                <a:latin typeface="Arial"/>
                <a:cs typeface="Arial"/>
              </a:rPr>
              <a:t>David</a:t>
            </a:r>
            <a:r>
              <a:rPr sz="1067" spc="-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FFFFFF"/>
                </a:solidFill>
                <a:latin typeface="Arial"/>
                <a:cs typeface="Arial"/>
              </a:rPr>
              <a:t>Morrell, Benjamin</a:t>
            </a:r>
            <a:r>
              <a:rPr sz="1067" spc="-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FFFFFF"/>
                </a:solidFill>
                <a:latin typeface="Arial"/>
                <a:cs typeface="Arial"/>
              </a:rPr>
              <a:t>Drapkin,</a:t>
            </a:r>
            <a:r>
              <a:rPr sz="1067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FFFFFF"/>
                </a:solidFill>
                <a:latin typeface="Arial"/>
                <a:cs typeface="Arial"/>
              </a:rPr>
              <a:t>Guy</a:t>
            </a:r>
            <a:r>
              <a:rPr sz="1067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Arial"/>
                <a:cs typeface="Arial"/>
              </a:rPr>
              <a:t>Shechter,</a:t>
            </a:r>
            <a:r>
              <a:rPr sz="1067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FFFFFF"/>
                </a:solidFill>
                <a:latin typeface="Arial"/>
                <a:cs typeface="Arial"/>
              </a:rPr>
              <a:t>Regina</a:t>
            </a:r>
            <a:r>
              <a:rPr sz="1067" spc="-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FFFFFF"/>
                </a:solidFill>
                <a:latin typeface="Arial"/>
                <a:cs typeface="Arial"/>
              </a:rPr>
              <a:t>Grebla;</a:t>
            </a:r>
            <a:r>
              <a:rPr sz="1300" baseline="2564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300" spc="189" baseline="256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FFFFFF"/>
                </a:solidFill>
                <a:latin typeface="Arial"/>
                <a:cs typeface="Arial"/>
              </a:rPr>
              <a:t>Includes</a:t>
            </a:r>
            <a:r>
              <a:rPr sz="1067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FFFFFF"/>
                </a:solidFill>
                <a:latin typeface="Arial"/>
                <a:cs typeface="Arial"/>
              </a:rPr>
              <a:t>225</a:t>
            </a:r>
            <a:r>
              <a:rPr sz="1067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spc="-13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067" spc="1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67" dirty="0">
                <a:solidFill>
                  <a:srgbClr val="FFFFFF"/>
                </a:solidFill>
                <a:latin typeface="Arial"/>
                <a:cs typeface="Arial"/>
              </a:rPr>
              <a:t>now</a:t>
            </a:r>
            <a:r>
              <a:rPr sz="1067" spc="-13" dirty="0">
                <a:solidFill>
                  <a:srgbClr val="FFFFFF"/>
                </a:solidFill>
                <a:latin typeface="Arial"/>
                <a:cs typeface="Arial"/>
              </a:rPr>
              <a:t> deceased</a:t>
            </a:r>
            <a:endParaRPr sz="1067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73502" y="2416647"/>
            <a:ext cx="5106247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Expanded</a:t>
            </a:r>
            <a:r>
              <a:rPr sz="1867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educational</a:t>
            </a:r>
            <a:r>
              <a:rPr sz="1867" spc="-6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programs</a:t>
            </a:r>
            <a:r>
              <a:rPr sz="1867" spc="-6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to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SCLC</a:t>
            </a:r>
            <a:r>
              <a:rPr sz="1867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LEMS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HCP’s</a:t>
            </a:r>
            <a:endParaRPr sz="1867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73501" y="3188773"/>
            <a:ext cx="4937760" cy="7969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100mg</a:t>
            </a:r>
            <a:r>
              <a:rPr sz="1867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label</a:t>
            </a:r>
            <a:r>
              <a:rPr sz="1867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expansion –</a:t>
            </a:r>
            <a:r>
              <a:rPr sz="1867" spc="-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40" dirty="0">
                <a:solidFill>
                  <a:srgbClr val="666766"/>
                </a:solidFill>
                <a:latin typeface="Arial"/>
                <a:cs typeface="Arial"/>
              </a:rPr>
              <a:t>PDUFA</a:t>
            </a:r>
            <a:r>
              <a:rPr sz="1867" spc="-14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June</a:t>
            </a:r>
            <a:r>
              <a:rPr sz="1867" spc="-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4,</a:t>
            </a:r>
            <a:r>
              <a:rPr sz="1867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2024</a:t>
            </a:r>
            <a:endParaRPr sz="1867">
              <a:latin typeface="Arial"/>
              <a:cs typeface="Arial"/>
            </a:endParaRPr>
          </a:p>
          <a:p>
            <a:pPr marL="16933">
              <a:spcBef>
                <a:spcPts val="1600"/>
              </a:spcBef>
            </a:pP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Seek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to</a:t>
            </a:r>
            <a:r>
              <a:rPr sz="1867" spc="-2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expand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global</a:t>
            </a:r>
            <a:r>
              <a:rPr sz="1867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footprint</a:t>
            </a:r>
            <a:endParaRPr sz="1867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51600" y="1639147"/>
            <a:ext cx="5300133" cy="382948"/>
          </a:xfrm>
          <a:prstGeom prst="rect">
            <a:avLst/>
          </a:prstGeom>
          <a:solidFill>
            <a:srgbClr val="187BB8"/>
          </a:solidFill>
        </p:spPr>
        <p:txBody>
          <a:bodyPr vert="horz" wrap="square" lIns="0" tIns="54187" rIns="0" bIns="0" rtlCol="0">
            <a:spAutoFit/>
          </a:bodyPr>
          <a:lstStyle/>
          <a:p>
            <a:pPr marL="121070">
              <a:spcBef>
                <a:spcPts val="427"/>
              </a:spcBef>
            </a:pPr>
            <a:r>
              <a:rPr sz="2133" b="1" dirty="0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r>
              <a:rPr sz="2133" b="1" spc="-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sz="2133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33" b="1" spc="-13" dirty="0">
                <a:solidFill>
                  <a:srgbClr val="FFFFFF"/>
                </a:solidFill>
                <a:latin typeface="Arial"/>
                <a:cs typeface="Arial"/>
              </a:rPr>
              <a:t>Drivers</a:t>
            </a:r>
            <a:endParaRPr sz="2133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20588" y="228552"/>
            <a:ext cx="649080" cy="6043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9105" y="74168"/>
            <a:ext cx="2316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WWW.BETTERINVESTING.ORG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35765" y="2692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91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4031" y="591657"/>
            <a:ext cx="11846560" cy="5727065"/>
            <a:chOff x="164031" y="591657"/>
            <a:chExt cx="11846560" cy="57270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031" y="591657"/>
              <a:ext cx="11846490" cy="572701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481053" y="472516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5542" y="145542"/>
                  </a:lnTo>
                  <a:lnTo>
                    <a:pt x="0" y="145542"/>
                  </a:lnTo>
                  <a:lnTo>
                    <a:pt x="117728" y="235457"/>
                  </a:lnTo>
                  <a:lnTo>
                    <a:pt x="72771" y="381000"/>
                  </a:lnTo>
                  <a:lnTo>
                    <a:pt x="190500" y="291083"/>
                  </a:lnTo>
                  <a:lnTo>
                    <a:pt x="308228" y="381000"/>
                  </a:lnTo>
                  <a:lnTo>
                    <a:pt x="263271" y="235457"/>
                  </a:lnTo>
                  <a:lnTo>
                    <a:pt x="381000" y="145542"/>
                  </a:lnTo>
                  <a:lnTo>
                    <a:pt x="235457" y="145542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81053" y="472516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45542"/>
                  </a:moveTo>
                  <a:lnTo>
                    <a:pt x="145542" y="145542"/>
                  </a:lnTo>
                  <a:lnTo>
                    <a:pt x="190500" y="0"/>
                  </a:lnTo>
                  <a:lnTo>
                    <a:pt x="235457" y="145542"/>
                  </a:lnTo>
                  <a:lnTo>
                    <a:pt x="381000" y="145542"/>
                  </a:lnTo>
                  <a:lnTo>
                    <a:pt x="263271" y="235457"/>
                  </a:lnTo>
                  <a:lnTo>
                    <a:pt x="308228" y="381000"/>
                  </a:lnTo>
                  <a:lnTo>
                    <a:pt x="190500" y="291083"/>
                  </a:lnTo>
                  <a:lnTo>
                    <a:pt x="72771" y="381000"/>
                  </a:lnTo>
                  <a:lnTo>
                    <a:pt x="117728" y="235457"/>
                  </a:lnTo>
                  <a:lnTo>
                    <a:pt x="0" y="145542"/>
                  </a:lnTo>
                  <a:close/>
                </a:path>
              </a:pathLst>
            </a:custGeom>
            <a:ln w="264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81962" y="1600961"/>
              <a:ext cx="9170035" cy="4572000"/>
            </a:xfrm>
            <a:custGeom>
              <a:avLst/>
              <a:gdLst/>
              <a:ahLst/>
              <a:cxnLst/>
              <a:rect l="l" t="t" r="r" b="b"/>
              <a:pathLst>
                <a:path w="9170035" h="4572000">
                  <a:moveTo>
                    <a:pt x="0" y="4572000"/>
                  </a:moveTo>
                  <a:lnTo>
                    <a:pt x="1219200" y="4572000"/>
                  </a:lnTo>
                </a:path>
                <a:path w="9170035" h="4572000">
                  <a:moveTo>
                    <a:pt x="3505200" y="0"/>
                  </a:moveTo>
                  <a:lnTo>
                    <a:pt x="7315200" y="0"/>
                  </a:lnTo>
                </a:path>
                <a:path w="9170035" h="4572000">
                  <a:moveTo>
                    <a:pt x="6553200" y="4038600"/>
                  </a:moveTo>
                  <a:lnTo>
                    <a:pt x="6934200" y="4038600"/>
                  </a:lnTo>
                </a:path>
                <a:path w="9170035" h="4572000">
                  <a:moveTo>
                    <a:pt x="8788908" y="3733800"/>
                  </a:moveTo>
                  <a:lnTo>
                    <a:pt x="9169908" y="373380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9105" y="74168"/>
            <a:ext cx="2316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WWW.BETTERINVESTING.ORG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35765" y="2692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92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322" y="837098"/>
            <a:ext cx="11755120" cy="5193030"/>
            <a:chOff x="205322" y="837098"/>
            <a:chExt cx="11755120" cy="51930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322" y="837098"/>
              <a:ext cx="11754639" cy="51927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2361" y="3353562"/>
              <a:ext cx="9179560" cy="1844039"/>
            </a:xfrm>
            <a:custGeom>
              <a:avLst/>
              <a:gdLst/>
              <a:ahLst/>
              <a:cxnLst/>
              <a:rect l="l" t="t" r="r" b="b"/>
              <a:pathLst>
                <a:path w="9179560" h="1844039">
                  <a:moveTo>
                    <a:pt x="1752600" y="609600"/>
                  </a:moveTo>
                  <a:lnTo>
                    <a:pt x="3124200" y="609600"/>
                  </a:lnTo>
                </a:path>
                <a:path w="9179560" h="1844039">
                  <a:moveTo>
                    <a:pt x="0" y="0"/>
                  </a:moveTo>
                  <a:lnTo>
                    <a:pt x="2209800" y="0"/>
                  </a:lnTo>
                </a:path>
                <a:path w="9179560" h="1844039">
                  <a:moveTo>
                    <a:pt x="8036052" y="617219"/>
                  </a:moveTo>
                  <a:lnTo>
                    <a:pt x="9179052" y="617219"/>
                  </a:lnTo>
                </a:path>
                <a:path w="9179560" h="1844039">
                  <a:moveTo>
                    <a:pt x="76200" y="1828800"/>
                  </a:moveTo>
                  <a:lnTo>
                    <a:pt x="1752600" y="1828800"/>
                  </a:lnTo>
                </a:path>
                <a:path w="9179560" h="1844039">
                  <a:moveTo>
                    <a:pt x="3200400" y="1844039"/>
                  </a:moveTo>
                  <a:lnTo>
                    <a:pt x="4038600" y="182880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587" y="6399380"/>
            <a:ext cx="25738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33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2454" y="6258561"/>
            <a:ext cx="1818639" cy="5994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7867" y="364785"/>
            <a:ext cx="10617200" cy="12122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73657">
              <a:spcBef>
                <a:spcPts val="133"/>
              </a:spcBef>
            </a:pPr>
            <a:r>
              <a:rPr spc="-27" dirty="0"/>
              <a:t>FYCOMPA</a:t>
            </a:r>
            <a:r>
              <a:rPr sz="3700" spc="-40" baseline="25525" dirty="0"/>
              <a:t>®</a:t>
            </a:r>
            <a:r>
              <a:rPr sz="3700" spc="300" baseline="25525" dirty="0"/>
              <a:t> </a:t>
            </a:r>
            <a:r>
              <a:rPr sz="3200" spc="-13" dirty="0"/>
              <a:t>(perampanel)</a:t>
            </a:r>
            <a:r>
              <a:rPr sz="3200" spc="-300" dirty="0"/>
              <a:t> </a:t>
            </a:r>
            <a:r>
              <a:rPr sz="3200" spc="-27" dirty="0"/>
              <a:t>CIII</a:t>
            </a:r>
            <a:endParaRPr sz="3200" dirty="0"/>
          </a:p>
          <a:p>
            <a:pPr marL="50799">
              <a:spcBef>
                <a:spcPts val="187"/>
              </a:spcBef>
            </a:pPr>
            <a:r>
              <a:rPr sz="3200" dirty="0">
                <a:solidFill>
                  <a:srgbClr val="F1C517"/>
                </a:solidFill>
              </a:rPr>
              <a:t>Established,</a:t>
            </a:r>
            <a:r>
              <a:rPr sz="3200" spc="-107" dirty="0">
                <a:solidFill>
                  <a:srgbClr val="F1C517"/>
                </a:solidFill>
              </a:rPr>
              <a:t> </a:t>
            </a:r>
            <a:r>
              <a:rPr sz="3200" spc="-13" dirty="0">
                <a:solidFill>
                  <a:srgbClr val="F1C517"/>
                </a:solidFill>
              </a:rPr>
              <a:t>First-In-</a:t>
            </a:r>
            <a:r>
              <a:rPr sz="3200" dirty="0">
                <a:solidFill>
                  <a:srgbClr val="F1C517"/>
                </a:solidFill>
              </a:rPr>
              <a:t>Class</a:t>
            </a:r>
            <a:r>
              <a:rPr sz="3200" spc="-100" dirty="0">
                <a:solidFill>
                  <a:srgbClr val="F1C517"/>
                </a:solidFill>
              </a:rPr>
              <a:t> </a:t>
            </a:r>
            <a:r>
              <a:rPr sz="3200" dirty="0">
                <a:solidFill>
                  <a:srgbClr val="F1C517"/>
                </a:solidFill>
              </a:rPr>
              <a:t>Commercial</a:t>
            </a:r>
            <a:r>
              <a:rPr sz="3200" spc="-107" dirty="0">
                <a:solidFill>
                  <a:srgbClr val="F1C517"/>
                </a:solidFill>
              </a:rPr>
              <a:t> </a:t>
            </a:r>
            <a:r>
              <a:rPr sz="3200" dirty="0">
                <a:solidFill>
                  <a:srgbClr val="F1C517"/>
                </a:solidFill>
              </a:rPr>
              <a:t>Epilepsy</a:t>
            </a:r>
            <a:r>
              <a:rPr sz="3200" spc="-167" dirty="0">
                <a:solidFill>
                  <a:srgbClr val="F1C517"/>
                </a:solidFill>
              </a:rPr>
              <a:t> </a:t>
            </a:r>
            <a:r>
              <a:rPr sz="3200" spc="-13" dirty="0">
                <a:solidFill>
                  <a:srgbClr val="F1C517"/>
                </a:solidFill>
              </a:rPr>
              <a:t>Asset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581726" y="2269326"/>
            <a:ext cx="4766733" cy="2884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Synergistic</a:t>
            </a:r>
            <a:r>
              <a:rPr sz="1867" spc="-3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neurology</a:t>
            </a:r>
            <a:r>
              <a:rPr sz="1867" spc="-8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expansion</a:t>
            </a:r>
            <a:endParaRPr sz="1867" dirty="0">
              <a:latin typeface="Arial"/>
              <a:cs typeface="Arial"/>
            </a:endParaRPr>
          </a:p>
          <a:p>
            <a:pPr marL="16933" marR="271773">
              <a:lnSpc>
                <a:spcPct val="159500"/>
              </a:lnSpc>
            </a:pP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Acquired</a:t>
            </a:r>
            <a:r>
              <a:rPr sz="1867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U.S.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rights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in</a:t>
            </a:r>
            <a:r>
              <a:rPr sz="1867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Jan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2023</a:t>
            </a:r>
            <a:r>
              <a:rPr sz="1867" spc="66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666"/>
                </a:solidFill>
                <a:latin typeface="Arial"/>
                <a:cs typeface="Arial"/>
              </a:rPr>
              <a:t>Franchise</a:t>
            </a:r>
            <a:r>
              <a:rPr sz="1867" spc="-4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666"/>
                </a:solidFill>
                <a:latin typeface="Arial"/>
                <a:cs typeface="Arial"/>
              </a:rPr>
              <a:t>teams</a:t>
            </a:r>
            <a:r>
              <a:rPr sz="1867" spc="-4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666"/>
                </a:solidFill>
                <a:latin typeface="Arial"/>
                <a:cs typeface="Arial"/>
              </a:rPr>
              <a:t>fully</a:t>
            </a:r>
            <a:r>
              <a:rPr sz="1867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666"/>
                </a:solidFill>
                <a:latin typeface="Arial"/>
                <a:cs typeface="Arial"/>
              </a:rPr>
              <a:t>engaged</a:t>
            </a:r>
            <a:r>
              <a:rPr sz="1867" spc="-6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1867" spc="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666"/>
                </a:solidFill>
                <a:latin typeface="Arial"/>
                <a:cs typeface="Arial"/>
              </a:rPr>
              <a:t>May</a:t>
            </a:r>
            <a:r>
              <a:rPr sz="1867" spc="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867" spc="-27" dirty="0">
                <a:solidFill>
                  <a:srgbClr val="666666"/>
                </a:solidFill>
                <a:latin typeface="Arial"/>
                <a:cs typeface="Arial"/>
              </a:rPr>
              <a:t>2023</a:t>
            </a:r>
            <a:endParaRPr sz="1867" dirty="0">
              <a:latin typeface="Arial"/>
              <a:cs typeface="Arial"/>
            </a:endParaRPr>
          </a:p>
          <a:p>
            <a:pPr marL="16933" marR="6773">
              <a:lnSpc>
                <a:spcPct val="159500"/>
              </a:lnSpc>
            </a:pPr>
            <a:r>
              <a:rPr sz="1867" dirty="0">
                <a:solidFill>
                  <a:srgbClr val="666666"/>
                </a:solidFill>
                <a:latin typeface="Arial"/>
                <a:cs typeface="Arial"/>
              </a:rPr>
              <a:t>Franchise</a:t>
            </a:r>
            <a:r>
              <a:rPr sz="1867" spc="-5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666"/>
                </a:solidFill>
                <a:latin typeface="Arial"/>
                <a:cs typeface="Arial"/>
              </a:rPr>
              <a:t>physician</a:t>
            </a:r>
            <a:r>
              <a:rPr sz="1867" spc="-2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666"/>
                </a:solidFill>
                <a:latin typeface="Arial"/>
                <a:cs typeface="Arial"/>
              </a:rPr>
              <a:t>call</a:t>
            </a:r>
            <a:r>
              <a:rPr sz="1867" spc="-1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666"/>
                </a:solidFill>
                <a:latin typeface="Arial"/>
                <a:cs typeface="Arial"/>
              </a:rPr>
              <a:t>points</a:t>
            </a:r>
            <a:r>
              <a:rPr sz="1867" spc="-4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666"/>
                </a:solidFill>
                <a:latin typeface="Arial"/>
                <a:cs typeface="Arial"/>
              </a:rPr>
              <a:t>overlap</a:t>
            </a:r>
            <a:r>
              <a:rPr sz="1867" spc="-5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1867" spc="-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867" spc="-33" dirty="0">
                <a:solidFill>
                  <a:srgbClr val="666666"/>
                </a:solidFill>
                <a:latin typeface="Arial"/>
                <a:cs typeface="Arial"/>
              </a:rPr>
              <a:t>45%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Compelling</a:t>
            </a:r>
            <a:r>
              <a:rPr sz="1867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product</a:t>
            </a:r>
            <a:r>
              <a:rPr sz="1867" spc="-8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net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revenue</a:t>
            </a:r>
            <a:r>
              <a:rPr sz="1867" spc="-4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contribution</a:t>
            </a:r>
            <a:endParaRPr sz="1867" dirty="0">
              <a:latin typeface="Arial"/>
              <a:cs typeface="Arial"/>
            </a:endParaRPr>
          </a:p>
          <a:p>
            <a:pPr marL="33866" marR="938083">
              <a:spcBef>
                <a:spcPts val="1333"/>
              </a:spcBef>
            </a:pP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Seek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to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expand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into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rare</a:t>
            </a:r>
            <a:r>
              <a:rPr sz="1867" spc="-27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epilepsy</a:t>
            </a:r>
            <a:r>
              <a:rPr sz="1867" spc="-53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33" dirty="0">
                <a:solidFill>
                  <a:srgbClr val="666766"/>
                </a:solidFill>
                <a:latin typeface="Arial"/>
                <a:cs typeface="Arial"/>
              </a:rPr>
              <a:t>or </a:t>
            </a:r>
            <a:r>
              <a:rPr sz="1867" dirty="0">
                <a:solidFill>
                  <a:srgbClr val="666766"/>
                </a:solidFill>
                <a:latin typeface="Arial"/>
                <a:cs typeface="Arial"/>
              </a:rPr>
              <a:t>neuroscience</a:t>
            </a:r>
            <a:r>
              <a:rPr sz="1867" spc="-80" dirty="0">
                <a:solidFill>
                  <a:srgbClr val="666766"/>
                </a:solidFill>
                <a:latin typeface="Arial"/>
                <a:cs typeface="Arial"/>
              </a:rPr>
              <a:t> </a:t>
            </a:r>
            <a:r>
              <a:rPr sz="1867" spc="-13" dirty="0">
                <a:solidFill>
                  <a:srgbClr val="666766"/>
                </a:solidFill>
                <a:latin typeface="Arial"/>
                <a:cs typeface="Arial"/>
              </a:rPr>
              <a:t>adjacencies</a:t>
            </a:r>
            <a:endParaRPr sz="1867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9513" y="1948554"/>
            <a:ext cx="5244163" cy="29767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1362</Words>
  <Application>Microsoft Office PowerPoint</Application>
  <PresentationFormat>Widescreen</PresentationFormat>
  <Paragraphs>212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Courier New</vt:lpstr>
      <vt:lpstr>Times New Roman</vt:lpstr>
      <vt:lpstr>Office Theme</vt:lpstr>
      <vt:lpstr>  Maskey</vt:lpstr>
      <vt:lpstr>Catalyst Pharmaceuticals</vt:lpstr>
      <vt:lpstr>PowerPoint Presentation</vt:lpstr>
      <vt:lpstr>Growing Revenue with a Diversified Portfolio Focus on Rare Neurological and Epileptic disorders</vt:lpstr>
      <vt:lpstr>Lambert Eaton Myasthenic Syndrome (LEMS)</vt:lpstr>
      <vt:lpstr>FIRDAPSE - U.S. LEMS Market Opportunity</vt:lpstr>
      <vt:lpstr>PowerPoint Presentation</vt:lpstr>
      <vt:lpstr>PowerPoint Presentation</vt:lpstr>
      <vt:lpstr>FYCOMPA® (perampanel) CIII Established, First-In-Class Commercial Epilepsy Asset</vt:lpstr>
      <vt:lpstr>FYCOMPA – Significant Market Opportunity</vt:lpstr>
      <vt:lpstr>FDA Approved:</vt:lpstr>
      <vt:lpstr>AGAMREE® - Novel Corticosteroid</vt:lpstr>
      <vt:lpstr>AGAMREE – Addresses Need for Tolerable Steroid</vt:lpstr>
      <vt:lpstr>Legal Proceedings</vt:lpstr>
      <vt:lpstr>Q3 2023 Financial Highlights FY 2023 Total Revenue of Between $390M - $395M</vt:lpstr>
      <vt:lpstr>Strong Financial Position</vt:lpstr>
      <vt:lpstr>Strategic Growth Initiatives</vt:lpstr>
      <vt:lpstr>Catalyst Pharmaceuticals - SSGPlus</vt:lpstr>
      <vt:lpstr>Catalyst Pharmaceuticals - SSGPlus</vt:lpstr>
      <vt:lpstr>Catalyst Pharmaceuticals - SSGPlus</vt:lpstr>
      <vt:lpstr>PowerPoint Presentation</vt:lpstr>
      <vt:lpstr>Catalyst Pharmaceuticals - Summary</vt:lpstr>
      <vt:lpstr>Catalyst Pharmaceuticals -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DMV Webinar</dc:title>
  <dc:creator>Kevin Gillogly</dc:creator>
  <cp:lastModifiedBy>Maskey Krishnarao</cp:lastModifiedBy>
  <cp:revision>28</cp:revision>
  <dcterms:created xsi:type="dcterms:W3CDTF">2023-11-25T17:12:56Z</dcterms:created>
  <dcterms:modified xsi:type="dcterms:W3CDTF">2023-12-09T22:47:33Z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2023-11-25T00:00:00Z</vt:filetime>
  </property>
  <property fmtid="{D5CDD505-2E9C-101B-9397-08002B2CF9AE}" pid="5" name="Producer">
    <vt:lpwstr>Microsoft® PowerPoint® for Microsoft 365</vt:lpwstr>
  </property>
</Properties>
</file>