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61" r:id="rId4"/>
    <p:sldId id="257" r:id="rId5"/>
    <p:sldId id="265" r:id="rId6"/>
    <p:sldId id="262" r:id="rId7"/>
    <p:sldId id="264" r:id="rId8"/>
    <p:sldId id="263" r:id="rId9"/>
    <p:sldId id="266" r:id="rId10"/>
    <p:sldId id="272" r:id="rId11"/>
    <p:sldId id="268" r:id="rId12"/>
    <p:sldId id="269" r:id="rId13"/>
    <p:sldId id="270" r:id="rId14"/>
    <p:sldId id="271" r:id="rId15"/>
    <p:sldId id="267"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96"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69BA22-413F-4BA9-8DC9-FFFB049A0512}"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4881F-E6FB-4B37-912D-4D62716D95A0}" type="slidenum">
              <a:rPr lang="en-US" smtClean="0"/>
              <a:t>‹#›</a:t>
            </a:fld>
            <a:endParaRPr lang="en-US"/>
          </a:p>
        </p:txBody>
      </p:sp>
    </p:spTree>
    <p:extLst>
      <p:ext uri="{BB962C8B-B14F-4D97-AF65-F5344CB8AC3E}">
        <p14:creationId xmlns:p14="http://schemas.microsoft.com/office/powerpoint/2010/main" val="2360526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69BA22-413F-4BA9-8DC9-FFFB049A0512}"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4881F-E6FB-4B37-912D-4D62716D95A0}" type="slidenum">
              <a:rPr lang="en-US" smtClean="0"/>
              <a:t>‹#›</a:t>
            </a:fld>
            <a:endParaRPr lang="en-US"/>
          </a:p>
        </p:txBody>
      </p:sp>
    </p:spTree>
    <p:extLst>
      <p:ext uri="{BB962C8B-B14F-4D97-AF65-F5344CB8AC3E}">
        <p14:creationId xmlns:p14="http://schemas.microsoft.com/office/powerpoint/2010/main" val="3088991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69BA22-413F-4BA9-8DC9-FFFB049A0512}"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4881F-E6FB-4B37-912D-4D62716D95A0}" type="slidenum">
              <a:rPr lang="en-US" smtClean="0"/>
              <a:t>‹#›</a:t>
            </a:fld>
            <a:endParaRPr lang="en-US"/>
          </a:p>
        </p:txBody>
      </p:sp>
    </p:spTree>
    <p:extLst>
      <p:ext uri="{BB962C8B-B14F-4D97-AF65-F5344CB8AC3E}">
        <p14:creationId xmlns:p14="http://schemas.microsoft.com/office/powerpoint/2010/main" val="3865251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69BA22-413F-4BA9-8DC9-FFFB049A0512}"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4881F-E6FB-4B37-912D-4D62716D95A0}" type="slidenum">
              <a:rPr lang="en-US" smtClean="0"/>
              <a:t>‹#›</a:t>
            </a:fld>
            <a:endParaRPr lang="en-US"/>
          </a:p>
        </p:txBody>
      </p:sp>
    </p:spTree>
    <p:extLst>
      <p:ext uri="{BB962C8B-B14F-4D97-AF65-F5344CB8AC3E}">
        <p14:creationId xmlns:p14="http://schemas.microsoft.com/office/powerpoint/2010/main" val="1447830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69BA22-413F-4BA9-8DC9-FFFB049A0512}"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4881F-E6FB-4B37-912D-4D62716D95A0}" type="slidenum">
              <a:rPr lang="en-US" smtClean="0"/>
              <a:t>‹#›</a:t>
            </a:fld>
            <a:endParaRPr lang="en-US"/>
          </a:p>
        </p:txBody>
      </p:sp>
    </p:spTree>
    <p:extLst>
      <p:ext uri="{BB962C8B-B14F-4D97-AF65-F5344CB8AC3E}">
        <p14:creationId xmlns:p14="http://schemas.microsoft.com/office/powerpoint/2010/main" val="3385224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69BA22-413F-4BA9-8DC9-FFFB049A0512}"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E4881F-E6FB-4B37-912D-4D62716D95A0}" type="slidenum">
              <a:rPr lang="en-US" smtClean="0"/>
              <a:t>‹#›</a:t>
            </a:fld>
            <a:endParaRPr lang="en-US"/>
          </a:p>
        </p:txBody>
      </p:sp>
    </p:spTree>
    <p:extLst>
      <p:ext uri="{BB962C8B-B14F-4D97-AF65-F5344CB8AC3E}">
        <p14:creationId xmlns:p14="http://schemas.microsoft.com/office/powerpoint/2010/main" val="801348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69BA22-413F-4BA9-8DC9-FFFB049A0512}" type="datetimeFigureOut">
              <a:rPr lang="en-US" smtClean="0"/>
              <a:t>11/14/2023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E4881F-E6FB-4B37-912D-4D62716D95A0}" type="slidenum">
              <a:rPr lang="en-US" smtClean="0"/>
              <a:t>‹#›</a:t>
            </a:fld>
            <a:endParaRPr lang="en-US"/>
          </a:p>
        </p:txBody>
      </p:sp>
    </p:spTree>
    <p:extLst>
      <p:ext uri="{BB962C8B-B14F-4D97-AF65-F5344CB8AC3E}">
        <p14:creationId xmlns:p14="http://schemas.microsoft.com/office/powerpoint/2010/main" val="843582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69BA22-413F-4BA9-8DC9-FFFB049A0512}" type="datetimeFigureOut">
              <a:rPr lang="en-US" smtClean="0"/>
              <a:t>11/14/2023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E4881F-E6FB-4B37-912D-4D62716D95A0}" type="slidenum">
              <a:rPr lang="en-US" smtClean="0"/>
              <a:t>‹#›</a:t>
            </a:fld>
            <a:endParaRPr lang="en-US"/>
          </a:p>
        </p:txBody>
      </p:sp>
    </p:spTree>
    <p:extLst>
      <p:ext uri="{BB962C8B-B14F-4D97-AF65-F5344CB8AC3E}">
        <p14:creationId xmlns:p14="http://schemas.microsoft.com/office/powerpoint/2010/main" val="3976690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69BA22-413F-4BA9-8DC9-FFFB049A0512}" type="datetimeFigureOut">
              <a:rPr lang="en-US" smtClean="0"/>
              <a:t>11/14/2023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E4881F-E6FB-4B37-912D-4D62716D95A0}" type="slidenum">
              <a:rPr lang="en-US" smtClean="0"/>
              <a:t>‹#›</a:t>
            </a:fld>
            <a:endParaRPr lang="en-US"/>
          </a:p>
        </p:txBody>
      </p:sp>
    </p:spTree>
    <p:extLst>
      <p:ext uri="{BB962C8B-B14F-4D97-AF65-F5344CB8AC3E}">
        <p14:creationId xmlns:p14="http://schemas.microsoft.com/office/powerpoint/2010/main" val="3737864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69BA22-413F-4BA9-8DC9-FFFB049A0512}"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E4881F-E6FB-4B37-912D-4D62716D95A0}" type="slidenum">
              <a:rPr lang="en-US" smtClean="0"/>
              <a:t>‹#›</a:t>
            </a:fld>
            <a:endParaRPr lang="en-US"/>
          </a:p>
        </p:txBody>
      </p:sp>
    </p:spTree>
    <p:extLst>
      <p:ext uri="{BB962C8B-B14F-4D97-AF65-F5344CB8AC3E}">
        <p14:creationId xmlns:p14="http://schemas.microsoft.com/office/powerpoint/2010/main" val="3454389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69BA22-413F-4BA9-8DC9-FFFB049A0512}"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E4881F-E6FB-4B37-912D-4D62716D95A0}" type="slidenum">
              <a:rPr lang="en-US" smtClean="0"/>
              <a:t>‹#›</a:t>
            </a:fld>
            <a:endParaRPr lang="en-US"/>
          </a:p>
        </p:txBody>
      </p:sp>
    </p:spTree>
    <p:extLst>
      <p:ext uri="{BB962C8B-B14F-4D97-AF65-F5344CB8AC3E}">
        <p14:creationId xmlns:p14="http://schemas.microsoft.com/office/powerpoint/2010/main" val="1171845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69BA22-413F-4BA9-8DC9-FFFB049A0512}" type="datetimeFigureOut">
              <a:rPr lang="en-US" smtClean="0"/>
              <a:t>11/14/2023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E4881F-E6FB-4B37-912D-4D62716D95A0}" type="slidenum">
              <a:rPr lang="en-US" smtClean="0"/>
              <a:t>‹#›</a:t>
            </a:fld>
            <a:endParaRPr lang="en-US"/>
          </a:p>
        </p:txBody>
      </p:sp>
    </p:spTree>
    <p:extLst>
      <p:ext uri="{BB962C8B-B14F-4D97-AF65-F5344CB8AC3E}">
        <p14:creationId xmlns:p14="http://schemas.microsoft.com/office/powerpoint/2010/main" val="3532865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inance.yahoo.com/sectors/technology/semiconductor-equipment-materials" TargetMode="External"/><Relationship Id="rId2" Type="http://schemas.openxmlformats.org/officeDocument/2006/relationships/hyperlink" Target="https://finance.yahoo.com/sectors/technology"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4657" y="800861"/>
            <a:ext cx="9224010" cy="2868930"/>
          </a:xfrm>
        </p:spPr>
        <p:txBody>
          <a:bodyPr>
            <a:normAutofit fontScale="90000"/>
          </a:bodyPr>
          <a:lstStyle/>
          <a:p>
            <a:r>
              <a:rPr lang="en-US" dirty="0" smtClean="0"/>
              <a:t/>
            </a:r>
            <a:br>
              <a:rPr lang="en-US" dirty="0" smtClean="0"/>
            </a:br>
            <a:r>
              <a:rPr lang="en-US" dirty="0" smtClean="0"/>
              <a:t>ACM Research, Inc. (ACMR</a:t>
            </a:r>
            <a:r>
              <a:rPr lang="en-US" dirty="0"/>
              <a:t>)</a:t>
            </a:r>
            <a:br>
              <a:rPr lang="en-US" dirty="0"/>
            </a:br>
            <a:r>
              <a:rPr lang="en-US" sz="2700" dirty="0"/>
              <a:t>S</a:t>
            </a:r>
            <a:r>
              <a:rPr lang="en-US" sz="2700" dirty="0" smtClean="0"/>
              <a:t>upplies </a:t>
            </a:r>
            <a:r>
              <a:rPr lang="en-US" sz="2700" dirty="0"/>
              <a:t>C</a:t>
            </a:r>
            <a:r>
              <a:rPr lang="en-US" sz="2700" dirty="0" smtClean="0"/>
              <a:t>apital </a:t>
            </a:r>
            <a:r>
              <a:rPr lang="en-US" sz="2700" dirty="0"/>
              <a:t>E</a:t>
            </a:r>
            <a:r>
              <a:rPr lang="en-US" sz="2700" dirty="0" smtClean="0"/>
              <a:t>quipment developed </a:t>
            </a:r>
            <a:r>
              <a:rPr lang="en-US" sz="2700" dirty="0"/>
              <a:t>for the </a:t>
            </a:r>
            <a:r>
              <a:rPr lang="en-US" sz="2700" dirty="0" smtClean="0"/>
              <a:t>Semiconductor I</a:t>
            </a:r>
            <a:r>
              <a:rPr lang="en-US" sz="2700" dirty="0" smtClean="0"/>
              <a:t>ndustry – in the Global Wafer </a:t>
            </a:r>
            <a:r>
              <a:rPr lang="en-US" sz="2700" dirty="0"/>
              <a:t>Fabrication </a:t>
            </a:r>
            <a:r>
              <a:rPr lang="en-US" sz="2700" dirty="0" smtClean="0"/>
              <a:t>Equipment (WFE) Market</a:t>
            </a:r>
            <a:r>
              <a:rPr lang="en-US" sz="2700" dirty="0" smtClean="0"/>
              <a:t/>
            </a:r>
            <a:br>
              <a:rPr lang="en-US" sz="2700" dirty="0" smtClean="0"/>
            </a:br>
            <a:r>
              <a:rPr lang="en-US" sz="2700" i="1" dirty="0" smtClean="0">
                <a:solidFill>
                  <a:srgbClr val="C00000"/>
                </a:solidFill>
              </a:rPr>
              <a:t>Market CAP: $1.03B</a:t>
            </a:r>
            <a:r>
              <a:rPr lang="en-US" sz="2700" dirty="0" smtClean="0"/>
              <a:t/>
            </a:r>
            <a:br>
              <a:rPr lang="en-US" sz="2700" dirty="0" smtClean="0"/>
            </a:br>
            <a:r>
              <a:rPr lang="en-US" sz="2700" dirty="0"/>
              <a:t>NASDAQ  :  ACMR (Common Stock) </a:t>
            </a:r>
            <a:endParaRPr lang="en-US" sz="3100" dirty="0"/>
          </a:p>
        </p:txBody>
      </p:sp>
      <p:sp>
        <p:nvSpPr>
          <p:cNvPr id="3" name="Subtitle 2"/>
          <p:cNvSpPr>
            <a:spLocks noGrp="1"/>
          </p:cNvSpPr>
          <p:nvPr>
            <p:ph type="subTitle" idx="1"/>
          </p:nvPr>
        </p:nvSpPr>
        <p:spPr>
          <a:xfrm>
            <a:off x="1274657" y="4689123"/>
            <a:ext cx="9144000" cy="1636889"/>
          </a:xfrm>
        </p:spPr>
        <p:txBody>
          <a:bodyPr/>
          <a:lstStyle/>
          <a:p>
            <a:r>
              <a:rPr lang="en-US" b="1" i="1" dirty="0" smtClean="0">
                <a:solidFill>
                  <a:schemeClr val="accent5"/>
                </a:solidFill>
              </a:rPr>
              <a:t>By</a:t>
            </a:r>
          </a:p>
          <a:p>
            <a:r>
              <a:rPr lang="en-US" b="1" i="1" dirty="0" smtClean="0">
                <a:solidFill>
                  <a:schemeClr val="accent5"/>
                </a:solidFill>
              </a:rPr>
              <a:t>Arvind K Krishna</a:t>
            </a:r>
            <a:r>
              <a:rPr lang="en-US" dirty="0" smtClean="0"/>
              <a:t> – Better Investing (BI) MICNOVA</a:t>
            </a:r>
          </a:p>
          <a:p>
            <a:r>
              <a:rPr lang="en-US" dirty="0" smtClean="0"/>
              <a:t>November 14, 2023</a:t>
            </a:r>
            <a:endParaRPr lang="en-US" dirty="0"/>
          </a:p>
        </p:txBody>
      </p:sp>
      <p:sp>
        <p:nvSpPr>
          <p:cNvPr id="4" name="Rectangle 1"/>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152400" y="-1707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3"/>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4"/>
          <p:cNvSpPr>
            <a:spLocks noChangeArrowheads="1"/>
          </p:cNvSpPr>
          <p:nvPr/>
        </p:nvSpPr>
        <p:spPr bwMode="auto">
          <a:xfrm>
            <a:off x="3634740" y="3376280"/>
            <a:ext cx="512191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Sector: </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2"/>
              </a:rPr>
              <a:t>Technology </a:t>
            </a:r>
            <a:endParaRPr kumimoji="0" lang="en-US" altLang="en-US" sz="1800" b="0" i="1"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Industry: </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3"/>
              </a:rPr>
              <a:t>Semiconductor Equipment &amp; Materials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Full Time Employees: </a:t>
            </a:r>
            <a:r>
              <a:rPr kumimoji="0" lang="en-US" altLang="en-US" sz="1800" i="0" u="none" strike="noStrike" cap="none" normalizeH="0" baseline="0" dirty="0" smtClean="0">
                <a:ln>
                  <a:noFill/>
                </a:ln>
                <a:solidFill>
                  <a:schemeClr val="tx1"/>
                </a:solidFill>
                <a:effectLst/>
                <a:latin typeface="Arial" panose="020B0604020202020204" pitchFamily="34" charset="0"/>
              </a:rPr>
              <a:t>1,209</a:t>
            </a:r>
          </a:p>
        </p:txBody>
      </p:sp>
      <p:cxnSp>
        <p:nvCxnSpPr>
          <p:cNvPr id="9" name="Straight Connector 8"/>
          <p:cNvCxnSpPr/>
          <p:nvPr/>
        </p:nvCxnSpPr>
        <p:spPr>
          <a:xfrm flipV="1">
            <a:off x="677333" y="4644154"/>
            <a:ext cx="10735733" cy="1"/>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1410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332" y="1535289"/>
            <a:ext cx="11784023" cy="4267264"/>
          </a:xfrm>
          <a:prstGeom prst="rect">
            <a:avLst/>
          </a:prstGeom>
        </p:spPr>
      </p:pic>
      <p:sp>
        <p:nvSpPr>
          <p:cNvPr id="3" name="TextBox 2"/>
          <p:cNvSpPr txBox="1"/>
          <p:nvPr/>
        </p:nvSpPr>
        <p:spPr>
          <a:xfrm>
            <a:off x="3962401" y="846666"/>
            <a:ext cx="4518609" cy="461665"/>
          </a:xfrm>
          <a:prstGeom prst="rect">
            <a:avLst/>
          </a:prstGeom>
          <a:noFill/>
        </p:spPr>
        <p:txBody>
          <a:bodyPr wrap="none" rtlCol="0">
            <a:spAutoFit/>
          </a:bodyPr>
          <a:lstStyle/>
          <a:p>
            <a:r>
              <a:rPr lang="en-US" sz="2400" b="1" dirty="0" smtClean="0">
                <a:solidFill>
                  <a:srgbClr val="C00000"/>
                </a:solidFill>
              </a:rPr>
              <a:t>ACMR Long Term Growth Strategy</a:t>
            </a:r>
            <a:endParaRPr lang="en-US" sz="2400" b="1" dirty="0">
              <a:solidFill>
                <a:srgbClr val="C00000"/>
              </a:solidFill>
            </a:endParaRPr>
          </a:p>
        </p:txBody>
      </p:sp>
    </p:spTree>
    <p:extLst>
      <p:ext uri="{BB962C8B-B14F-4D97-AF65-F5344CB8AC3E}">
        <p14:creationId xmlns:p14="http://schemas.microsoft.com/office/powerpoint/2010/main" val="1890970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713"/>
            <a:ext cx="12069233" cy="5348620"/>
          </a:xfrm>
          <a:prstGeom prst="rect">
            <a:avLst/>
          </a:prstGeom>
        </p:spPr>
      </p:pic>
    </p:spTree>
    <p:extLst>
      <p:ext uri="{BB962C8B-B14F-4D97-AF65-F5344CB8AC3E}">
        <p14:creationId xmlns:p14="http://schemas.microsoft.com/office/powerpoint/2010/main" val="213414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608" y="3014133"/>
            <a:ext cx="10058400" cy="3713724"/>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608" y="87717"/>
            <a:ext cx="10058400" cy="2869972"/>
          </a:xfrm>
          <a:prstGeom prst="rect">
            <a:avLst/>
          </a:prstGeom>
        </p:spPr>
      </p:pic>
    </p:spTree>
    <p:extLst>
      <p:ext uri="{BB962C8B-B14F-4D97-AF65-F5344CB8AC3E}">
        <p14:creationId xmlns:p14="http://schemas.microsoft.com/office/powerpoint/2010/main" val="4029987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570" y="81624"/>
            <a:ext cx="10734064" cy="6093397"/>
          </a:xfrm>
          <a:prstGeom prst="rect">
            <a:avLst/>
          </a:prstGeom>
        </p:spPr>
      </p:pic>
      <p:sp>
        <p:nvSpPr>
          <p:cNvPr id="3" name="TextBox 2"/>
          <p:cNvSpPr txBox="1"/>
          <p:nvPr/>
        </p:nvSpPr>
        <p:spPr>
          <a:xfrm>
            <a:off x="4910667" y="0"/>
            <a:ext cx="3942490" cy="369332"/>
          </a:xfrm>
          <a:prstGeom prst="rect">
            <a:avLst/>
          </a:prstGeom>
          <a:noFill/>
        </p:spPr>
        <p:txBody>
          <a:bodyPr wrap="none" rtlCol="0">
            <a:spAutoFit/>
          </a:bodyPr>
          <a:lstStyle/>
          <a:p>
            <a:r>
              <a:rPr lang="en-US" b="1" dirty="0" smtClean="0"/>
              <a:t>4. SSG ACMR – Evaluate Risk &amp; Reward </a:t>
            </a:r>
            <a:endParaRPr lang="en-US"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98242" y="2082200"/>
            <a:ext cx="3186392" cy="3572621"/>
          </a:xfrm>
          <a:prstGeom prst="rect">
            <a:avLst/>
          </a:prstGeom>
        </p:spPr>
      </p:pic>
    </p:spTree>
    <p:extLst>
      <p:ext uri="{BB962C8B-B14F-4D97-AF65-F5344CB8AC3E}">
        <p14:creationId xmlns:p14="http://schemas.microsoft.com/office/powerpoint/2010/main" val="3786151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457" y="814531"/>
            <a:ext cx="11091210" cy="4946495"/>
          </a:xfrm>
          <a:prstGeom prst="rect">
            <a:avLst/>
          </a:prstGeom>
        </p:spPr>
      </p:pic>
    </p:spTree>
    <p:extLst>
      <p:ext uri="{BB962C8B-B14F-4D97-AF65-F5344CB8AC3E}">
        <p14:creationId xmlns:p14="http://schemas.microsoft.com/office/powerpoint/2010/main" val="1622815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775" y="785654"/>
            <a:ext cx="3604180" cy="5512973"/>
          </a:xfrm>
          <a:prstGeom prst="rect">
            <a:avLst/>
          </a:prstGeom>
        </p:spPr>
      </p:pic>
      <p:sp>
        <p:nvSpPr>
          <p:cNvPr id="4" name="TextBox 3"/>
          <p:cNvSpPr txBox="1"/>
          <p:nvPr/>
        </p:nvSpPr>
        <p:spPr>
          <a:xfrm>
            <a:off x="1794933" y="416322"/>
            <a:ext cx="1344727" cy="369332"/>
          </a:xfrm>
          <a:prstGeom prst="rect">
            <a:avLst/>
          </a:prstGeom>
          <a:noFill/>
        </p:spPr>
        <p:txBody>
          <a:bodyPr wrap="none" rtlCol="0">
            <a:spAutoFit/>
          </a:bodyPr>
          <a:lstStyle/>
          <a:p>
            <a:r>
              <a:rPr lang="en-US" b="1" dirty="0" smtClean="0">
                <a:solidFill>
                  <a:srgbClr val="C00000"/>
                </a:solidFill>
              </a:rPr>
              <a:t>CFRA Rating</a:t>
            </a:r>
            <a:endParaRPr lang="en-US" b="1" dirty="0">
              <a:solidFill>
                <a:srgbClr val="C0000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9113" y="719231"/>
            <a:ext cx="6592220" cy="2000529"/>
          </a:xfrm>
          <a:prstGeom prst="rect">
            <a:avLst/>
          </a:prstGeom>
        </p:spPr>
      </p:pic>
      <p:sp>
        <p:nvSpPr>
          <p:cNvPr id="5" name="TextBox 4"/>
          <p:cNvSpPr txBox="1"/>
          <p:nvPr/>
        </p:nvSpPr>
        <p:spPr>
          <a:xfrm>
            <a:off x="7233312" y="433996"/>
            <a:ext cx="2923822" cy="369332"/>
          </a:xfrm>
          <a:prstGeom prst="rect">
            <a:avLst/>
          </a:prstGeom>
          <a:noFill/>
        </p:spPr>
        <p:txBody>
          <a:bodyPr wrap="square" rtlCol="0">
            <a:spAutoFit/>
          </a:bodyPr>
          <a:lstStyle/>
          <a:p>
            <a:r>
              <a:rPr lang="en-US" b="1" dirty="0" smtClean="0">
                <a:solidFill>
                  <a:srgbClr val="C00000"/>
                </a:solidFill>
              </a:rPr>
              <a:t>Yahoo Finance Nov 13 - 2023</a:t>
            </a:r>
            <a:endParaRPr lang="en-US" b="1" dirty="0">
              <a:solidFill>
                <a:srgbClr val="C00000"/>
              </a:solidFill>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92978" y="2940742"/>
            <a:ext cx="2848373" cy="3572374"/>
          </a:xfrm>
          <a:prstGeom prst="rect">
            <a:avLst/>
          </a:prstGeom>
        </p:spPr>
      </p:pic>
      <p:sp>
        <p:nvSpPr>
          <p:cNvPr id="7" name="TextBox 6"/>
          <p:cNvSpPr txBox="1"/>
          <p:nvPr/>
        </p:nvSpPr>
        <p:spPr>
          <a:xfrm>
            <a:off x="4413955" y="2571410"/>
            <a:ext cx="2672591" cy="369332"/>
          </a:xfrm>
          <a:prstGeom prst="rect">
            <a:avLst/>
          </a:prstGeom>
          <a:noFill/>
        </p:spPr>
        <p:txBody>
          <a:bodyPr wrap="none" rtlCol="0">
            <a:spAutoFit/>
          </a:bodyPr>
          <a:lstStyle/>
          <a:p>
            <a:r>
              <a:rPr lang="en-US" b="1" dirty="0" smtClean="0">
                <a:solidFill>
                  <a:srgbClr val="C00000"/>
                </a:solidFill>
              </a:rPr>
              <a:t>Value Line Model 9/23/23</a:t>
            </a:r>
            <a:endParaRPr lang="en-US" b="1" dirty="0">
              <a:solidFill>
                <a:srgbClr val="C00000"/>
              </a:solidFill>
            </a:endParaRPr>
          </a:p>
        </p:txBody>
      </p:sp>
      <p:sp>
        <p:nvSpPr>
          <p:cNvPr id="8" name="TextBox 7"/>
          <p:cNvSpPr txBox="1"/>
          <p:nvPr/>
        </p:nvSpPr>
        <p:spPr>
          <a:xfrm>
            <a:off x="8071704" y="2664977"/>
            <a:ext cx="3465689" cy="1661993"/>
          </a:xfrm>
          <a:prstGeom prst="rect">
            <a:avLst/>
          </a:prstGeom>
          <a:noFill/>
        </p:spPr>
        <p:txBody>
          <a:bodyPr wrap="square" rtlCol="0">
            <a:spAutoFit/>
          </a:bodyPr>
          <a:lstStyle/>
          <a:p>
            <a:r>
              <a:rPr lang="en-US" b="1" dirty="0" smtClean="0">
                <a:solidFill>
                  <a:srgbClr val="C00000"/>
                </a:solidFill>
              </a:rPr>
              <a:t>Manifest Investing, 10/26/23</a:t>
            </a:r>
          </a:p>
          <a:p>
            <a:r>
              <a:rPr lang="en-US" sz="1400" dirty="0" smtClean="0"/>
              <a:t>Quality – 87</a:t>
            </a:r>
          </a:p>
          <a:p>
            <a:r>
              <a:rPr lang="en-US" sz="1400" dirty="0" smtClean="0"/>
              <a:t>Calculated Qual. Rating– 68.6</a:t>
            </a:r>
          </a:p>
          <a:p>
            <a:r>
              <a:rPr lang="en-US" sz="1400" dirty="0" smtClean="0"/>
              <a:t>PAR – 29.3%</a:t>
            </a:r>
          </a:p>
          <a:p>
            <a:r>
              <a:rPr lang="en-US" sz="1400" dirty="0" smtClean="0"/>
              <a:t>Financial Strength – 93;  PAR – 23.3</a:t>
            </a:r>
          </a:p>
          <a:p>
            <a:r>
              <a:rPr lang="en-US" sz="1400" dirty="0" smtClean="0"/>
              <a:t>EPS Stability – 72;  PAR – 17.9</a:t>
            </a:r>
          </a:p>
          <a:p>
            <a:r>
              <a:rPr lang="en-US" sz="1400" dirty="0" smtClean="0"/>
              <a:t>CAPS Rating – 5 Stars</a:t>
            </a:r>
          </a:p>
        </p:txBody>
      </p:sp>
      <p:sp>
        <p:nvSpPr>
          <p:cNvPr id="9" name="TextBox 8"/>
          <p:cNvSpPr txBox="1"/>
          <p:nvPr/>
        </p:nvSpPr>
        <p:spPr>
          <a:xfrm>
            <a:off x="8071704" y="4581409"/>
            <a:ext cx="3701911" cy="1200329"/>
          </a:xfrm>
          <a:prstGeom prst="rect">
            <a:avLst/>
          </a:prstGeom>
          <a:noFill/>
        </p:spPr>
        <p:txBody>
          <a:bodyPr wrap="none" rtlCol="0">
            <a:spAutoFit/>
          </a:bodyPr>
          <a:lstStyle/>
          <a:p>
            <a:r>
              <a:rPr lang="en-US" b="1" dirty="0" smtClean="0">
                <a:solidFill>
                  <a:srgbClr val="C00000"/>
                </a:solidFill>
              </a:rPr>
              <a:t>Other Analysts’ Ratings</a:t>
            </a:r>
          </a:p>
          <a:p>
            <a:r>
              <a:rPr lang="en-US" u="sng" dirty="0" smtClean="0"/>
              <a:t>Ford Equity Research </a:t>
            </a:r>
            <a:r>
              <a:rPr lang="en-US" dirty="0" smtClean="0"/>
              <a:t>(11/11) – “BUY”</a:t>
            </a:r>
          </a:p>
          <a:p>
            <a:r>
              <a:rPr lang="en-US" u="sng" dirty="0" smtClean="0"/>
              <a:t>ISS-EVA </a:t>
            </a:r>
            <a:r>
              <a:rPr lang="en-US" dirty="0" smtClean="0"/>
              <a:t>(11/14)– “BUY”</a:t>
            </a:r>
          </a:p>
          <a:p>
            <a:r>
              <a:rPr lang="en-US" u="sng" dirty="0" smtClean="0"/>
              <a:t>Fidelity Equity Rating </a:t>
            </a:r>
            <a:r>
              <a:rPr lang="en-US" dirty="0" smtClean="0"/>
              <a:t>– “BULLISH”</a:t>
            </a:r>
            <a:endParaRPr lang="en-US" dirty="0"/>
          </a:p>
        </p:txBody>
      </p:sp>
      <p:sp>
        <p:nvSpPr>
          <p:cNvPr id="10" name="TextBox 9"/>
          <p:cNvSpPr txBox="1"/>
          <p:nvPr/>
        </p:nvSpPr>
        <p:spPr>
          <a:xfrm>
            <a:off x="4434786" y="207282"/>
            <a:ext cx="2651760" cy="369332"/>
          </a:xfrm>
          <a:prstGeom prst="rect">
            <a:avLst/>
          </a:prstGeom>
          <a:noFill/>
        </p:spPr>
        <p:txBody>
          <a:bodyPr wrap="square" rtlCol="0">
            <a:spAutoFit/>
          </a:bodyPr>
          <a:lstStyle/>
          <a:p>
            <a:r>
              <a:rPr lang="en-US" b="1" dirty="0" smtClean="0">
                <a:solidFill>
                  <a:srgbClr val="0070C0"/>
                </a:solidFill>
              </a:rPr>
              <a:t>ACMR Analysts’ Ratings</a:t>
            </a:r>
            <a:endParaRPr lang="en-US" b="1" dirty="0">
              <a:solidFill>
                <a:srgbClr val="0070C0"/>
              </a:solidFill>
            </a:endParaRPr>
          </a:p>
        </p:txBody>
      </p:sp>
    </p:spTree>
    <p:extLst>
      <p:ext uri="{BB962C8B-B14F-4D97-AF65-F5344CB8AC3E}">
        <p14:creationId xmlns:p14="http://schemas.microsoft.com/office/powerpoint/2010/main" val="2179695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70C0"/>
                </a:solidFill>
              </a:rPr>
              <a:t>Some Issues to Consider for “Buying ACMR”</a:t>
            </a:r>
            <a:endParaRPr lang="en-US" u="sng" dirty="0">
              <a:solidFill>
                <a:srgbClr val="0070C0"/>
              </a:solidFill>
            </a:endParaRPr>
          </a:p>
        </p:txBody>
      </p:sp>
      <p:sp>
        <p:nvSpPr>
          <p:cNvPr id="3" name="Content Placeholder 2"/>
          <p:cNvSpPr>
            <a:spLocks noGrp="1"/>
          </p:cNvSpPr>
          <p:nvPr>
            <p:ph idx="1"/>
          </p:nvPr>
        </p:nvSpPr>
        <p:spPr/>
        <p:txBody>
          <a:bodyPr/>
          <a:lstStyle/>
          <a:p>
            <a:r>
              <a:rPr lang="en-US" dirty="0" smtClean="0"/>
              <a:t>Presents </a:t>
            </a:r>
            <a:r>
              <a:rPr lang="en-US" dirty="0"/>
              <a:t>a compelling investment opportunity in the dynamic semiconductor equipment </a:t>
            </a:r>
            <a:r>
              <a:rPr lang="en-US" dirty="0" smtClean="0"/>
              <a:t>industry – in the rapidly growing Asia</a:t>
            </a:r>
          </a:p>
          <a:p>
            <a:r>
              <a:rPr lang="en-US" dirty="0" smtClean="0"/>
              <a:t>It </a:t>
            </a:r>
            <a:r>
              <a:rPr lang="en-US" dirty="0"/>
              <a:t>has higher exposure to </a:t>
            </a:r>
            <a:r>
              <a:rPr lang="en-US" dirty="0" smtClean="0"/>
              <a:t>China (PRC) for____. </a:t>
            </a:r>
            <a:r>
              <a:rPr lang="en-US" dirty="0"/>
              <a:t>Geopolitical tensions or trade </a:t>
            </a:r>
            <a:r>
              <a:rPr lang="en-US" dirty="0" smtClean="0"/>
              <a:t>disputes (</a:t>
            </a:r>
            <a:r>
              <a:rPr lang="en-US" sz="2000" dirty="0" smtClean="0">
                <a:solidFill>
                  <a:srgbClr val="C00000"/>
                </a:solidFill>
              </a:rPr>
              <a:t>between US &amp; China</a:t>
            </a:r>
            <a:r>
              <a:rPr lang="en-US" dirty="0" smtClean="0"/>
              <a:t>) </a:t>
            </a:r>
            <a:r>
              <a:rPr lang="en-US" dirty="0"/>
              <a:t>could adversely affect its business. </a:t>
            </a:r>
            <a:endParaRPr lang="en-US" dirty="0" smtClean="0"/>
          </a:p>
          <a:p>
            <a:r>
              <a:rPr lang="en-US" dirty="0" smtClean="0"/>
              <a:t>It faces </a:t>
            </a:r>
            <a:r>
              <a:rPr lang="en-US" dirty="0"/>
              <a:t>intense competition from established players who have larger scale, resources and customer relationships. </a:t>
            </a:r>
            <a:endParaRPr lang="en-US" dirty="0" smtClean="0"/>
          </a:p>
          <a:p>
            <a:r>
              <a:rPr lang="en-US" dirty="0" smtClean="0"/>
              <a:t>For growth </a:t>
            </a:r>
            <a:r>
              <a:rPr lang="en-US" dirty="0"/>
              <a:t>strategy </a:t>
            </a:r>
            <a:r>
              <a:rPr lang="en-US" dirty="0" smtClean="0"/>
              <a:t>- relies </a:t>
            </a:r>
            <a:r>
              <a:rPr lang="en-US" dirty="0"/>
              <a:t>on continuous innovation and R&amp;D </a:t>
            </a:r>
            <a:r>
              <a:rPr lang="en-US" dirty="0" smtClean="0"/>
              <a:t>investment - May </a:t>
            </a:r>
            <a:r>
              <a:rPr lang="en-US" dirty="0"/>
              <a:t>not yield expected results or may be subject to intellectual property disputes</a:t>
            </a:r>
          </a:p>
        </p:txBody>
      </p:sp>
    </p:spTree>
    <p:extLst>
      <p:ext uri="{BB962C8B-B14F-4D97-AF65-F5344CB8AC3E}">
        <p14:creationId xmlns:p14="http://schemas.microsoft.com/office/powerpoint/2010/main" val="2808971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5719"/>
          </a:xfrm>
        </p:spPr>
        <p:txBody>
          <a:bodyPr>
            <a:normAutofit/>
          </a:bodyPr>
          <a:lstStyle/>
          <a:p>
            <a:pPr algn="ctr"/>
            <a:r>
              <a:rPr lang="en-US" sz="3600" b="1" dirty="0" smtClean="0">
                <a:solidFill>
                  <a:srgbClr val="C00000"/>
                </a:solidFill>
              </a:rPr>
              <a:t>DISCLAIMER</a:t>
            </a:r>
            <a:endParaRPr lang="en-US" sz="3600" b="1" dirty="0">
              <a:solidFill>
                <a:srgbClr val="C00000"/>
              </a:solidFill>
            </a:endParaRPr>
          </a:p>
        </p:txBody>
      </p:sp>
      <p:sp>
        <p:nvSpPr>
          <p:cNvPr id="3" name="Content Placeholder 2"/>
          <p:cNvSpPr>
            <a:spLocks noGrp="1"/>
          </p:cNvSpPr>
          <p:nvPr>
            <p:ph idx="1"/>
          </p:nvPr>
        </p:nvSpPr>
        <p:spPr>
          <a:xfrm>
            <a:off x="838200" y="1117600"/>
            <a:ext cx="10515600" cy="4301067"/>
          </a:xfrm>
        </p:spPr>
        <p:txBody>
          <a:bodyPr>
            <a:normAutofit fontScale="32500" lnSpcReduction="20000"/>
          </a:bodyPr>
          <a:lstStyle/>
          <a:p>
            <a:pPr marL="285750" indent="-285750"/>
            <a:r>
              <a:rPr lang="en-US" sz="6200" dirty="0"/>
              <a:t>The information in this presentation is for educational purposes only and is not intended to be a recommendation to purchase or sell any of the stocks, mutual funds, or other securities that may be referenced. The securities of companies referenced or featured in the seminar materials are for illustrative purposes only and are not to be considered endorsed or recommended for purchase or sale by (BI) </a:t>
            </a:r>
            <a:r>
              <a:rPr lang="en-US" sz="6200" dirty="0" err="1"/>
              <a:t>BetterInvesting</a:t>
            </a:r>
            <a:r>
              <a:rPr lang="en-US" sz="6200" dirty="0"/>
              <a:t>™ / National Association of Investors™ and/or MICNOVA. </a:t>
            </a:r>
          </a:p>
          <a:p>
            <a:pPr marL="285750" indent="-285750"/>
            <a:r>
              <a:rPr lang="en-US" sz="6200" dirty="0"/>
              <a:t>The views expressed are those of the instructors, commentators, guests and participants, as the case may be, and do not necessarily represent those of BI - MICNOVA. Investors should conduct their own review and analysis of any company of interest before making an investment decision. </a:t>
            </a:r>
          </a:p>
          <a:p>
            <a:pPr marL="285750" indent="-285750"/>
            <a:r>
              <a:rPr lang="en-US" sz="6200" dirty="0"/>
              <a:t>Securities discussed may be held by the instructors in their own personal portfolios or in those of their clients. BI - MICNOVA presenters and volunteers are held to a strict code of conduct that precludes benefiting financially from educational presentations or other activities in which they participate</a:t>
            </a:r>
            <a:r>
              <a:rPr lang="en-US" sz="6200" dirty="0" smtClean="0"/>
              <a:t>.</a:t>
            </a:r>
            <a:endParaRPr lang="en-US" sz="5000" dirty="0"/>
          </a:p>
          <a:p>
            <a:pPr marL="285750" indent="-285750"/>
            <a:r>
              <a:rPr lang="en-US" sz="6200" dirty="0"/>
              <a:t>This presentation may contain images of websites and products or services not endorsed by BI - MICNOVA. The presenter is not endorsing or promoting the use of these websites, products or services. </a:t>
            </a:r>
            <a:r>
              <a:rPr lang="en-US" sz="6200" dirty="0" smtClean="0"/>
              <a:t> </a:t>
            </a:r>
            <a:endParaRPr lang="en-US" sz="6200" dirty="0"/>
          </a:p>
          <a:p>
            <a:pPr marL="285750" indent="-285750"/>
            <a:r>
              <a:rPr lang="en-US" sz="6200" dirty="0"/>
              <a:t>We may be recording this session for our future use. </a:t>
            </a:r>
          </a:p>
        </p:txBody>
      </p:sp>
    </p:spTree>
    <p:extLst>
      <p:ext uri="{BB962C8B-B14F-4D97-AF65-F5344CB8AC3E}">
        <p14:creationId xmlns:p14="http://schemas.microsoft.com/office/powerpoint/2010/main" val="3432383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770"/>
            <a:ext cx="10515600" cy="989542"/>
          </a:xfrm>
        </p:spPr>
        <p:txBody>
          <a:bodyPr/>
          <a:lstStyle/>
          <a:p>
            <a:pPr algn="ctr"/>
            <a:r>
              <a:rPr lang="en-US" b="1" dirty="0" smtClean="0"/>
              <a:t>Who is ACMR?</a:t>
            </a:r>
            <a:endParaRPr lang="en-US" b="1" dirty="0"/>
          </a:p>
        </p:txBody>
      </p:sp>
      <p:sp>
        <p:nvSpPr>
          <p:cNvPr id="3" name="Content Placeholder 2"/>
          <p:cNvSpPr>
            <a:spLocks noGrp="1"/>
          </p:cNvSpPr>
          <p:nvPr>
            <p:ph idx="1"/>
          </p:nvPr>
        </p:nvSpPr>
        <p:spPr>
          <a:xfrm>
            <a:off x="729544" y="1309512"/>
            <a:ext cx="10732911" cy="3928532"/>
          </a:xfrm>
        </p:spPr>
        <p:txBody>
          <a:bodyPr>
            <a:normAutofit fontScale="70000" lnSpcReduction="20000"/>
          </a:bodyPr>
          <a:lstStyle/>
          <a:p>
            <a:r>
              <a:rPr lang="en-US" dirty="0"/>
              <a:t>Founded in 1998 in Silicon </a:t>
            </a:r>
            <a:r>
              <a:rPr lang="en-US" dirty="0" smtClean="0"/>
              <a:t>Valley (</a:t>
            </a:r>
            <a:r>
              <a:rPr lang="en-US" dirty="0" smtClean="0">
                <a:solidFill>
                  <a:srgbClr val="FF0000"/>
                </a:solidFill>
              </a:rPr>
              <a:t>HQ in Freemont - CA</a:t>
            </a:r>
            <a:r>
              <a:rPr lang="en-US" dirty="0" smtClean="0"/>
              <a:t>), </a:t>
            </a:r>
          </a:p>
          <a:p>
            <a:r>
              <a:rPr lang="en-US" dirty="0" smtClean="0"/>
              <a:t>Develops most </a:t>
            </a:r>
            <a:r>
              <a:rPr lang="en-US" dirty="0"/>
              <a:t>advanced </a:t>
            </a:r>
            <a:r>
              <a:rPr lang="en-US" dirty="0" smtClean="0"/>
              <a:t>wet processing cleaning </a:t>
            </a:r>
            <a:r>
              <a:rPr lang="en-US" dirty="0"/>
              <a:t>technology </a:t>
            </a:r>
            <a:r>
              <a:rPr lang="en-US" dirty="0" smtClean="0"/>
              <a:t>including electroplating </a:t>
            </a:r>
            <a:r>
              <a:rPr lang="en-US" dirty="0"/>
              <a:t>processes &amp;</a:t>
            </a:r>
            <a:r>
              <a:rPr lang="en-US" dirty="0" smtClean="0"/>
              <a:t> </a:t>
            </a:r>
            <a:r>
              <a:rPr lang="en-US" dirty="0"/>
              <a:t>the ultimate in thermal </a:t>
            </a:r>
            <a:r>
              <a:rPr lang="en-US" dirty="0" smtClean="0"/>
              <a:t>deposition for </a:t>
            </a:r>
            <a:r>
              <a:rPr lang="en-US" dirty="0"/>
              <a:t>the semiconductor industry. </a:t>
            </a:r>
            <a:endParaRPr lang="en-US" dirty="0" smtClean="0"/>
          </a:p>
          <a:p>
            <a:r>
              <a:rPr lang="en-US" dirty="0" smtClean="0"/>
              <a:t>Conducts </a:t>
            </a:r>
            <a:r>
              <a:rPr lang="en-US" dirty="0"/>
              <a:t>its </a:t>
            </a:r>
            <a:r>
              <a:rPr lang="en-US" dirty="0" smtClean="0"/>
              <a:t>R&amp;D </a:t>
            </a:r>
            <a:r>
              <a:rPr lang="en-US" dirty="0"/>
              <a:t>and M</a:t>
            </a:r>
            <a:r>
              <a:rPr lang="en-US" dirty="0" smtClean="0"/>
              <a:t>anuf. </a:t>
            </a:r>
            <a:r>
              <a:rPr lang="en-US" dirty="0"/>
              <a:t>&amp;</a:t>
            </a:r>
            <a:r>
              <a:rPr lang="en-US" dirty="0" smtClean="0"/>
              <a:t> Service Support Operations </a:t>
            </a:r>
            <a:r>
              <a:rPr lang="en-US" dirty="0"/>
              <a:t>in Shanghai, China</a:t>
            </a:r>
            <a:r>
              <a:rPr lang="en-US" dirty="0" smtClean="0"/>
              <a:t>.</a:t>
            </a:r>
          </a:p>
          <a:p>
            <a:r>
              <a:rPr lang="en-US" dirty="0" smtClean="0"/>
              <a:t>Provides </a:t>
            </a:r>
            <a:r>
              <a:rPr lang="en-US" dirty="0"/>
              <a:t>sales support and customer service operations in </a:t>
            </a:r>
            <a:r>
              <a:rPr lang="en-US" dirty="0" err="1" smtClean="0"/>
              <a:t>Jiangying</a:t>
            </a:r>
            <a:r>
              <a:rPr lang="en-US" dirty="0" smtClean="0"/>
              <a:t>- China; Wuxi- China; </a:t>
            </a:r>
            <a:r>
              <a:rPr lang="en-US" dirty="0"/>
              <a:t>&amp;</a:t>
            </a:r>
            <a:r>
              <a:rPr lang="en-US" dirty="0" smtClean="0"/>
              <a:t> </a:t>
            </a:r>
            <a:r>
              <a:rPr lang="en-US" dirty="0" err="1"/>
              <a:t>Icheon</a:t>
            </a:r>
            <a:r>
              <a:rPr lang="en-US" dirty="0"/>
              <a:t>, Korea</a:t>
            </a:r>
            <a:r>
              <a:rPr lang="en-US" dirty="0" smtClean="0"/>
              <a:t>.</a:t>
            </a:r>
          </a:p>
          <a:p>
            <a:r>
              <a:rPr lang="en-US" dirty="0" smtClean="0"/>
              <a:t>Advanced </a:t>
            </a:r>
            <a:r>
              <a:rPr lang="en-US" dirty="0"/>
              <a:t>service coverage </a:t>
            </a:r>
            <a:r>
              <a:rPr lang="en-US" dirty="0" smtClean="0"/>
              <a:t>at </a:t>
            </a:r>
            <a:r>
              <a:rPr lang="en-US" dirty="0"/>
              <a:t>strategic locations around the globe, including Beijing, Taiwan, Korea, and the U.S., to </a:t>
            </a:r>
            <a:r>
              <a:rPr lang="en-US" dirty="0" smtClean="0"/>
              <a:t>provide support </a:t>
            </a:r>
            <a:r>
              <a:rPr lang="en-US" dirty="0"/>
              <a:t>for customers worldwide.</a:t>
            </a:r>
            <a:endParaRPr lang="en-US" dirty="0" smtClean="0"/>
          </a:p>
          <a:p>
            <a:r>
              <a:rPr lang="en-US" dirty="0" smtClean="0">
                <a:solidFill>
                  <a:srgbClr val="C00000"/>
                </a:solidFill>
              </a:rPr>
              <a:t>Produces </a:t>
            </a:r>
            <a:r>
              <a:rPr lang="en-US" dirty="0">
                <a:solidFill>
                  <a:srgbClr val="C00000"/>
                </a:solidFill>
              </a:rPr>
              <a:t>equipment for a range of </a:t>
            </a:r>
            <a:r>
              <a:rPr lang="en-US" dirty="0" smtClean="0">
                <a:solidFill>
                  <a:srgbClr val="C00000"/>
                </a:solidFill>
              </a:rPr>
              <a:t>applications </a:t>
            </a:r>
            <a:r>
              <a:rPr lang="en-US" dirty="0">
                <a:solidFill>
                  <a:srgbClr val="C00000"/>
                </a:solidFill>
              </a:rPr>
              <a:t>that are critical to advanced </a:t>
            </a:r>
            <a:r>
              <a:rPr lang="en-US" dirty="0" smtClean="0">
                <a:solidFill>
                  <a:srgbClr val="C00000"/>
                </a:solidFill>
              </a:rPr>
              <a:t>IC </a:t>
            </a:r>
            <a:r>
              <a:rPr lang="en-US" dirty="0">
                <a:solidFill>
                  <a:srgbClr val="C00000"/>
                </a:solidFill>
              </a:rPr>
              <a:t>manufacturing </a:t>
            </a:r>
            <a:r>
              <a:rPr lang="en-US" dirty="0" smtClean="0"/>
              <a:t>	</a:t>
            </a:r>
          </a:p>
          <a:p>
            <a:pPr lvl="1"/>
            <a:r>
              <a:rPr lang="en-US" sz="2900" dirty="0"/>
              <a:t>S</a:t>
            </a:r>
            <a:r>
              <a:rPr lang="en-US" sz="2900" dirty="0" smtClean="0"/>
              <a:t>ingle-wafer batch wet cleaning,</a:t>
            </a:r>
          </a:p>
          <a:p>
            <a:pPr lvl="1"/>
            <a:r>
              <a:rPr lang="en-US" sz="2900" dirty="0"/>
              <a:t>E</a:t>
            </a:r>
            <a:r>
              <a:rPr lang="en-US" sz="2900" dirty="0" smtClean="0"/>
              <a:t>lectroplating, </a:t>
            </a:r>
          </a:p>
          <a:p>
            <a:pPr lvl="1"/>
            <a:r>
              <a:rPr lang="en-US" sz="2900" dirty="0"/>
              <a:t>S</a:t>
            </a:r>
            <a:r>
              <a:rPr lang="en-US" sz="2900" dirty="0" smtClean="0"/>
              <a:t>tress-free polishing and thermal processes, </a:t>
            </a:r>
          </a:p>
          <a:p>
            <a:pPr lvl="1"/>
            <a:r>
              <a:rPr lang="en-US" sz="2900" dirty="0"/>
              <a:t>W</a:t>
            </a:r>
            <a:r>
              <a:rPr lang="en-US" sz="2900" dirty="0" smtClean="0"/>
              <a:t>afer level packaging.</a:t>
            </a:r>
          </a:p>
        </p:txBody>
      </p:sp>
    </p:spTree>
    <p:extLst>
      <p:ext uri="{BB962C8B-B14F-4D97-AF65-F5344CB8AC3E}">
        <p14:creationId xmlns:p14="http://schemas.microsoft.com/office/powerpoint/2010/main" val="1010201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3978" y="353836"/>
            <a:ext cx="8181622" cy="549275"/>
          </a:xfrm>
        </p:spPr>
        <p:txBody>
          <a:bodyPr>
            <a:normAutofit fontScale="90000"/>
          </a:bodyPr>
          <a:lstStyle/>
          <a:p>
            <a:r>
              <a:rPr lang="en-US" b="1" u="sng" dirty="0" smtClean="0">
                <a:solidFill>
                  <a:srgbClr val="C00000"/>
                </a:solidFill>
              </a:rPr>
              <a:t>ACMR Business and Products</a:t>
            </a:r>
            <a:endParaRPr lang="en-US" b="1" u="sng" dirty="0">
              <a:solidFill>
                <a:srgbClr val="C00000"/>
              </a:solidFill>
            </a:endParaRPr>
          </a:p>
        </p:txBody>
      </p:sp>
      <p:sp>
        <p:nvSpPr>
          <p:cNvPr id="3" name="Content Placeholder 2"/>
          <p:cNvSpPr>
            <a:spLocks noGrp="1"/>
          </p:cNvSpPr>
          <p:nvPr>
            <p:ph idx="1"/>
          </p:nvPr>
        </p:nvSpPr>
        <p:spPr>
          <a:xfrm>
            <a:off x="917223" y="903111"/>
            <a:ext cx="10515600" cy="5218642"/>
          </a:xfrm>
        </p:spPr>
        <p:txBody>
          <a:bodyPr>
            <a:normAutofit fontScale="47500" lnSpcReduction="20000"/>
          </a:bodyPr>
          <a:lstStyle/>
          <a:p>
            <a:r>
              <a:rPr lang="en-US" sz="4400" dirty="0" smtClean="0"/>
              <a:t>Develops, manufactures, and sells </a:t>
            </a:r>
            <a:r>
              <a:rPr lang="en-US" sz="4400" u="sng" dirty="0" smtClean="0"/>
              <a:t>single-wafer wet cleaning equipment </a:t>
            </a:r>
            <a:r>
              <a:rPr lang="en-US" sz="4400" dirty="0" smtClean="0"/>
              <a:t>for enhancing the manufacturing process and yield for </a:t>
            </a:r>
            <a:r>
              <a:rPr lang="en-US" sz="4400" dirty="0" smtClean="0">
                <a:solidFill>
                  <a:schemeClr val="accent5"/>
                </a:solidFill>
              </a:rPr>
              <a:t>Integrated Chips </a:t>
            </a:r>
            <a:r>
              <a:rPr lang="en-US" sz="4400" b="1" dirty="0" smtClean="0">
                <a:solidFill>
                  <a:schemeClr val="accent5"/>
                </a:solidFill>
              </a:rPr>
              <a:t>(IC) </a:t>
            </a:r>
            <a:r>
              <a:rPr lang="en-US" sz="4400" dirty="0" smtClean="0"/>
              <a:t>Worldwide. </a:t>
            </a:r>
          </a:p>
          <a:p>
            <a:r>
              <a:rPr lang="en-US" sz="4400" dirty="0" smtClean="0">
                <a:solidFill>
                  <a:srgbClr val="C00000"/>
                </a:solidFill>
              </a:rPr>
              <a:t>It Offers </a:t>
            </a:r>
            <a:r>
              <a:rPr lang="en-US" sz="4400" dirty="0">
                <a:solidFill>
                  <a:srgbClr val="C00000"/>
                </a:solidFill>
              </a:rPr>
              <a:t>the following proprietary technologies </a:t>
            </a:r>
            <a:endParaRPr lang="en-US" sz="4400" dirty="0" smtClean="0">
              <a:solidFill>
                <a:srgbClr val="C00000"/>
              </a:solidFill>
            </a:endParaRPr>
          </a:p>
          <a:p>
            <a:pPr lvl="1">
              <a:buFont typeface="Wingdings" panose="05000000000000000000" pitchFamily="2" charset="2"/>
              <a:buChar char="v"/>
            </a:pPr>
            <a:r>
              <a:rPr lang="en-US" sz="4200" b="1" dirty="0" smtClean="0">
                <a:solidFill>
                  <a:schemeClr val="accent5"/>
                </a:solidFill>
              </a:rPr>
              <a:t>Space Alternated Phase Shift</a:t>
            </a:r>
            <a:r>
              <a:rPr lang="en-US" sz="4200" dirty="0" smtClean="0"/>
              <a:t>, </a:t>
            </a:r>
            <a:r>
              <a:rPr lang="en-US" sz="4200" b="1" dirty="0" smtClean="0"/>
              <a:t>SAPS</a:t>
            </a:r>
            <a:r>
              <a:rPr lang="en-US" sz="4200" b="1" dirty="0"/>
              <a:t>™ </a:t>
            </a:r>
            <a:r>
              <a:rPr lang="en-US" sz="4200" dirty="0"/>
              <a:t>cleaning technology: for flat and </a:t>
            </a:r>
            <a:r>
              <a:rPr lang="en-US" sz="4200" dirty="0" smtClean="0"/>
              <a:t>patterned wafers</a:t>
            </a:r>
            <a:r>
              <a:rPr lang="en-US" sz="4200" b="1" dirty="0" smtClean="0"/>
              <a:t>;</a:t>
            </a:r>
          </a:p>
          <a:p>
            <a:pPr lvl="1">
              <a:buFont typeface="Wingdings" panose="05000000000000000000" pitchFamily="2" charset="2"/>
              <a:buChar char="v"/>
            </a:pPr>
            <a:r>
              <a:rPr lang="en-US" sz="4200" b="1" dirty="0" smtClean="0">
                <a:solidFill>
                  <a:schemeClr val="accent5"/>
                </a:solidFill>
              </a:rPr>
              <a:t>Timely </a:t>
            </a:r>
            <a:r>
              <a:rPr lang="en-US" sz="4200" b="1" dirty="0">
                <a:solidFill>
                  <a:schemeClr val="accent5"/>
                </a:solidFill>
              </a:rPr>
              <a:t>Energized Bubble </a:t>
            </a:r>
            <a:r>
              <a:rPr lang="en-US" sz="4200" b="1" dirty="0" smtClean="0">
                <a:solidFill>
                  <a:schemeClr val="accent5"/>
                </a:solidFill>
              </a:rPr>
              <a:t>Oscillation</a:t>
            </a:r>
            <a:r>
              <a:rPr lang="en-US" sz="4200" dirty="0" smtClean="0"/>
              <a:t>, </a:t>
            </a:r>
            <a:r>
              <a:rPr lang="en-US" sz="4200" b="1" dirty="0" smtClean="0"/>
              <a:t>TEBO</a:t>
            </a:r>
            <a:r>
              <a:rPr lang="en-US" sz="4200" b="1" dirty="0"/>
              <a:t>™ </a:t>
            </a:r>
            <a:r>
              <a:rPr lang="en-US" sz="4200" dirty="0"/>
              <a:t>cleaning technology for high-aspect-ratio 2D </a:t>
            </a:r>
            <a:r>
              <a:rPr lang="en-US" sz="4200" dirty="0" smtClean="0"/>
              <a:t>and advanced </a:t>
            </a:r>
            <a:r>
              <a:rPr lang="en-US" sz="4200" dirty="0"/>
              <a:t>3D patterned </a:t>
            </a:r>
            <a:r>
              <a:rPr lang="en-US" sz="4200" dirty="0" smtClean="0"/>
              <a:t>wafers; </a:t>
            </a:r>
          </a:p>
          <a:p>
            <a:pPr lvl="1">
              <a:buFont typeface="Wingdings" panose="05000000000000000000" pitchFamily="2" charset="2"/>
              <a:buChar char="v"/>
            </a:pPr>
            <a:r>
              <a:rPr lang="en-US" sz="4200" b="1" dirty="0" smtClean="0">
                <a:solidFill>
                  <a:schemeClr val="accent5"/>
                </a:solidFill>
              </a:rPr>
              <a:t>Ultra </a:t>
            </a:r>
            <a:r>
              <a:rPr lang="en-US" sz="4200" b="1" dirty="0">
                <a:solidFill>
                  <a:schemeClr val="accent5"/>
                </a:solidFill>
              </a:rPr>
              <a:t>C </a:t>
            </a:r>
            <a:r>
              <a:rPr lang="en-US" sz="4200" b="1" dirty="0"/>
              <a:t>Tahoe</a:t>
            </a:r>
            <a:r>
              <a:rPr lang="en-US" sz="4200" b="1" dirty="0">
                <a:solidFill>
                  <a:schemeClr val="accent5"/>
                </a:solidFill>
              </a:rPr>
              <a:t> cleaning </a:t>
            </a:r>
            <a:r>
              <a:rPr lang="en-US" sz="4200" b="1" dirty="0" smtClean="0">
                <a:solidFill>
                  <a:schemeClr val="accent5"/>
                </a:solidFill>
              </a:rPr>
              <a:t>system</a:t>
            </a:r>
            <a:r>
              <a:rPr lang="en-US" sz="4200" dirty="0" smtClean="0"/>
              <a:t>, </a:t>
            </a:r>
            <a:r>
              <a:rPr lang="en-US" sz="4200" dirty="0"/>
              <a:t>High-performance, eco-friendly </a:t>
            </a:r>
            <a:r>
              <a:rPr lang="en-US" sz="4200" dirty="0" err="1" smtClean="0"/>
              <a:t>Sulphurix</a:t>
            </a:r>
            <a:r>
              <a:rPr lang="en-US" sz="4200" dirty="0" smtClean="0"/>
              <a:t> Peroxide Mix, </a:t>
            </a:r>
            <a:r>
              <a:rPr lang="en-US" sz="4200" b="1" dirty="0" smtClean="0"/>
              <a:t>SPM</a:t>
            </a:r>
            <a:r>
              <a:rPr lang="en-US" sz="4200" dirty="0" smtClean="0"/>
              <a:t> </a:t>
            </a:r>
            <a:r>
              <a:rPr lang="en-US" sz="4200" dirty="0"/>
              <a:t>cleaning </a:t>
            </a:r>
            <a:r>
              <a:rPr lang="en-US" sz="4200" dirty="0" smtClean="0"/>
              <a:t>technology;</a:t>
            </a:r>
          </a:p>
          <a:p>
            <a:pPr lvl="1">
              <a:buFont typeface="Wingdings" panose="05000000000000000000" pitchFamily="2" charset="2"/>
              <a:buChar char="v"/>
            </a:pPr>
            <a:r>
              <a:rPr lang="en-US" sz="4200" b="1" dirty="0" smtClean="0">
                <a:solidFill>
                  <a:schemeClr val="accent5"/>
                </a:solidFill>
              </a:rPr>
              <a:t>Ultra </a:t>
            </a:r>
            <a:r>
              <a:rPr lang="en-US" sz="4200" b="1" dirty="0" smtClean="0"/>
              <a:t>ECP</a:t>
            </a:r>
            <a:r>
              <a:rPr lang="en-US" sz="4200" dirty="0" smtClean="0"/>
              <a:t>, </a:t>
            </a:r>
            <a:r>
              <a:rPr lang="en-US" sz="4200" b="1" dirty="0" smtClean="0">
                <a:solidFill>
                  <a:schemeClr val="accent1"/>
                </a:solidFill>
              </a:rPr>
              <a:t>proven </a:t>
            </a:r>
            <a:r>
              <a:rPr lang="en-US" sz="4200" b="1" dirty="0">
                <a:solidFill>
                  <a:schemeClr val="accent1"/>
                </a:solidFill>
              </a:rPr>
              <a:t>electrochemical </a:t>
            </a:r>
            <a:r>
              <a:rPr lang="en-US" sz="4200" b="1" dirty="0" smtClean="0">
                <a:solidFill>
                  <a:schemeClr val="accent1"/>
                </a:solidFill>
              </a:rPr>
              <a:t>plating, technology</a:t>
            </a:r>
            <a:r>
              <a:rPr lang="en-US" sz="4200" dirty="0" smtClean="0"/>
              <a:t>. </a:t>
            </a:r>
            <a:r>
              <a:rPr lang="en-US" sz="4200" dirty="0"/>
              <a:t>ECP technology for advanced metal </a:t>
            </a:r>
            <a:r>
              <a:rPr lang="en-US" sz="4200" dirty="0" smtClean="0"/>
              <a:t>plating. Ultra </a:t>
            </a:r>
            <a:r>
              <a:rPr lang="en-US" sz="4200" dirty="0"/>
              <a:t>ECP </a:t>
            </a:r>
            <a:r>
              <a:rPr lang="en-US" sz="4200" dirty="0" err="1"/>
              <a:t>ap</a:t>
            </a:r>
            <a:r>
              <a:rPr lang="en-US" sz="4200" dirty="0"/>
              <a:t>, or Advanced Packaging, technology was developed for back-end assembly </a:t>
            </a:r>
            <a:r>
              <a:rPr lang="en-US" sz="4200" dirty="0" smtClean="0"/>
              <a:t>processes </a:t>
            </a:r>
            <a:endParaRPr lang="en-US" sz="4200" dirty="0"/>
          </a:p>
          <a:p>
            <a:pPr lvl="1">
              <a:buFont typeface="Wingdings" panose="05000000000000000000" pitchFamily="2" charset="2"/>
              <a:buChar char="v"/>
            </a:pPr>
            <a:r>
              <a:rPr lang="en-US" sz="4200" b="1" dirty="0" smtClean="0">
                <a:solidFill>
                  <a:schemeClr val="accent5"/>
                </a:solidFill>
              </a:rPr>
              <a:t>Ultra Proven Stress-Free Polishing </a:t>
            </a:r>
            <a:r>
              <a:rPr lang="en-US" sz="4200" dirty="0" smtClean="0"/>
              <a:t>technology, the </a:t>
            </a:r>
            <a:r>
              <a:rPr lang="en-US" sz="4200" b="1" dirty="0" smtClean="0"/>
              <a:t>Ultra (SFP</a:t>
            </a:r>
            <a:r>
              <a:rPr lang="en-US" sz="4200" b="1" dirty="0"/>
              <a:t>™)</a:t>
            </a:r>
            <a:r>
              <a:rPr lang="en-US" sz="4200" b="1" dirty="0" smtClean="0"/>
              <a:t> </a:t>
            </a:r>
            <a:r>
              <a:rPr lang="en-US" sz="4200" dirty="0"/>
              <a:t>for advanced packaging </a:t>
            </a:r>
            <a:r>
              <a:rPr lang="en-US" sz="4200" dirty="0" smtClean="0"/>
              <a:t>applications;</a:t>
            </a:r>
            <a:endParaRPr lang="en-US" sz="4200" dirty="0"/>
          </a:p>
          <a:p>
            <a:pPr marL="0" indent="0">
              <a:buNone/>
            </a:pPr>
            <a:r>
              <a:rPr lang="en-US" sz="4200" dirty="0" smtClean="0"/>
              <a:t>	</a:t>
            </a:r>
          </a:p>
          <a:p>
            <a:r>
              <a:rPr lang="en-US" sz="4200" dirty="0" smtClean="0"/>
              <a:t>Issued 448+ patents in the USA, China (PRC), Japan, Singapore, South Korea </a:t>
            </a:r>
            <a:r>
              <a:rPr lang="en-US" sz="4200" dirty="0"/>
              <a:t>&amp;</a:t>
            </a:r>
            <a:r>
              <a:rPr lang="en-US" sz="4200" dirty="0" smtClean="0"/>
              <a:t> Taiwan. </a:t>
            </a:r>
          </a:p>
          <a:p>
            <a:r>
              <a:rPr lang="en-US" sz="4200" dirty="0"/>
              <a:t>R&amp;D </a:t>
            </a:r>
            <a:r>
              <a:rPr lang="en-US" sz="4200" dirty="0" smtClean="0"/>
              <a:t>Driven Co., </a:t>
            </a:r>
            <a:r>
              <a:rPr lang="en-US" sz="4200" dirty="0" smtClean="0"/>
              <a:t>Process Innovation </a:t>
            </a:r>
            <a:r>
              <a:rPr lang="en-US" sz="4200" dirty="0" err="1" smtClean="0"/>
              <a:t>Speciality</a:t>
            </a:r>
            <a:r>
              <a:rPr lang="en-US" sz="4200" dirty="0" smtClean="0"/>
              <a:t> </a:t>
            </a:r>
            <a:r>
              <a:rPr lang="en-US" sz="4200" dirty="0"/>
              <a:t>– </a:t>
            </a:r>
            <a:r>
              <a:rPr lang="en-US" sz="4200" dirty="0">
                <a:solidFill>
                  <a:schemeClr val="accent5"/>
                </a:solidFill>
              </a:rPr>
              <a:t>ACMR’s R&amp;D </a:t>
            </a:r>
            <a:r>
              <a:rPr lang="en-US" sz="4200" dirty="0" smtClean="0">
                <a:solidFill>
                  <a:schemeClr val="accent5"/>
                </a:solidFill>
              </a:rPr>
              <a:t>Budget Ratio </a:t>
            </a:r>
            <a:r>
              <a:rPr lang="en-US" sz="4200" dirty="0"/>
              <a:t>is also higher than its peers in the semiconductor equipment industry</a:t>
            </a:r>
            <a:r>
              <a:rPr lang="en-US" sz="2400" dirty="0"/>
              <a:t>.</a:t>
            </a:r>
            <a:endParaRPr lang="en-US" sz="4200" dirty="0" smtClean="0"/>
          </a:p>
          <a:p>
            <a:r>
              <a:rPr lang="en-US" sz="4200" dirty="0"/>
              <a:t>Markets and sells its products under the </a:t>
            </a:r>
            <a:r>
              <a:rPr lang="en-US" sz="4200" u="sng" dirty="0">
                <a:solidFill>
                  <a:schemeClr val="accent5"/>
                </a:solidFill>
              </a:rPr>
              <a:t>Ultra C brand name </a:t>
            </a:r>
            <a:r>
              <a:rPr lang="en-US" sz="4200" dirty="0"/>
              <a:t>through direct sales force &amp; 3</a:t>
            </a:r>
            <a:r>
              <a:rPr lang="en-US" sz="4200" baseline="30000" dirty="0"/>
              <a:t>rd</a:t>
            </a:r>
            <a:r>
              <a:rPr lang="en-US" sz="4200" dirty="0"/>
              <a:t> party Reps. </a:t>
            </a:r>
          </a:p>
          <a:p>
            <a:endParaRPr lang="en-US" sz="4200" dirty="0" smtClean="0"/>
          </a:p>
        </p:txBody>
      </p:sp>
    </p:spTree>
    <p:extLst>
      <p:ext uri="{BB962C8B-B14F-4D97-AF65-F5344CB8AC3E}">
        <p14:creationId xmlns:p14="http://schemas.microsoft.com/office/powerpoint/2010/main" val="1948628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4147"/>
            <a:ext cx="10515600" cy="729897"/>
          </a:xfrm>
        </p:spPr>
        <p:txBody>
          <a:bodyPr/>
          <a:lstStyle/>
          <a:p>
            <a:pPr algn="ctr"/>
            <a:r>
              <a:rPr lang="en-US" dirty="0" smtClean="0"/>
              <a:t>ACMR Profile in Global WFE Market</a:t>
            </a:r>
            <a:endParaRPr lang="en-US" dirty="0"/>
          </a:p>
        </p:txBody>
      </p:sp>
      <p:sp>
        <p:nvSpPr>
          <p:cNvPr id="3" name="Content Placeholder 2"/>
          <p:cNvSpPr>
            <a:spLocks noGrp="1"/>
          </p:cNvSpPr>
          <p:nvPr>
            <p:ph idx="1"/>
          </p:nvPr>
        </p:nvSpPr>
        <p:spPr>
          <a:xfrm>
            <a:off x="666044" y="1317625"/>
            <a:ext cx="10687756" cy="4879975"/>
          </a:xfrm>
        </p:spPr>
        <p:txBody>
          <a:bodyPr>
            <a:normAutofit fontScale="70000" lnSpcReduction="20000"/>
          </a:bodyPr>
          <a:lstStyle/>
          <a:p>
            <a:pPr>
              <a:buFont typeface="Wingdings" panose="05000000000000000000" pitchFamily="2" charset="2"/>
              <a:buChar char="ü"/>
            </a:pPr>
            <a:r>
              <a:rPr lang="en-US" dirty="0" smtClean="0">
                <a:solidFill>
                  <a:srgbClr val="0070C0"/>
                </a:solidFill>
              </a:rPr>
              <a:t>2022 Revenue </a:t>
            </a:r>
            <a:r>
              <a:rPr lang="en-US" dirty="0"/>
              <a:t>from </a:t>
            </a:r>
            <a:r>
              <a:rPr lang="en-US" u="sng" dirty="0" smtClean="0"/>
              <a:t>Wet </a:t>
            </a:r>
            <a:r>
              <a:rPr lang="en-US" u="sng" dirty="0"/>
              <a:t>C</a:t>
            </a:r>
            <a:r>
              <a:rPr lang="en-US" u="sng" dirty="0" smtClean="0"/>
              <a:t>leaning &amp; </a:t>
            </a:r>
            <a:r>
              <a:rPr lang="en-US" u="sng" dirty="0"/>
              <a:t>other front-end </a:t>
            </a:r>
            <a:r>
              <a:rPr lang="en-US" u="sng" dirty="0" smtClean="0"/>
              <a:t>processing</a:t>
            </a:r>
            <a:r>
              <a:rPr lang="en-US" dirty="0" smtClean="0"/>
              <a:t>: $309M (79% </a:t>
            </a:r>
            <a:r>
              <a:rPr lang="en-US" dirty="0"/>
              <a:t>of </a:t>
            </a:r>
            <a:r>
              <a:rPr lang="en-US" dirty="0" smtClean="0"/>
              <a:t>Total)</a:t>
            </a:r>
          </a:p>
          <a:p>
            <a:pPr>
              <a:buFont typeface="Wingdings" panose="05000000000000000000" pitchFamily="2" charset="2"/>
              <a:buChar char="ü"/>
            </a:pPr>
            <a:r>
              <a:rPr lang="en-US" dirty="0" smtClean="0">
                <a:solidFill>
                  <a:srgbClr val="0070C0"/>
                </a:solidFill>
              </a:rPr>
              <a:t>2022 Revenue </a:t>
            </a:r>
            <a:r>
              <a:rPr lang="en-US" dirty="0"/>
              <a:t>from </a:t>
            </a:r>
            <a:r>
              <a:rPr lang="en-US" u="sng" dirty="0"/>
              <a:t>A</a:t>
            </a:r>
            <a:r>
              <a:rPr lang="en-US" u="sng" dirty="0" smtClean="0"/>
              <a:t>dvanced </a:t>
            </a:r>
            <a:r>
              <a:rPr lang="en-US" u="sng" dirty="0"/>
              <a:t>P</a:t>
            </a:r>
            <a:r>
              <a:rPr lang="en-US" u="sng" dirty="0" smtClean="0"/>
              <a:t>ackaging</a:t>
            </a:r>
            <a:r>
              <a:rPr lang="en-US" u="sng" dirty="0"/>
              <a:t>, other processing tools, services and </a:t>
            </a:r>
            <a:r>
              <a:rPr lang="en-US" u="sng" dirty="0" smtClean="0"/>
              <a:t>spares</a:t>
            </a:r>
            <a:r>
              <a:rPr lang="en-US" dirty="0" smtClean="0"/>
              <a:t>: $80.3M (20.7</a:t>
            </a:r>
            <a:r>
              <a:rPr lang="en-US" dirty="0"/>
              <a:t>% of </a:t>
            </a:r>
            <a:r>
              <a:rPr lang="en-US" dirty="0" smtClean="0"/>
              <a:t>Total)</a:t>
            </a:r>
          </a:p>
          <a:p>
            <a:pPr>
              <a:buFont typeface="Wingdings" panose="05000000000000000000" pitchFamily="2" charset="2"/>
              <a:buChar char="ü"/>
            </a:pPr>
            <a:r>
              <a:rPr lang="en-US" dirty="0" smtClean="0">
                <a:solidFill>
                  <a:srgbClr val="0070C0"/>
                </a:solidFill>
              </a:rPr>
              <a:t>2022 Global WFE </a:t>
            </a:r>
            <a:r>
              <a:rPr lang="en-US" dirty="0" smtClean="0"/>
              <a:t>market is </a:t>
            </a:r>
            <a:r>
              <a:rPr lang="en-US" dirty="0"/>
              <a:t>approximately </a:t>
            </a:r>
            <a:r>
              <a:rPr lang="en-US" u="sng" dirty="0"/>
              <a:t>$16 </a:t>
            </a:r>
            <a:r>
              <a:rPr lang="en-US" u="sng" dirty="0" smtClean="0"/>
              <a:t>billion </a:t>
            </a:r>
            <a:r>
              <a:rPr lang="en-US" dirty="0" smtClean="0"/>
              <a:t>– ACMR equipment, a subset of Global Mkt.</a:t>
            </a:r>
          </a:p>
          <a:p>
            <a:pPr>
              <a:buFont typeface="Wingdings" panose="05000000000000000000" pitchFamily="2" charset="2"/>
              <a:buChar char="v"/>
            </a:pPr>
            <a:r>
              <a:rPr lang="en-US" b="1" dirty="0" smtClean="0">
                <a:solidFill>
                  <a:srgbClr val="FF0000"/>
                </a:solidFill>
              </a:rPr>
              <a:t>Gartner’s Estimates</a:t>
            </a:r>
            <a:r>
              <a:rPr lang="en-US" b="1" dirty="0">
                <a:solidFill>
                  <a:srgbClr val="FF0000"/>
                </a:solidFill>
              </a:rPr>
              <a:t>:</a:t>
            </a:r>
            <a:r>
              <a:rPr lang="en-US" b="1" dirty="0" smtClean="0">
                <a:solidFill>
                  <a:srgbClr val="FF0000"/>
                </a:solidFill>
              </a:rPr>
              <a:t> </a:t>
            </a:r>
            <a:r>
              <a:rPr lang="en-US" dirty="0"/>
              <a:t>T</a:t>
            </a:r>
            <a:r>
              <a:rPr lang="en-US" dirty="0" smtClean="0"/>
              <a:t>otal </a:t>
            </a:r>
            <a:r>
              <a:rPr lang="en-US" dirty="0"/>
              <a:t>available global market for </a:t>
            </a:r>
            <a:r>
              <a:rPr lang="en-US" dirty="0" smtClean="0"/>
              <a:t>ACMR </a:t>
            </a:r>
            <a:r>
              <a:rPr lang="en-US" dirty="0"/>
              <a:t>E</a:t>
            </a:r>
            <a:r>
              <a:rPr lang="en-US" dirty="0" smtClean="0"/>
              <a:t>quipment </a:t>
            </a:r>
            <a:r>
              <a:rPr lang="en-US" dirty="0"/>
              <a:t>S</a:t>
            </a:r>
            <a:r>
              <a:rPr lang="en-US" dirty="0" smtClean="0"/>
              <a:t>egments </a:t>
            </a:r>
            <a:r>
              <a:rPr lang="en-US" dirty="0" smtClean="0"/>
              <a:t>	-	</a:t>
            </a:r>
            <a:endParaRPr lang="en-US" dirty="0" smtClean="0"/>
          </a:p>
          <a:p>
            <a:pPr>
              <a:buFont typeface="Wingdings" panose="05000000000000000000" pitchFamily="2" charset="2"/>
              <a:buChar char="Ø"/>
            </a:pPr>
            <a:r>
              <a:rPr lang="en-US" dirty="0" smtClean="0"/>
              <a:t>increased </a:t>
            </a:r>
            <a:r>
              <a:rPr lang="en-US" dirty="0"/>
              <a:t>by </a:t>
            </a:r>
            <a:r>
              <a:rPr lang="en-US" b="1" dirty="0" smtClean="0">
                <a:solidFill>
                  <a:srgbClr val="C00000"/>
                </a:solidFill>
              </a:rPr>
              <a:t>(7.6%) </a:t>
            </a:r>
            <a:r>
              <a:rPr lang="en-US" dirty="0"/>
              <a:t>from </a:t>
            </a:r>
            <a:r>
              <a:rPr lang="en-US" u="sng" dirty="0"/>
              <a:t>$</a:t>
            </a:r>
            <a:r>
              <a:rPr lang="en-US" u="sng" dirty="0" smtClean="0"/>
              <a:t>20.1B </a:t>
            </a:r>
            <a:r>
              <a:rPr lang="en-US" u="sng" dirty="0"/>
              <a:t>in </a:t>
            </a:r>
            <a:r>
              <a:rPr lang="en-US" u="sng" dirty="0" smtClean="0"/>
              <a:t>2021 to </a:t>
            </a:r>
            <a:r>
              <a:rPr lang="en-US" u="sng" dirty="0"/>
              <a:t>$21.6 billion in 2022, </a:t>
            </a:r>
            <a:r>
              <a:rPr lang="en-US" dirty="0"/>
              <a:t>and </a:t>
            </a:r>
            <a:r>
              <a:rPr lang="en-US" dirty="0" smtClean="0"/>
              <a:t>is 	-	</a:t>
            </a:r>
            <a:endParaRPr lang="en-US" dirty="0" smtClean="0"/>
          </a:p>
          <a:p>
            <a:pPr>
              <a:buFont typeface="Wingdings" panose="05000000000000000000" pitchFamily="2" charset="2"/>
              <a:buChar char="Ø"/>
            </a:pPr>
            <a:r>
              <a:rPr lang="en-US" dirty="0" smtClean="0"/>
              <a:t>expected </a:t>
            </a:r>
            <a:r>
              <a:rPr lang="en-US" dirty="0"/>
              <a:t>to decrease by </a:t>
            </a:r>
            <a:r>
              <a:rPr lang="en-US" b="1" dirty="0" smtClean="0">
                <a:solidFill>
                  <a:srgbClr val="C00000"/>
                </a:solidFill>
              </a:rPr>
              <a:t>(19.6%) </a:t>
            </a:r>
            <a:r>
              <a:rPr lang="en-US" dirty="0"/>
              <a:t>to </a:t>
            </a:r>
            <a:r>
              <a:rPr lang="en-US" u="sng" dirty="0"/>
              <a:t>$17.4 billion in 2023</a:t>
            </a:r>
            <a:r>
              <a:rPr lang="en-US" dirty="0"/>
              <a:t>. </a:t>
            </a:r>
            <a:endParaRPr lang="en-US" dirty="0" smtClean="0"/>
          </a:p>
          <a:p>
            <a:pPr>
              <a:buFont typeface="Wingdings" panose="05000000000000000000" pitchFamily="2" charset="2"/>
              <a:buChar char="Ø"/>
            </a:pPr>
            <a:r>
              <a:rPr lang="en-US" dirty="0" smtClean="0"/>
              <a:t>ACMR</a:t>
            </a:r>
            <a:r>
              <a:rPr lang="en-US" dirty="0" smtClean="0"/>
              <a:t> </a:t>
            </a:r>
            <a:r>
              <a:rPr lang="en-US" dirty="0"/>
              <a:t>equipment segments are a subset of the total worldwide semiconductor WFE </a:t>
            </a:r>
            <a:r>
              <a:rPr lang="en-US" dirty="0" smtClean="0"/>
              <a:t>market ($101B in 2022), </a:t>
            </a:r>
            <a:r>
              <a:rPr lang="en-US" dirty="0"/>
              <a:t>which Gartner </a:t>
            </a:r>
            <a:r>
              <a:rPr lang="en-US" dirty="0" smtClean="0"/>
              <a:t>estimates will </a:t>
            </a:r>
            <a:r>
              <a:rPr lang="en-US" dirty="0"/>
              <a:t>decrease by </a:t>
            </a:r>
            <a:r>
              <a:rPr lang="en-US" b="1" dirty="0" smtClean="0">
                <a:solidFill>
                  <a:srgbClr val="C00000"/>
                </a:solidFill>
              </a:rPr>
              <a:t>(19.0%) </a:t>
            </a:r>
            <a:r>
              <a:rPr lang="en-US" dirty="0"/>
              <a:t>to </a:t>
            </a:r>
            <a:r>
              <a:rPr lang="en-US" u="sng" dirty="0"/>
              <a:t>$81.5 billion in 2023</a:t>
            </a:r>
            <a:r>
              <a:rPr lang="en-US" dirty="0" smtClean="0"/>
              <a:t>.</a:t>
            </a:r>
          </a:p>
          <a:p>
            <a:r>
              <a:rPr lang="en-US" dirty="0"/>
              <a:t>S</a:t>
            </a:r>
            <a:r>
              <a:rPr lang="en-US" dirty="0" smtClean="0"/>
              <a:t>ubstantial </a:t>
            </a:r>
            <a:r>
              <a:rPr lang="en-US" dirty="0"/>
              <a:t>majority of </a:t>
            </a:r>
            <a:r>
              <a:rPr lang="en-US" dirty="0" smtClean="0"/>
              <a:t>ACMR</a:t>
            </a:r>
            <a:r>
              <a:rPr lang="en-US" dirty="0" smtClean="0"/>
              <a:t> </a:t>
            </a:r>
            <a:r>
              <a:rPr lang="en-US" dirty="0"/>
              <a:t>sales of single-wafer wet-cleaning equipment for front-end manufacturing have been to customers located in Asia, </a:t>
            </a:r>
            <a:endParaRPr lang="en-US" dirty="0" smtClean="0"/>
          </a:p>
          <a:p>
            <a:pPr lvl="1"/>
            <a:r>
              <a:rPr lang="en-US" sz="2600" b="1" dirty="0" smtClean="0">
                <a:solidFill>
                  <a:srgbClr val="C00000"/>
                </a:solidFill>
              </a:rPr>
              <a:t>Anticipate the same trend in Sales will continue with Asian customers in </a:t>
            </a:r>
            <a:r>
              <a:rPr lang="en-US" sz="2600" b="1" dirty="0">
                <a:solidFill>
                  <a:srgbClr val="C00000"/>
                </a:solidFill>
              </a:rPr>
              <a:t>the foreseeable </a:t>
            </a:r>
            <a:r>
              <a:rPr lang="en-US" sz="2600" b="1" dirty="0" smtClean="0">
                <a:solidFill>
                  <a:srgbClr val="C00000"/>
                </a:solidFill>
              </a:rPr>
              <a:t>future</a:t>
            </a:r>
          </a:p>
          <a:p>
            <a:r>
              <a:rPr lang="en-US" dirty="0" smtClean="0"/>
              <a:t>ACMR operates </a:t>
            </a:r>
            <a:r>
              <a:rPr lang="en-US" dirty="0"/>
              <a:t>state-of-the-art R&amp;D facilities in Shanghai and is constructing a new R&amp;D and </a:t>
            </a:r>
            <a:r>
              <a:rPr lang="en-US" dirty="0" smtClean="0"/>
              <a:t>Production Facility </a:t>
            </a:r>
            <a:r>
              <a:rPr lang="en-US" dirty="0"/>
              <a:t>in </a:t>
            </a:r>
            <a:r>
              <a:rPr lang="en-US" dirty="0" err="1" smtClean="0"/>
              <a:t>Lingang</a:t>
            </a:r>
            <a:r>
              <a:rPr lang="en-US" dirty="0" smtClean="0"/>
              <a:t>, China (in 2024).</a:t>
            </a:r>
            <a:endParaRPr lang="en-US" dirty="0" smtClean="0"/>
          </a:p>
          <a:p>
            <a:pPr>
              <a:buFont typeface="Wingdings" panose="05000000000000000000" pitchFamily="2" charset="2"/>
              <a:buChar char="v"/>
            </a:pPr>
            <a:r>
              <a:rPr lang="en-US" b="1" dirty="0" smtClean="0">
                <a:solidFill>
                  <a:srgbClr val="FF0000"/>
                </a:solidFill>
              </a:rPr>
              <a:t>Miletus Research</a:t>
            </a:r>
            <a:r>
              <a:rPr lang="en-US" dirty="0" smtClean="0"/>
              <a:t>: We </a:t>
            </a:r>
            <a:r>
              <a:rPr lang="en-US" dirty="0"/>
              <a:t>are confident that ACMR has a solid global expansion plan that will diversify its revenue sources and reduce its dependence on China</a:t>
            </a:r>
          </a:p>
        </p:txBody>
      </p:sp>
    </p:spTree>
    <p:extLst>
      <p:ext uri="{BB962C8B-B14F-4D97-AF65-F5344CB8AC3E}">
        <p14:creationId xmlns:p14="http://schemas.microsoft.com/office/powerpoint/2010/main" val="2079584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58964"/>
          </a:xfrm>
        </p:spPr>
        <p:txBody>
          <a:bodyPr>
            <a:normAutofit fontScale="90000"/>
          </a:bodyPr>
          <a:lstStyle/>
          <a:p>
            <a:r>
              <a:rPr lang="en-US" dirty="0" smtClean="0">
                <a:solidFill>
                  <a:srgbClr val="FF0000"/>
                </a:solidFill>
              </a:rPr>
              <a:t>ACMR and its Operations Through its Subsidiaries</a:t>
            </a:r>
            <a:endParaRPr lang="en-US" dirty="0">
              <a:solidFill>
                <a:srgbClr val="FF0000"/>
              </a:solidFill>
            </a:endParaRPr>
          </a:p>
        </p:txBody>
      </p:sp>
      <p:sp>
        <p:nvSpPr>
          <p:cNvPr id="3" name="Content Placeholder 2"/>
          <p:cNvSpPr>
            <a:spLocks noGrp="1"/>
          </p:cNvSpPr>
          <p:nvPr>
            <p:ph idx="1"/>
          </p:nvPr>
        </p:nvSpPr>
        <p:spPr>
          <a:xfrm>
            <a:off x="668867" y="1027289"/>
            <a:ext cx="10515600" cy="5610578"/>
          </a:xfrm>
        </p:spPr>
        <p:txBody>
          <a:bodyPr>
            <a:normAutofit fontScale="92500" lnSpcReduction="10000"/>
          </a:bodyPr>
          <a:lstStyle/>
          <a:p>
            <a:r>
              <a:rPr lang="en-US" sz="2200" dirty="0" smtClean="0"/>
              <a:t>ACMR conducts complete R&amp;D, Engineering, </a:t>
            </a:r>
            <a:r>
              <a:rPr lang="en-US" sz="2200" dirty="0"/>
              <a:t>M</a:t>
            </a:r>
            <a:r>
              <a:rPr lang="en-US" sz="2200" dirty="0" smtClean="0"/>
              <a:t>anufacturing</a:t>
            </a:r>
            <a:r>
              <a:rPr lang="en-US" sz="2200" dirty="0"/>
              <a:t>, </a:t>
            </a:r>
            <a:r>
              <a:rPr lang="en-US" sz="2200" dirty="0" smtClean="0"/>
              <a:t>and Support &amp; Services </a:t>
            </a:r>
            <a:r>
              <a:rPr lang="en-US" sz="2200" dirty="0"/>
              <a:t>in the </a:t>
            </a:r>
            <a:r>
              <a:rPr lang="en-US" sz="2200" dirty="0" smtClean="0"/>
              <a:t>PRC (China) through </a:t>
            </a:r>
            <a:r>
              <a:rPr lang="en-US" sz="2200" dirty="0"/>
              <a:t>ACM </a:t>
            </a:r>
            <a:r>
              <a:rPr lang="en-US" sz="2200" dirty="0" smtClean="0"/>
              <a:t>Research subsidiary in </a:t>
            </a:r>
            <a:r>
              <a:rPr lang="en-US" sz="2200" b="1" dirty="0" smtClean="0">
                <a:solidFill>
                  <a:srgbClr val="FF0000"/>
                </a:solidFill>
              </a:rPr>
              <a:t>Shanghai</a:t>
            </a:r>
            <a:r>
              <a:rPr lang="en-US" sz="2200" dirty="0" smtClean="0"/>
              <a:t> and in </a:t>
            </a:r>
            <a:r>
              <a:rPr lang="en-US" sz="2200" b="1" dirty="0" smtClean="0">
                <a:solidFill>
                  <a:srgbClr val="FF0000"/>
                </a:solidFill>
              </a:rPr>
              <a:t>Wuxi</a:t>
            </a:r>
            <a:r>
              <a:rPr lang="en-US" sz="2200" dirty="0" smtClean="0"/>
              <a:t>, China</a:t>
            </a:r>
          </a:p>
          <a:p>
            <a:pPr lvl="1"/>
            <a:r>
              <a:rPr lang="en-US" sz="1900" dirty="0" smtClean="0"/>
              <a:t>Additional </a:t>
            </a:r>
            <a:r>
              <a:rPr lang="en-US" sz="1900" dirty="0"/>
              <a:t>product development and subsystem production in </a:t>
            </a:r>
            <a:r>
              <a:rPr lang="en-US" sz="1900" b="1" dirty="0">
                <a:solidFill>
                  <a:srgbClr val="FF0000"/>
                </a:solidFill>
              </a:rPr>
              <a:t>South Korea</a:t>
            </a:r>
            <a:r>
              <a:rPr lang="en-US" sz="1900" dirty="0" smtClean="0"/>
              <a:t>, through ACM Shanghai subsidiary</a:t>
            </a:r>
          </a:p>
          <a:p>
            <a:pPr lvl="1"/>
            <a:r>
              <a:rPr lang="en-US" sz="1900" dirty="0"/>
              <a:t>S</a:t>
            </a:r>
            <a:r>
              <a:rPr lang="en-US" sz="1900" dirty="0" smtClean="0"/>
              <a:t>ales &amp; Marketing </a:t>
            </a:r>
            <a:r>
              <a:rPr lang="en-US" sz="1900" dirty="0"/>
              <a:t>activities focused on sales of ACM Shanghai products in North America, Europe and certain regions in Asia outside mainland </a:t>
            </a:r>
            <a:r>
              <a:rPr lang="en-US" sz="1900" dirty="0" smtClean="0"/>
              <a:t>China, is done through 2</a:t>
            </a:r>
            <a:r>
              <a:rPr lang="en-US" sz="1900" baseline="30000" dirty="0" smtClean="0"/>
              <a:t>nd</a:t>
            </a:r>
            <a:r>
              <a:rPr lang="en-US" sz="1900" dirty="0" smtClean="0"/>
              <a:t> subsidiary of </a:t>
            </a:r>
            <a:r>
              <a:rPr lang="en-US" sz="1900" b="1" dirty="0" smtClean="0">
                <a:solidFill>
                  <a:srgbClr val="FF0000"/>
                </a:solidFill>
              </a:rPr>
              <a:t>ACM Research in Wuxi,</a:t>
            </a:r>
            <a:r>
              <a:rPr lang="en-US" sz="1900" dirty="0" smtClean="0"/>
              <a:t> China</a:t>
            </a:r>
          </a:p>
          <a:p>
            <a:pPr lvl="1"/>
            <a:r>
              <a:rPr lang="en-US" sz="1900" dirty="0" smtClean="0"/>
              <a:t>Advance service coverage at strategic locations around the Globe, including </a:t>
            </a:r>
            <a:r>
              <a:rPr lang="en-US" sz="1900" u="sng" dirty="0" smtClean="0"/>
              <a:t>Beijing</a:t>
            </a:r>
            <a:r>
              <a:rPr lang="en-US" sz="1900" dirty="0" smtClean="0"/>
              <a:t>, </a:t>
            </a:r>
            <a:r>
              <a:rPr lang="en-US" sz="1900" u="sng" dirty="0" smtClean="0"/>
              <a:t>Taiwan</a:t>
            </a:r>
            <a:r>
              <a:rPr lang="en-US" sz="1900" dirty="0" smtClean="0"/>
              <a:t>, </a:t>
            </a:r>
            <a:r>
              <a:rPr lang="en-US" sz="1900" u="sng" dirty="0" smtClean="0"/>
              <a:t>Korea</a:t>
            </a:r>
            <a:r>
              <a:rPr lang="en-US" sz="1900" dirty="0" smtClean="0"/>
              <a:t>, and the </a:t>
            </a:r>
            <a:r>
              <a:rPr lang="en-US" sz="1900" u="sng" dirty="0" smtClean="0"/>
              <a:t>USA</a:t>
            </a:r>
            <a:r>
              <a:rPr lang="en-US" sz="1900" dirty="0" smtClean="0"/>
              <a:t>.</a:t>
            </a:r>
            <a:endParaRPr lang="en-US" sz="1900" dirty="0"/>
          </a:p>
          <a:p>
            <a:pPr marL="457200" lvl="1" indent="0">
              <a:buNone/>
            </a:pPr>
            <a:endParaRPr lang="en-US" dirty="0" smtClean="0"/>
          </a:p>
          <a:p>
            <a:r>
              <a:rPr lang="en-US" sz="2200" dirty="0" smtClean="0"/>
              <a:t>Business </a:t>
            </a:r>
            <a:r>
              <a:rPr lang="en-US" sz="2200" dirty="0"/>
              <a:t>of ACM Shanghai is subject to complex laws and regulations in the PRC that can change quickly with little or no advance notice. </a:t>
            </a:r>
            <a:r>
              <a:rPr lang="en-US" sz="2200" u="sng" dirty="0"/>
              <a:t>To date, beyond the </a:t>
            </a:r>
            <a:r>
              <a:rPr lang="en-US" sz="2200" u="sng" dirty="0" smtClean="0"/>
              <a:t>COVID-19- related </a:t>
            </a:r>
            <a:r>
              <a:rPr lang="en-US" sz="2200" u="sng" dirty="0"/>
              <a:t>restrictions in 2022, </a:t>
            </a:r>
            <a:r>
              <a:rPr lang="en-US" sz="2200" u="sng" dirty="0" smtClean="0"/>
              <a:t>ACM has </a:t>
            </a:r>
            <a:r>
              <a:rPr lang="en-US" sz="2200" u="sng" dirty="0"/>
              <a:t>not experienced such intervention or influence by </a:t>
            </a:r>
            <a:r>
              <a:rPr lang="en-US" sz="2200" dirty="0"/>
              <a:t>PRC central government authorities or a change in those authorities’ rules and </a:t>
            </a:r>
            <a:r>
              <a:rPr lang="en-US" sz="2200" dirty="0" smtClean="0"/>
              <a:t>regulations that </a:t>
            </a:r>
            <a:r>
              <a:rPr lang="en-US" sz="2200" dirty="0"/>
              <a:t>have had a material impact on ACM Shanghai or ACM </a:t>
            </a:r>
            <a:r>
              <a:rPr lang="en-US" sz="2200" dirty="0" smtClean="0"/>
              <a:t>Research</a:t>
            </a:r>
          </a:p>
          <a:p>
            <a:r>
              <a:rPr lang="en-US" sz="2200" dirty="0"/>
              <a:t>ACM Research is not a PRC operating </a:t>
            </a:r>
            <a:r>
              <a:rPr lang="en-US" sz="2200" dirty="0" smtClean="0"/>
              <a:t>company – ACMR does not conduct its </a:t>
            </a:r>
            <a:r>
              <a:rPr lang="en-US" sz="2200" dirty="0"/>
              <a:t>operations in the PRC through the use of a </a:t>
            </a:r>
            <a:r>
              <a:rPr lang="en-US" sz="2200" b="1" dirty="0">
                <a:solidFill>
                  <a:srgbClr val="FF0000"/>
                </a:solidFill>
              </a:rPr>
              <a:t>variable interest entity, or VIE</a:t>
            </a:r>
            <a:r>
              <a:rPr lang="en-US" sz="2200" dirty="0"/>
              <a:t>, or any other </a:t>
            </a:r>
            <a:r>
              <a:rPr lang="en-US" sz="2200" dirty="0" smtClean="0"/>
              <a:t>structure designed </a:t>
            </a:r>
            <a:r>
              <a:rPr lang="en-US" sz="2200" dirty="0"/>
              <a:t>for the purpose of avoiding PRC legal restrictions on direct foreign investments in PRC-based companies. </a:t>
            </a:r>
            <a:r>
              <a:rPr lang="en-US" sz="2200" u="sng" dirty="0" smtClean="0"/>
              <a:t>ACMR </a:t>
            </a:r>
            <a:r>
              <a:rPr lang="en-US" sz="2200" u="sng" dirty="0"/>
              <a:t>has a direct ownership interest in </a:t>
            </a:r>
            <a:r>
              <a:rPr lang="en-US" sz="2200" u="sng" dirty="0" smtClean="0"/>
              <a:t>ACM Shanghai holding </a:t>
            </a:r>
            <a:r>
              <a:rPr lang="en-US" sz="2200" u="sng" dirty="0"/>
              <a:t>82.5% </a:t>
            </a:r>
            <a:r>
              <a:rPr lang="en-US" sz="2200" u="sng" dirty="0" smtClean="0"/>
              <a:t>of its </a:t>
            </a:r>
            <a:r>
              <a:rPr lang="en-US" sz="2200" u="sng" dirty="0"/>
              <a:t>outstanding </a:t>
            </a:r>
            <a:r>
              <a:rPr lang="en-US" sz="2200" u="sng" dirty="0" smtClean="0"/>
              <a:t>shares. </a:t>
            </a:r>
            <a:endParaRPr lang="en-US" sz="2200" u="sng" dirty="0"/>
          </a:p>
        </p:txBody>
      </p:sp>
    </p:spTree>
    <p:extLst>
      <p:ext uri="{BB962C8B-B14F-4D97-AF65-F5344CB8AC3E}">
        <p14:creationId xmlns:p14="http://schemas.microsoft.com/office/powerpoint/2010/main" val="4137305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177" y="1421523"/>
            <a:ext cx="5091289" cy="4550777"/>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8240" y="1421523"/>
            <a:ext cx="5633625" cy="4475310"/>
          </a:xfrm>
          <a:prstGeom prst="rect">
            <a:avLst/>
          </a:prstGeom>
        </p:spPr>
      </p:pic>
      <p:sp>
        <p:nvSpPr>
          <p:cNvPr id="5" name="TextBox 4"/>
          <p:cNvSpPr txBox="1"/>
          <p:nvPr/>
        </p:nvSpPr>
        <p:spPr>
          <a:xfrm>
            <a:off x="1377244" y="620889"/>
            <a:ext cx="3036711" cy="461665"/>
          </a:xfrm>
          <a:prstGeom prst="rect">
            <a:avLst/>
          </a:prstGeom>
          <a:noFill/>
        </p:spPr>
        <p:txBody>
          <a:bodyPr wrap="square" rtlCol="0">
            <a:spAutoFit/>
          </a:bodyPr>
          <a:lstStyle/>
          <a:p>
            <a:r>
              <a:rPr lang="en-US" sz="2400" b="1" dirty="0" smtClean="0">
                <a:solidFill>
                  <a:srgbClr val="C00000"/>
                </a:solidFill>
              </a:rPr>
              <a:t>ACMR Revenues</a:t>
            </a:r>
            <a:endParaRPr lang="en-US" sz="2400" b="1" dirty="0">
              <a:solidFill>
                <a:srgbClr val="C00000"/>
              </a:solidFill>
            </a:endParaRPr>
          </a:p>
        </p:txBody>
      </p:sp>
      <p:sp>
        <p:nvSpPr>
          <p:cNvPr id="6" name="TextBox 5"/>
          <p:cNvSpPr txBox="1"/>
          <p:nvPr/>
        </p:nvSpPr>
        <p:spPr>
          <a:xfrm>
            <a:off x="7010400" y="620888"/>
            <a:ext cx="2968978" cy="461665"/>
          </a:xfrm>
          <a:prstGeom prst="rect">
            <a:avLst/>
          </a:prstGeom>
          <a:noFill/>
        </p:spPr>
        <p:txBody>
          <a:bodyPr wrap="square" rtlCol="0">
            <a:spAutoFit/>
          </a:bodyPr>
          <a:lstStyle/>
          <a:p>
            <a:r>
              <a:rPr lang="en-US" sz="2400" b="1" dirty="0" smtClean="0">
                <a:solidFill>
                  <a:srgbClr val="C00000"/>
                </a:solidFill>
              </a:rPr>
              <a:t>ACMR EPS</a:t>
            </a:r>
            <a:endParaRPr lang="en-US" sz="2400" b="1" dirty="0">
              <a:solidFill>
                <a:srgbClr val="C00000"/>
              </a:solidFill>
            </a:endParaRPr>
          </a:p>
        </p:txBody>
      </p:sp>
    </p:spTree>
    <p:extLst>
      <p:ext uri="{BB962C8B-B14F-4D97-AF65-F5344CB8AC3E}">
        <p14:creationId xmlns:p14="http://schemas.microsoft.com/office/powerpoint/2010/main" val="3415294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18489" y="248357"/>
            <a:ext cx="3680178" cy="33866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755" y="3324508"/>
            <a:ext cx="11737095" cy="2929537"/>
          </a:xfrm>
          <a:prstGeom prst="rect">
            <a:avLst/>
          </a:prstGeom>
          <a:ln w="57150">
            <a:solidFill>
              <a:srgbClr val="FF0000"/>
            </a:solidFill>
          </a:ln>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755" y="344017"/>
            <a:ext cx="11817793" cy="2862107"/>
          </a:xfrm>
          <a:prstGeom prst="rect">
            <a:avLst/>
          </a:prstGeom>
          <a:ln w="38100">
            <a:solidFill>
              <a:srgbClr val="0070C0"/>
            </a:solidFill>
          </a:ln>
        </p:spPr>
      </p:pic>
      <p:cxnSp>
        <p:nvCxnSpPr>
          <p:cNvPr id="6" name="Straight Connector 5"/>
          <p:cNvCxnSpPr/>
          <p:nvPr/>
        </p:nvCxnSpPr>
        <p:spPr>
          <a:xfrm>
            <a:off x="372533" y="3290640"/>
            <a:ext cx="11266311"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93511" y="1636888"/>
            <a:ext cx="8477956" cy="1129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457199" y="4693318"/>
            <a:ext cx="8477956" cy="1129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117600" y="3747911"/>
            <a:ext cx="3386667" cy="369332"/>
          </a:xfrm>
          <a:prstGeom prst="rect">
            <a:avLst/>
          </a:prstGeom>
          <a:noFill/>
        </p:spPr>
        <p:txBody>
          <a:bodyPr wrap="square" rtlCol="0">
            <a:spAutoFit/>
          </a:bodyPr>
          <a:lstStyle/>
          <a:p>
            <a:r>
              <a:rPr lang="en-US" b="1" dirty="0" smtClean="0"/>
              <a:t>ACMR 9 Mos. Financials</a:t>
            </a:r>
            <a:endParaRPr lang="en-US" b="1" dirty="0"/>
          </a:p>
        </p:txBody>
      </p:sp>
      <p:sp>
        <p:nvSpPr>
          <p:cNvPr id="17" name="TextBox 16"/>
          <p:cNvSpPr txBox="1"/>
          <p:nvPr/>
        </p:nvSpPr>
        <p:spPr>
          <a:xfrm>
            <a:off x="1117600" y="788643"/>
            <a:ext cx="2607733" cy="369332"/>
          </a:xfrm>
          <a:prstGeom prst="rect">
            <a:avLst/>
          </a:prstGeom>
          <a:noFill/>
        </p:spPr>
        <p:txBody>
          <a:bodyPr wrap="square" rtlCol="0">
            <a:spAutoFit/>
          </a:bodyPr>
          <a:lstStyle/>
          <a:p>
            <a:r>
              <a:rPr lang="en-US" b="1" dirty="0" smtClean="0"/>
              <a:t>ACMR Q3 Financials</a:t>
            </a:r>
            <a:endParaRPr lang="en-US" b="1" dirty="0"/>
          </a:p>
        </p:txBody>
      </p:sp>
      <p:sp>
        <p:nvSpPr>
          <p:cNvPr id="5" name="TextBox 4"/>
          <p:cNvSpPr txBox="1"/>
          <p:nvPr/>
        </p:nvSpPr>
        <p:spPr>
          <a:xfrm>
            <a:off x="2810933" y="1305315"/>
            <a:ext cx="873957" cy="369332"/>
          </a:xfrm>
          <a:prstGeom prst="rect">
            <a:avLst/>
          </a:prstGeom>
          <a:noFill/>
        </p:spPr>
        <p:txBody>
          <a:bodyPr wrap="none" rtlCol="0">
            <a:spAutoFit/>
          </a:bodyPr>
          <a:lstStyle/>
          <a:p>
            <a:r>
              <a:rPr lang="en-US" dirty="0" smtClean="0"/>
              <a:t>+26.1%</a:t>
            </a:r>
            <a:endParaRPr lang="en-US" dirty="0"/>
          </a:p>
        </p:txBody>
      </p:sp>
      <p:cxnSp>
        <p:nvCxnSpPr>
          <p:cNvPr id="8" name="Straight Connector 7"/>
          <p:cNvCxnSpPr/>
          <p:nvPr/>
        </p:nvCxnSpPr>
        <p:spPr>
          <a:xfrm flipV="1">
            <a:off x="1219200" y="1930400"/>
            <a:ext cx="7552267" cy="25297"/>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946400" y="1830802"/>
            <a:ext cx="45719" cy="369332"/>
          </a:xfrm>
          <a:prstGeom prst="rect">
            <a:avLst/>
          </a:prstGeom>
          <a:noFill/>
        </p:spPr>
        <p:txBody>
          <a:bodyPr wrap="square" rtlCol="0">
            <a:spAutoFit/>
          </a:bodyPr>
          <a:lstStyle/>
          <a:p>
            <a:endParaRPr lang="en-US" dirty="0"/>
          </a:p>
        </p:txBody>
      </p:sp>
      <p:sp>
        <p:nvSpPr>
          <p:cNvPr id="12" name="TextBox 11"/>
          <p:cNvSpPr txBox="1"/>
          <p:nvPr/>
        </p:nvSpPr>
        <p:spPr>
          <a:xfrm>
            <a:off x="2946400" y="1775071"/>
            <a:ext cx="1444978" cy="369332"/>
          </a:xfrm>
          <a:prstGeom prst="rect">
            <a:avLst/>
          </a:prstGeom>
          <a:noFill/>
        </p:spPr>
        <p:txBody>
          <a:bodyPr wrap="square" rtlCol="0">
            <a:spAutoFit/>
          </a:bodyPr>
          <a:lstStyle/>
          <a:p>
            <a:endParaRPr lang="en-US" dirty="0"/>
          </a:p>
        </p:txBody>
      </p:sp>
      <p:sp>
        <p:nvSpPr>
          <p:cNvPr id="13" name="TextBox 12"/>
          <p:cNvSpPr txBox="1"/>
          <p:nvPr/>
        </p:nvSpPr>
        <p:spPr>
          <a:xfrm>
            <a:off x="1904257" y="1656687"/>
            <a:ext cx="1727396" cy="307777"/>
          </a:xfrm>
          <a:prstGeom prst="rect">
            <a:avLst/>
          </a:prstGeom>
          <a:noFill/>
        </p:spPr>
        <p:txBody>
          <a:bodyPr wrap="none" rtlCol="0">
            <a:spAutoFit/>
          </a:bodyPr>
          <a:lstStyle/>
          <a:p>
            <a:r>
              <a:rPr lang="en-US" sz="1400" dirty="0" smtClean="0"/>
              <a:t>{Gross Profit +34.8%}</a:t>
            </a:r>
            <a:endParaRPr lang="en-US" sz="1400" dirty="0"/>
          </a:p>
        </p:txBody>
      </p:sp>
      <p:cxnSp>
        <p:nvCxnSpPr>
          <p:cNvPr id="18" name="Straight Connector 17"/>
          <p:cNvCxnSpPr/>
          <p:nvPr/>
        </p:nvCxnSpPr>
        <p:spPr>
          <a:xfrm flipV="1">
            <a:off x="1326444" y="4995336"/>
            <a:ext cx="7552267" cy="2529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66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6624" y="959556"/>
            <a:ext cx="7968523" cy="5373511"/>
          </a:xfrm>
          <a:prstGeom prst="rect">
            <a:avLst/>
          </a:prstGeom>
        </p:spPr>
      </p:pic>
      <p:sp>
        <p:nvSpPr>
          <p:cNvPr id="5" name="TextBox 4"/>
          <p:cNvSpPr txBox="1"/>
          <p:nvPr/>
        </p:nvSpPr>
        <p:spPr>
          <a:xfrm>
            <a:off x="2483555" y="394548"/>
            <a:ext cx="6615727" cy="461665"/>
          </a:xfrm>
          <a:prstGeom prst="rect">
            <a:avLst/>
          </a:prstGeom>
          <a:noFill/>
        </p:spPr>
        <p:txBody>
          <a:bodyPr wrap="square" rtlCol="0">
            <a:spAutoFit/>
          </a:bodyPr>
          <a:lstStyle/>
          <a:p>
            <a:r>
              <a:rPr lang="en-US" sz="2400" b="1" dirty="0" smtClean="0">
                <a:solidFill>
                  <a:srgbClr val="C00000"/>
                </a:solidFill>
              </a:rPr>
              <a:t>ACMR Long Range Plans for REVENUE Growth</a:t>
            </a:r>
            <a:endParaRPr lang="en-US" sz="2400" b="1" dirty="0">
              <a:solidFill>
                <a:srgbClr val="C00000"/>
              </a:solidFill>
            </a:endParaRPr>
          </a:p>
        </p:txBody>
      </p:sp>
    </p:spTree>
    <p:extLst>
      <p:ext uri="{BB962C8B-B14F-4D97-AF65-F5344CB8AC3E}">
        <p14:creationId xmlns:p14="http://schemas.microsoft.com/office/powerpoint/2010/main" val="36682611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1608</TotalTime>
  <Words>1038</Words>
  <Application>Microsoft Office PowerPoint</Application>
  <PresentationFormat>Widescreen</PresentationFormat>
  <Paragraphs>86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 ACM Research, Inc. (ACMR) Supplies Capital Equipment developed for the Semiconductor Industry – in the Global Wafer Fabrication Equipment (WFE) Market Market CAP: $1.03B NASDAQ  :  ACMR (Common Stock) </vt:lpstr>
      <vt:lpstr>DISCLAIMER</vt:lpstr>
      <vt:lpstr>Who is ACMR?</vt:lpstr>
      <vt:lpstr>ACMR Business and Products</vt:lpstr>
      <vt:lpstr>ACMR Profile in Global WFE Market</vt:lpstr>
      <vt:lpstr>ACMR and its Operations Through its Subsidiaries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Some Issues to Consider for “Buying ACMR”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ACMR</dc:title>
  <dc:creator>Arvind</dc:creator>
  <cp:lastModifiedBy>Arvind</cp:lastModifiedBy>
  <cp:revision>101</cp:revision>
  <dcterms:created xsi:type="dcterms:W3CDTF">2023-11-09T00:55:31Z</dcterms:created>
  <dcterms:modified xsi:type="dcterms:W3CDTF">2023-11-14T22:05:09Z</dcterms:modified>
</cp:coreProperties>
</file>