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9" r:id="rId3"/>
    <p:sldId id="265" r:id="rId4"/>
    <p:sldId id="267" r:id="rId5"/>
    <p:sldId id="258" r:id="rId6"/>
    <p:sldId id="266" r:id="rId7"/>
    <p:sldId id="260" r:id="rId8"/>
    <p:sldId id="261" r:id="rId9"/>
    <p:sldId id="263" r:id="rId10"/>
    <p:sldId id="268" r:id="rId11"/>
    <p:sldId id="270" r:id="rId12"/>
    <p:sldId id="269" r:id="rId13"/>
    <p:sldId id="271" r:id="rId14"/>
    <p:sldId id="272" r:id="rId15"/>
    <p:sldId id="275" r:id="rId16"/>
    <p:sldId id="276" r:id="rId17"/>
  </p:sldIdLst>
  <p:sldSz cx="10058400" cy="7772400"/>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BA3D14-CC1E-4952-9167-A22B2F1256C8}" v="4" dt="2023-09-11T17:28:15.554"/>
    <p1510:client id="{31C7F150-18C2-40F8-8EA6-EFAA1FFE7550}" v="10" dt="2023-09-11T16:41:28.92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86"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9/12/2023</a:t>
            </a:fld>
            <a:endParaRPr lang="en-US"/>
          </a:p>
        </p:txBody>
      </p:sp>
      <p:sp>
        <p:nvSpPr>
          <p:cNvPr id="6" name="Holder 6"/>
          <p:cNvSpPr>
            <a:spLocks noGrp="1"/>
          </p:cNvSpPr>
          <p:nvPr>
            <p:ph type="sldNum" sz="quarter" idx="7"/>
          </p:nvPr>
        </p:nvSpPr>
        <p:spPr/>
        <p:txBody>
          <a:bodyPr lIns="0" tIns="0" rIns="0" bIns="0"/>
          <a:lstStyle>
            <a:lvl1pPr>
              <a:defRPr sz="1200" b="1" i="0">
                <a:solidFill>
                  <a:schemeClr val="tx1"/>
                </a:solidFill>
                <a:latin typeface="Trebuchet MS"/>
                <a:cs typeface="Trebuchet MS"/>
              </a:defRPr>
            </a:lvl1pPr>
          </a:lstStyle>
          <a:p>
            <a:pPr marL="12700">
              <a:lnSpc>
                <a:spcPct val="100000"/>
              </a:lnSpc>
              <a:spcBef>
                <a:spcPts val="140"/>
              </a:spcBef>
            </a:pPr>
            <a:fld id="{81D60167-4931-47E6-BA6A-407CBD079E47}" type="slidenum">
              <a:rPr spc="-95" dirty="0"/>
              <a:t>‹#›</a:t>
            </a:fld>
            <a:endParaRPr spc="-9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00" b="0" i="0">
                <a:solidFill>
                  <a:srgbClr val="001F5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0" i="0">
                <a:solidFill>
                  <a:srgbClr val="585858"/>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9/12/2023</a:t>
            </a:fld>
            <a:endParaRPr lang="en-US"/>
          </a:p>
        </p:txBody>
      </p:sp>
      <p:sp>
        <p:nvSpPr>
          <p:cNvPr id="6" name="Holder 6"/>
          <p:cNvSpPr>
            <a:spLocks noGrp="1"/>
          </p:cNvSpPr>
          <p:nvPr>
            <p:ph type="sldNum" sz="quarter" idx="7"/>
          </p:nvPr>
        </p:nvSpPr>
        <p:spPr/>
        <p:txBody>
          <a:bodyPr lIns="0" tIns="0" rIns="0" bIns="0"/>
          <a:lstStyle>
            <a:lvl1pPr>
              <a:defRPr sz="1200" b="1" i="0">
                <a:solidFill>
                  <a:schemeClr val="tx1"/>
                </a:solidFill>
                <a:latin typeface="Trebuchet MS"/>
                <a:cs typeface="Trebuchet MS"/>
              </a:defRPr>
            </a:lvl1pPr>
          </a:lstStyle>
          <a:p>
            <a:pPr marL="12700">
              <a:lnSpc>
                <a:spcPct val="100000"/>
              </a:lnSpc>
              <a:spcBef>
                <a:spcPts val="140"/>
              </a:spcBef>
            </a:pPr>
            <a:fld id="{81D60167-4931-47E6-BA6A-407CBD079E47}" type="slidenum">
              <a:rPr spc="-95" dirty="0"/>
              <a:t>‹#›</a:t>
            </a:fld>
            <a:endParaRPr spc="-9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00" b="0" i="0">
                <a:solidFill>
                  <a:srgbClr val="001F5F"/>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9/12/2023</a:t>
            </a:fld>
            <a:endParaRPr lang="en-US"/>
          </a:p>
        </p:txBody>
      </p:sp>
      <p:sp>
        <p:nvSpPr>
          <p:cNvPr id="7" name="Holder 7"/>
          <p:cNvSpPr>
            <a:spLocks noGrp="1"/>
          </p:cNvSpPr>
          <p:nvPr>
            <p:ph type="sldNum" sz="quarter" idx="7"/>
          </p:nvPr>
        </p:nvSpPr>
        <p:spPr/>
        <p:txBody>
          <a:bodyPr lIns="0" tIns="0" rIns="0" bIns="0"/>
          <a:lstStyle>
            <a:lvl1pPr>
              <a:defRPr sz="1200" b="1" i="0">
                <a:solidFill>
                  <a:schemeClr val="tx1"/>
                </a:solidFill>
                <a:latin typeface="Trebuchet MS"/>
                <a:cs typeface="Trebuchet MS"/>
              </a:defRPr>
            </a:lvl1pPr>
          </a:lstStyle>
          <a:p>
            <a:pPr marL="12700">
              <a:lnSpc>
                <a:spcPct val="100000"/>
              </a:lnSpc>
              <a:spcBef>
                <a:spcPts val="140"/>
              </a:spcBef>
            </a:pPr>
            <a:fld id="{81D60167-4931-47E6-BA6A-407CBD079E47}" type="slidenum">
              <a:rPr spc="-95" dirty="0"/>
              <a:t>‹#›</a:t>
            </a:fld>
            <a:endParaRPr spc="-9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00" b="0" i="0">
                <a:solidFill>
                  <a:srgbClr val="001F5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9/12/2023</a:t>
            </a:fld>
            <a:endParaRPr lang="en-US"/>
          </a:p>
        </p:txBody>
      </p:sp>
      <p:sp>
        <p:nvSpPr>
          <p:cNvPr id="5" name="Holder 5"/>
          <p:cNvSpPr>
            <a:spLocks noGrp="1"/>
          </p:cNvSpPr>
          <p:nvPr>
            <p:ph type="sldNum" sz="quarter" idx="7"/>
          </p:nvPr>
        </p:nvSpPr>
        <p:spPr/>
        <p:txBody>
          <a:bodyPr lIns="0" tIns="0" rIns="0" bIns="0"/>
          <a:lstStyle>
            <a:lvl1pPr>
              <a:defRPr sz="1200" b="1" i="0">
                <a:solidFill>
                  <a:schemeClr val="tx1"/>
                </a:solidFill>
                <a:latin typeface="Trebuchet MS"/>
                <a:cs typeface="Trebuchet MS"/>
              </a:defRPr>
            </a:lvl1pPr>
          </a:lstStyle>
          <a:p>
            <a:pPr marL="12700">
              <a:lnSpc>
                <a:spcPct val="100000"/>
              </a:lnSpc>
              <a:spcBef>
                <a:spcPts val="140"/>
              </a:spcBef>
            </a:pPr>
            <a:fld id="{81D60167-4931-47E6-BA6A-407CBD079E47}" type="slidenum">
              <a:rPr spc="-95" dirty="0"/>
              <a:t>‹#›</a:t>
            </a:fld>
            <a:endParaRPr spc="-9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9/12/2023</a:t>
            </a:fld>
            <a:endParaRPr lang="en-US"/>
          </a:p>
        </p:txBody>
      </p:sp>
      <p:sp>
        <p:nvSpPr>
          <p:cNvPr id="4" name="Holder 4"/>
          <p:cNvSpPr>
            <a:spLocks noGrp="1"/>
          </p:cNvSpPr>
          <p:nvPr>
            <p:ph type="sldNum" sz="quarter" idx="7"/>
          </p:nvPr>
        </p:nvSpPr>
        <p:spPr/>
        <p:txBody>
          <a:bodyPr lIns="0" tIns="0" rIns="0" bIns="0"/>
          <a:lstStyle>
            <a:lvl1pPr>
              <a:defRPr sz="1200" b="1" i="0">
                <a:solidFill>
                  <a:schemeClr val="tx1"/>
                </a:solidFill>
                <a:latin typeface="Trebuchet MS"/>
                <a:cs typeface="Trebuchet MS"/>
              </a:defRPr>
            </a:lvl1pPr>
          </a:lstStyle>
          <a:p>
            <a:pPr marL="12700">
              <a:lnSpc>
                <a:spcPct val="100000"/>
              </a:lnSpc>
              <a:spcBef>
                <a:spcPts val="140"/>
              </a:spcBef>
            </a:pPr>
            <a:fld id="{81D60167-4931-47E6-BA6A-407CBD079E47}" type="slidenum">
              <a:rPr spc="-95" dirty="0"/>
              <a:t>‹#›</a:t>
            </a:fld>
            <a:endParaRPr spc="-9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7" name="Rectangle 6"/>
          <p:cNvSpPr/>
          <p:nvPr/>
        </p:nvSpPr>
        <p:spPr>
          <a:xfrm>
            <a:off x="368391" y="3497200"/>
            <a:ext cx="9321619" cy="3783236"/>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79483" y="1156489"/>
            <a:ext cx="9069678" cy="1671681"/>
          </a:xfrm>
          <a:effectLst/>
        </p:spPr>
        <p:txBody>
          <a:bodyPr anchor="b">
            <a:normAutofit/>
          </a:bodyPr>
          <a:lstStyle>
            <a:lvl1pPr>
              <a:defRPr sz="297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79485" y="2828172"/>
            <a:ext cx="9069675" cy="669030"/>
          </a:xfrm>
        </p:spPr>
        <p:txBody>
          <a:bodyPr anchor="t">
            <a:normAutofit/>
          </a:bodyPr>
          <a:lstStyle>
            <a:lvl1pPr marL="0" indent="0" algn="l">
              <a:buNone/>
              <a:defRPr sz="1320" cap="all">
                <a:solidFill>
                  <a:schemeClr val="accent1"/>
                </a:solidFill>
              </a:defRPr>
            </a:lvl1pPr>
            <a:lvl2pPr marL="377190" indent="0" algn="ctr">
              <a:buNone/>
              <a:defRPr>
                <a:solidFill>
                  <a:schemeClr val="tx1">
                    <a:tint val="75000"/>
                  </a:schemeClr>
                </a:solidFill>
              </a:defRPr>
            </a:lvl2pPr>
            <a:lvl3pPr marL="754380" indent="0" algn="ctr">
              <a:buNone/>
              <a:defRPr>
                <a:solidFill>
                  <a:schemeClr val="tx1">
                    <a:tint val="75000"/>
                  </a:schemeClr>
                </a:solidFill>
              </a:defRPr>
            </a:lvl3pPr>
            <a:lvl4pPr marL="1131570" indent="0" algn="ctr">
              <a:buNone/>
              <a:defRPr>
                <a:solidFill>
                  <a:schemeClr val="tx1">
                    <a:tint val="75000"/>
                  </a:schemeClr>
                </a:solidFill>
              </a:defRPr>
            </a:lvl4pPr>
            <a:lvl5pPr marL="1508760" indent="0" algn="ctr">
              <a:buNone/>
              <a:defRPr>
                <a:solidFill>
                  <a:schemeClr val="tx1">
                    <a:tint val="75000"/>
                  </a:schemeClr>
                </a:solidFill>
              </a:defRPr>
            </a:lvl5pPr>
            <a:lvl6pPr marL="1885950" indent="0" algn="ctr">
              <a:buNone/>
              <a:defRPr>
                <a:solidFill>
                  <a:schemeClr val="tx1">
                    <a:tint val="75000"/>
                  </a:schemeClr>
                </a:solidFill>
              </a:defRPr>
            </a:lvl6pPr>
            <a:lvl7pPr marL="2263140" indent="0" algn="ctr">
              <a:buNone/>
              <a:defRPr>
                <a:solidFill>
                  <a:schemeClr val="tx1">
                    <a:tint val="75000"/>
                  </a:schemeClr>
                </a:solidFill>
              </a:defRPr>
            </a:lvl7pPr>
            <a:lvl8pPr marL="2640330" indent="0" algn="ctr">
              <a:buNone/>
              <a:defRPr>
                <a:solidFill>
                  <a:schemeClr val="tx1">
                    <a:tint val="75000"/>
                  </a:schemeClr>
                </a:solidFill>
              </a:defRPr>
            </a:lvl8pPr>
            <a:lvl9pPr marL="301752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a:xfrm>
            <a:off x="502920" y="7228332"/>
            <a:ext cx="2313432" cy="276999"/>
          </a:xfrm>
        </p:spPr>
        <p:txBody>
          <a:bodyPr/>
          <a:lstStyle/>
          <a:p>
            <a:fld id="{ED291B17-9318-49DB-B28B-6E5994AE9581}" type="datetime1">
              <a:rPr lang="en-US" smtClean="0"/>
              <a:t>9/12/2023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a:xfrm>
            <a:off x="3419856" y="7228332"/>
            <a:ext cx="3218688" cy="276999"/>
          </a:xfrm>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8842502" y="6919214"/>
            <a:ext cx="248284" cy="184666"/>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44104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28141" y="645668"/>
            <a:ext cx="8802116" cy="391159"/>
          </a:xfrm>
          <a:prstGeom prst="rect">
            <a:avLst/>
          </a:prstGeom>
        </p:spPr>
        <p:txBody>
          <a:bodyPr wrap="square" lIns="0" tIns="0" rIns="0" bIns="0">
            <a:spAutoFit/>
          </a:bodyPr>
          <a:lstStyle>
            <a:lvl1pPr>
              <a:defRPr sz="2300" b="0" i="0">
                <a:solidFill>
                  <a:srgbClr val="001F5F"/>
                </a:solidFill>
                <a:latin typeface="Arial"/>
                <a:cs typeface="Arial"/>
              </a:defRPr>
            </a:lvl1pPr>
          </a:lstStyle>
          <a:p>
            <a:endParaRPr/>
          </a:p>
        </p:txBody>
      </p:sp>
      <p:sp>
        <p:nvSpPr>
          <p:cNvPr id="3" name="Holder 3"/>
          <p:cNvSpPr>
            <a:spLocks noGrp="1"/>
          </p:cNvSpPr>
          <p:nvPr>
            <p:ph type="body" idx="1"/>
          </p:nvPr>
        </p:nvSpPr>
        <p:spPr>
          <a:xfrm>
            <a:off x="1416303" y="2581147"/>
            <a:ext cx="7225792" cy="3718560"/>
          </a:xfrm>
          <a:prstGeom prst="rect">
            <a:avLst/>
          </a:prstGeom>
        </p:spPr>
        <p:txBody>
          <a:bodyPr wrap="square" lIns="0" tIns="0" rIns="0" bIns="0">
            <a:spAutoFit/>
          </a:bodyPr>
          <a:lstStyle>
            <a:lvl1pPr>
              <a:defRPr sz="1200" b="0" i="0">
                <a:solidFill>
                  <a:srgbClr val="585858"/>
                </a:solidFill>
                <a:latin typeface="Trebuchet MS"/>
                <a:cs typeface="Trebuchet MS"/>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9/12/2023</a:t>
            </a:fld>
            <a:endParaRPr lang="en-US"/>
          </a:p>
        </p:txBody>
      </p:sp>
      <p:sp>
        <p:nvSpPr>
          <p:cNvPr id="6" name="Holder 6"/>
          <p:cNvSpPr>
            <a:spLocks noGrp="1"/>
          </p:cNvSpPr>
          <p:nvPr>
            <p:ph type="sldNum" sz="quarter" idx="7"/>
          </p:nvPr>
        </p:nvSpPr>
        <p:spPr>
          <a:xfrm>
            <a:off x="8842502" y="6919214"/>
            <a:ext cx="248284" cy="221615"/>
          </a:xfrm>
          <a:prstGeom prst="rect">
            <a:avLst/>
          </a:prstGeom>
        </p:spPr>
        <p:txBody>
          <a:bodyPr wrap="square" lIns="0" tIns="0" rIns="0" bIns="0">
            <a:spAutoFit/>
          </a:bodyPr>
          <a:lstStyle>
            <a:lvl1pPr>
              <a:defRPr sz="1200" b="1" i="0">
                <a:solidFill>
                  <a:schemeClr val="tx1"/>
                </a:solidFill>
                <a:latin typeface="Trebuchet MS"/>
                <a:cs typeface="Trebuchet MS"/>
              </a:defRPr>
            </a:lvl1pPr>
          </a:lstStyle>
          <a:p>
            <a:pPr marL="12700">
              <a:lnSpc>
                <a:spcPct val="100000"/>
              </a:lnSpc>
              <a:spcBef>
                <a:spcPts val="140"/>
              </a:spcBef>
            </a:pPr>
            <a:fld id="{81D60167-4931-47E6-BA6A-407CBD079E47}" type="slidenum">
              <a:rPr spc="-95" dirty="0"/>
              <a:t>‹#›</a:t>
            </a:fld>
            <a:endParaRPr spc="-9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09240" y="1696189"/>
            <a:ext cx="12546164" cy="1366582"/>
          </a:xfrm>
        </p:spPr>
        <p:txBody>
          <a:bodyPr>
            <a:normAutofit/>
          </a:bodyPr>
          <a:lstStyle/>
          <a:p>
            <a:r>
              <a:rPr lang="en-US" sz="3960" b="1" dirty="0">
                <a:latin typeface="Calibri" panose="020F0502020204030204" pitchFamily="34" charset="0"/>
                <a:ea typeface="Calibri" panose="020F0502020204030204" pitchFamily="34" charset="0"/>
                <a:cs typeface="Calibri" panose="020F0502020204030204" pitchFamily="34" charset="0"/>
              </a:rPr>
              <a:t>HEICO CORPORATION   </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09240" y="3062771"/>
            <a:ext cx="9069675" cy="386292"/>
          </a:xfrm>
        </p:spPr>
        <p:txBody>
          <a:bodyPr>
            <a:normAutofit/>
          </a:bodyPr>
          <a:lstStyle/>
          <a:p>
            <a:r>
              <a:rPr lang="en-US" sz="1980" b="1" dirty="0">
                <a:solidFill>
                  <a:schemeClr val="tx1"/>
                </a:solidFill>
                <a:latin typeface="+mj-lt"/>
              </a:rPr>
              <a:t>(HEI)</a:t>
            </a:r>
          </a:p>
        </p:txBody>
      </p:sp>
      <p:pic>
        <p:nvPicPr>
          <p:cNvPr id="1026" name="Picture 2" descr="Right Side">
            <a:extLst>
              <a:ext uri="{FF2B5EF4-FFF2-40B4-BE49-F238E27FC236}">
                <a16:creationId xmlns:a16="http://schemas.microsoft.com/office/drawing/2014/main" id="{520E5180-67FA-E99D-B825-302C55852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7024" y="1607410"/>
            <a:ext cx="2586445" cy="173994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661547EB-B01E-BD15-1A43-2E2C4CE36B29}"/>
                  </a:ext>
                </a:extLst>
              </p:cNvPr>
              <p:cNvGraphicFramePr>
                <a:graphicFrameLocks noChangeAspect="1"/>
              </p:cNvGraphicFramePr>
              <p:nvPr/>
            </p:nvGraphicFramePr>
            <p:xfrm>
              <a:off x="1166411" y="4531055"/>
              <a:ext cx="2514600" cy="769607"/>
            </p:xfrm>
            <a:graphic>
              <a:graphicData uri="http://schemas.microsoft.com/office/powerpoint/2016/slidezoom">
                <pslz:sldZm>
                  <pslz:sldZmObj sldId="257" cId="2475805559">
                    <pslz:zmPr id="{1C846CF6-8D82-4A7A-BB6D-1DB4C7B13447}" returnToParent="0" transitionDur="1000">
                      <p166:blipFill xmlns:p166="http://schemas.microsoft.com/office/powerpoint/2016/6/main">
                        <a:blip r:embed="rId3"/>
                        <a:stretch>
                          <a:fillRect/>
                        </a:stretch>
                      </p166:blipFill>
                      <p166:spPr xmlns:p166="http://schemas.microsoft.com/office/powerpoint/2016/6/main">
                        <a:xfrm>
                          <a:off x="0" y="0"/>
                          <a:ext cx="2514600" cy="769607"/>
                        </a:xfrm>
                        <a:prstGeom prst="rect">
                          <a:avLst/>
                        </a:prstGeom>
                        <a:ln w="3175">
                          <a:solidFill>
                            <a:prstClr val="ltGray"/>
                          </a:solidFill>
                        </a:ln>
                      </p166:spPr>
                    </pslz:zmPr>
                  </pslz:sldZmObj>
                </pslz:sldZm>
              </a:graphicData>
            </a:graphic>
          </p:graphicFrame>
        </mc:Choice>
        <mc:Fallback xmlns="">
          <p:pic>
            <p:nvPicPr>
              <p:cNvPr id="5" name="Slide Zoom 4">
                <a:extLst>
                  <a:ext uri="{FF2B5EF4-FFF2-40B4-BE49-F238E27FC236}">
                    <a16:creationId xmlns:a16="http://schemas.microsoft.com/office/drawing/2014/main" id="{661547EB-B01E-BD15-1A43-2E2C4CE36B29}"/>
                  </a:ext>
                </a:extLst>
              </p:cNvPr>
              <p:cNvPicPr>
                <a:picLocks noGrp="1" noRot="1" noChangeAspect="1" noMove="1" noResize="1" noEditPoints="1" noAdjustHandles="1" noChangeArrowheads="1" noChangeShapeType="1"/>
              </p:cNvPicPr>
              <p:nvPr/>
            </p:nvPicPr>
            <p:blipFill>
              <a:blip r:embed="rId4"/>
              <a:stretch>
                <a:fillRect/>
              </a:stretch>
            </p:blipFill>
            <p:spPr>
              <a:xfrm>
                <a:off x="1166411" y="4531055"/>
                <a:ext cx="2514600" cy="769607"/>
              </a:xfrm>
              <a:prstGeom prst="rect">
                <a:avLst/>
              </a:prstGeom>
              <a:ln w="3175">
                <a:solidFill>
                  <a:prstClr val="ltGray"/>
                </a:solidFill>
              </a:ln>
            </p:spPr>
          </p:pic>
        </mc:Fallback>
      </mc:AlternateContent>
      <p:pic>
        <p:nvPicPr>
          <p:cNvPr id="9" name="Picture 8">
            <a:extLst>
              <a:ext uri="{FF2B5EF4-FFF2-40B4-BE49-F238E27FC236}">
                <a16:creationId xmlns:a16="http://schemas.microsoft.com/office/drawing/2014/main" id="{8C122E7F-6F54-9700-41B8-6993696604BC}"/>
              </a:ext>
            </a:extLst>
          </p:cNvPr>
          <p:cNvPicPr>
            <a:picLocks noChangeAspect="1"/>
          </p:cNvPicPr>
          <p:nvPr/>
        </p:nvPicPr>
        <p:blipFill>
          <a:blip r:embed="rId5"/>
          <a:stretch>
            <a:fillRect/>
          </a:stretch>
        </p:blipFill>
        <p:spPr>
          <a:xfrm>
            <a:off x="661643" y="3557253"/>
            <a:ext cx="8917272" cy="3540355"/>
          </a:xfrm>
          <a:prstGeom prst="rect">
            <a:avLst/>
          </a:prstGeom>
        </p:spPr>
      </p:pic>
    </p:spTree>
    <p:extLst>
      <p:ext uri="{BB962C8B-B14F-4D97-AF65-F5344CB8AC3E}">
        <p14:creationId xmlns:p14="http://schemas.microsoft.com/office/powerpoint/2010/main" val="247580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0075B6-84BE-C8D0-A5BE-49FC8686EF82}"/>
              </a:ext>
            </a:extLst>
          </p:cNvPr>
          <p:cNvPicPr>
            <a:picLocks noChangeAspect="1"/>
          </p:cNvPicPr>
          <p:nvPr/>
        </p:nvPicPr>
        <p:blipFill>
          <a:blip r:embed="rId2"/>
          <a:stretch>
            <a:fillRect/>
          </a:stretch>
        </p:blipFill>
        <p:spPr>
          <a:xfrm>
            <a:off x="228600" y="685801"/>
            <a:ext cx="9753600" cy="5484758"/>
          </a:xfrm>
          <a:prstGeom prst="rect">
            <a:avLst/>
          </a:prstGeom>
        </p:spPr>
      </p:pic>
    </p:spTree>
    <p:extLst>
      <p:ext uri="{BB962C8B-B14F-4D97-AF65-F5344CB8AC3E}">
        <p14:creationId xmlns:p14="http://schemas.microsoft.com/office/powerpoint/2010/main" val="2586367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7BA459-15E7-ADFC-98A9-90074F78A48E}"/>
              </a:ext>
            </a:extLst>
          </p:cNvPr>
          <p:cNvPicPr>
            <a:picLocks noChangeAspect="1"/>
          </p:cNvPicPr>
          <p:nvPr/>
        </p:nvPicPr>
        <p:blipFill>
          <a:blip r:embed="rId2"/>
          <a:stretch>
            <a:fillRect/>
          </a:stretch>
        </p:blipFill>
        <p:spPr>
          <a:xfrm>
            <a:off x="304800" y="2395062"/>
            <a:ext cx="9601200" cy="2982275"/>
          </a:xfrm>
          <a:prstGeom prst="rect">
            <a:avLst/>
          </a:prstGeom>
        </p:spPr>
      </p:pic>
    </p:spTree>
    <p:extLst>
      <p:ext uri="{BB962C8B-B14F-4D97-AF65-F5344CB8AC3E}">
        <p14:creationId xmlns:p14="http://schemas.microsoft.com/office/powerpoint/2010/main" val="2530182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98E3AB-064C-9E09-539A-D321259D66DF}"/>
              </a:ext>
            </a:extLst>
          </p:cNvPr>
          <p:cNvPicPr>
            <a:picLocks noChangeAspect="1"/>
          </p:cNvPicPr>
          <p:nvPr/>
        </p:nvPicPr>
        <p:blipFill>
          <a:blip r:embed="rId2"/>
          <a:stretch>
            <a:fillRect/>
          </a:stretch>
        </p:blipFill>
        <p:spPr>
          <a:xfrm>
            <a:off x="228600" y="2074606"/>
            <a:ext cx="9525000" cy="3623187"/>
          </a:xfrm>
          <a:prstGeom prst="rect">
            <a:avLst/>
          </a:prstGeom>
        </p:spPr>
      </p:pic>
      <p:sp>
        <p:nvSpPr>
          <p:cNvPr id="4" name="Arrow: Up 3">
            <a:extLst>
              <a:ext uri="{FF2B5EF4-FFF2-40B4-BE49-F238E27FC236}">
                <a16:creationId xmlns:a16="http://schemas.microsoft.com/office/drawing/2014/main" id="{10FF7B67-7008-C55E-901D-11055C290570}"/>
              </a:ext>
            </a:extLst>
          </p:cNvPr>
          <p:cNvSpPr/>
          <p:nvPr/>
        </p:nvSpPr>
        <p:spPr>
          <a:xfrm>
            <a:off x="2362200" y="5105400"/>
            <a:ext cx="484632" cy="97840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A44075B8-A626-0A3C-C1FF-AEC9F00C407F}"/>
              </a:ext>
            </a:extLst>
          </p:cNvPr>
          <p:cNvSpPr/>
          <p:nvPr/>
        </p:nvSpPr>
        <p:spPr>
          <a:xfrm>
            <a:off x="6780364" y="5105400"/>
            <a:ext cx="484632" cy="97840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834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B208F1-2E29-F3B1-1C71-62A892D60C84}"/>
              </a:ext>
            </a:extLst>
          </p:cNvPr>
          <p:cNvPicPr>
            <a:picLocks noChangeAspect="1"/>
          </p:cNvPicPr>
          <p:nvPr/>
        </p:nvPicPr>
        <p:blipFill>
          <a:blip r:embed="rId2"/>
          <a:stretch>
            <a:fillRect/>
          </a:stretch>
        </p:blipFill>
        <p:spPr>
          <a:xfrm>
            <a:off x="228600" y="745753"/>
            <a:ext cx="9601200" cy="6280893"/>
          </a:xfrm>
          <a:prstGeom prst="rect">
            <a:avLst/>
          </a:prstGeom>
        </p:spPr>
      </p:pic>
    </p:spTree>
    <p:extLst>
      <p:ext uri="{BB962C8B-B14F-4D97-AF65-F5344CB8AC3E}">
        <p14:creationId xmlns:p14="http://schemas.microsoft.com/office/powerpoint/2010/main" val="3502365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ECD26-3FDC-0AFE-576D-4257A768E94D}"/>
              </a:ext>
            </a:extLst>
          </p:cNvPr>
          <p:cNvPicPr>
            <a:picLocks noChangeAspect="1"/>
          </p:cNvPicPr>
          <p:nvPr/>
        </p:nvPicPr>
        <p:blipFill>
          <a:blip r:embed="rId2"/>
          <a:stretch>
            <a:fillRect/>
          </a:stretch>
        </p:blipFill>
        <p:spPr>
          <a:xfrm>
            <a:off x="228600" y="990601"/>
            <a:ext cx="9525000" cy="5216422"/>
          </a:xfrm>
          <a:prstGeom prst="rect">
            <a:avLst/>
          </a:prstGeom>
        </p:spPr>
      </p:pic>
    </p:spTree>
    <p:extLst>
      <p:ext uri="{BB962C8B-B14F-4D97-AF65-F5344CB8AC3E}">
        <p14:creationId xmlns:p14="http://schemas.microsoft.com/office/powerpoint/2010/main" val="94279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C858B0-A94E-0CD0-16D3-9443C62B19A9}"/>
              </a:ext>
            </a:extLst>
          </p:cNvPr>
          <p:cNvPicPr>
            <a:picLocks noChangeAspect="1"/>
          </p:cNvPicPr>
          <p:nvPr/>
        </p:nvPicPr>
        <p:blipFill>
          <a:blip r:embed="rId2"/>
          <a:stretch>
            <a:fillRect/>
          </a:stretch>
        </p:blipFill>
        <p:spPr>
          <a:xfrm>
            <a:off x="1090534" y="985083"/>
            <a:ext cx="3734321" cy="2591162"/>
          </a:xfrm>
          <a:prstGeom prst="rect">
            <a:avLst/>
          </a:prstGeom>
        </p:spPr>
      </p:pic>
      <p:pic>
        <p:nvPicPr>
          <p:cNvPr id="3" name="Picture 2">
            <a:extLst>
              <a:ext uri="{FF2B5EF4-FFF2-40B4-BE49-F238E27FC236}">
                <a16:creationId xmlns:a16="http://schemas.microsoft.com/office/drawing/2014/main" id="{5096EEFE-2CBD-3FF6-52FF-C2C81298BA1A}"/>
              </a:ext>
            </a:extLst>
          </p:cNvPr>
          <p:cNvPicPr>
            <a:picLocks noChangeAspect="1"/>
          </p:cNvPicPr>
          <p:nvPr/>
        </p:nvPicPr>
        <p:blipFill>
          <a:blip r:embed="rId3"/>
          <a:stretch>
            <a:fillRect/>
          </a:stretch>
        </p:blipFill>
        <p:spPr>
          <a:xfrm>
            <a:off x="5791200" y="1101453"/>
            <a:ext cx="1797856" cy="2524930"/>
          </a:xfrm>
          <a:prstGeom prst="rect">
            <a:avLst/>
          </a:prstGeom>
        </p:spPr>
      </p:pic>
      <p:pic>
        <p:nvPicPr>
          <p:cNvPr id="4" name="Picture 3">
            <a:extLst>
              <a:ext uri="{FF2B5EF4-FFF2-40B4-BE49-F238E27FC236}">
                <a16:creationId xmlns:a16="http://schemas.microsoft.com/office/drawing/2014/main" id="{954FF174-F355-5B27-66F6-CC792FC648C8}"/>
              </a:ext>
            </a:extLst>
          </p:cNvPr>
          <p:cNvPicPr>
            <a:picLocks noChangeAspect="1"/>
          </p:cNvPicPr>
          <p:nvPr/>
        </p:nvPicPr>
        <p:blipFill>
          <a:blip r:embed="rId4"/>
          <a:stretch>
            <a:fillRect/>
          </a:stretch>
        </p:blipFill>
        <p:spPr>
          <a:xfrm>
            <a:off x="4824855" y="3855076"/>
            <a:ext cx="3833708" cy="2591162"/>
          </a:xfrm>
          <a:prstGeom prst="rect">
            <a:avLst/>
          </a:prstGeom>
        </p:spPr>
      </p:pic>
      <p:pic>
        <p:nvPicPr>
          <p:cNvPr id="5" name="Picture 4">
            <a:extLst>
              <a:ext uri="{FF2B5EF4-FFF2-40B4-BE49-F238E27FC236}">
                <a16:creationId xmlns:a16="http://schemas.microsoft.com/office/drawing/2014/main" id="{05C46342-700F-F742-D833-39196FE7D73F}"/>
              </a:ext>
            </a:extLst>
          </p:cNvPr>
          <p:cNvPicPr>
            <a:picLocks noChangeAspect="1"/>
          </p:cNvPicPr>
          <p:nvPr/>
        </p:nvPicPr>
        <p:blipFill>
          <a:blip r:embed="rId5"/>
          <a:stretch>
            <a:fillRect/>
          </a:stretch>
        </p:blipFill>
        <p:spPr>
          <a:xfrm>
            <a:off x="762000" y="4343400"/>
            <a:ext cx="3467584" cy="2591162"/>
          </a:xfrm>
          <a:prstGeom prst="rect">
            <a:avLst/>
          </a:prstGeom>
        </p:spPr>
      </p:pic>
      <p:sp>
        <p:nvSpPr>
          <p:cNvPr id="6" name="TextBox 5">
            <a:extLst>
              <a:ext uri="{FF2B5EF4-FFF2-40B4-BE49-F238E27FC236}">
                <a16:creationId xmlns:a16="http://schemas.microsoft.com/office/drawing/2014/main" id="{1C5812A1-E6BC-FFB0-D0D3-EA92C3102548}"/>
              </a:ext>
            </a:extLst>
          </p:cNvPr>
          <p:cNvSpPr txBox="1"/>
          <p:nvPr/>
        </p:nvSpPr>
        <p:spPr>
          <a:xfrm>
            <a:off x="609600" y="533400"/>
            <a:ext cx="1447800" cy="369332"/>
          </a:xfrm>
          <a:prstGeom prst="rect">
            <a:avLst/>
          </a:prstGeom>
          <a:noFill/>
        </p:spPr>
        <p:txBody>
          <a:bodyPr wrap="square" rtlCol="0">
            <a:spAutoFit/>
          </a:bodyPr>
          <a:lstStyle/>
          <a:p>
            <a:r>
              <a:rPr lang="en-US" b="1" dirty="0">
                <a:solidFill>
                  <a:srgbClr val="FF0000"/>
                </a:solidFill>
              </a:rPr>
              <a:t>CFRA</a:t>
            </a:r>
          </a:p>
        </p:txBody>
      </p:sp>
      <p:sp>
        <p:nvSpPr>
          <p:cNvPr id="7" name="TextBox 6">
            <a:extLst>
              <a:ext uri="{FF2B5EF4-FFF2-40B4-BE49-F238E27FC236}">
                <a16:creationId xmlns:a16="http://schemas.microsoft.com/office/drawing/2014/main" id="{27737D73-06D2-D00A-9EB6-24CB16B4689C}"/>
              </a:ext>
            </a:extLst>
          </p:cNvPr>
          <p:cNvSpPr txBox="1"/>
          <p:nvPr/>
        </p:nvSpPr>
        <p:spPr>
          <a:xfrm>
            <a:off x="7086600" y="557645"/>
            <a:ext cx="1697401" cy="369332"/>
          </a:xfrm>
          <a:prstGeom prst="rect">
            <a:avLst/>
          </a:prstGeom>
          <a:noFill/>
        </p:spPr>
        <p:txBody>
          <a:bodyPr wrap="square" rtlCol="0">
            <a:spAutoFit/>
          </a:bodyPr>
          <a:lstStyle/>
          <a:p>
            <a:r>
              <a:rPr lang="en-US" b="1" dirty="0">
                <a:solidFill>
                  <a:srgbClr val="FF0000"/>
                </a:solidFill>
              </a:rPr>
              <a:t>Value Line</a:t>
            </a:r>
          </a:p>
        </p:txBody>
      </p:sp>
      <p:sp>
        <p:nvSpPr>
          <p:cNvPr id="8" name="TextBox 7">
            <a:extLst>
              <a:ext uri="{FF2B5EF4-FFF2-40B4-BE49-F238E27FC236}">
                <a16:creationId xmlns:a16="http://schemas.microsoft.com/office/drawing/2014/main" id="{8E85A306-0327-2026-D245-9A59EAB3B640}"/>
              </a:ext>
            </a:extLst>
          </p:cNvPr>
          <p:cNvSpPr txBox="1"/>
          <p:nvPr/>
        </p:nvSpPr>
        <p:spPr>
          <a:xfrm>
            <a:off x="647163" y="3650010"/>
            <a:ext cx="2362200" cy="369332"/>
          </a:xfrm>
          <a:prstGeom prst="rect">
            <a:avLst/>
          </a:prstGeom>
          <a:noFill/>
        </p:spPr>
        <p:txBody>
          <a:bodyPr wrap="square" rtlCol="0">
            <a:spAutoFit/>
          </a:bodyPr>
          <a:lstStyle/>
          <a:p>
            <a:r>
              <a:rPr lang="en-US" b="1" dirty="0">
                <a:solidFill>
                  <a:srgbClr val="FF0000"/>
                </a:solidFill>
              </a:rPr>
              <a:t>Morningstar</a:t>
            </a:r>
          </a:p>
        </p:txBody>
      </p:sp>
    </p:spTree>
    <p:extLst>
      <p:ext uri="{BB962C8B-B14F-4D97-AF65-F5344CB8AC3E}">
        <p14:creationId xmlns:p14="http://schemas.microsoft.com/office/powerpoint/2010/main" val="2644813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507695-8F74-147D-68E0-8C8EA7652761}"/>
              </a:ext>
            </a:extLst>
          </p:cNvPr>
          <p:cNvPicPr>
            <a:picLocks noChangeAspect="1"/>
          </p:cNvPicPr>
          <p:nvPr/>
        </p:nvPicPr>
        <p:blipFill>
          <a:blip r:embed="rId2"/>
          <a:stretch>
            <a:fillRect/>
          </a:stretch>
        </p:blipFill>
        <p:spPr>
          <a:xfrm>
            <a:off x="609600" y="748465"/>
            <a:ext cx="8469516" cy="5485784"/>
          </a:xfrm>
          <a:prstGeom prst="rect">
            <a:avLst/>
          </a:prstGeom>
        </p:spPr>
      </p:pic>
      <p:sp>
        <p:nvSpPr>
          <p:cNvPr id="2" name="TextBox 1">
            <a:extLst>
              <a:ext uri="{FF2B5EF4-FFF2-40B4-BE49-F238E27FC236}">
                <a16:creationId xmlns:a16="http://schemas.microsoft.com/office/drawing/2014/main" id="{88DCA4C0-4171-36E1-C946-709973DEC643}"/>
              </a:ext>
            </a:extLst>
          </p:cNvPr>
          <p:cNvSpPr txBox="1"/>
          <p:nvPr/>
        </p:nvSpPr>
        <p:spPr>
          <a:xfrm>
            <a:off x="4191000" y="6477000"/>
            <a:ext cx="3124200" cy="461665"/>
          </a:xfrm>
          <a:prstGeom prst="rect">
            <a:avLst/>
          </a:prstGeom>
          <a:noFill/>
        </p:spPr>
        <p:txBody>
          <a:bodyPr wrap="square" rtlCol="0">
            <a:spAutoFit/>
          </a:bodyPr>
          <a:lstStyle/>
          <a:p>
            <a:r>
              <a:rPr lang="en-US" sz="2400" b="1" dirty="0"/>
              <a:t>QUESTIONS</a:t>
            </a:r>
          </a:p>
        </p:txBody>
      </p:sp>
    </p:spTree>
    <p:extLst>
      <p:ext uri="{BB962C8B-B14F-4D97-AF65-F5344CB8AC3E}">
        <p14:creationId xmlns:p14="http://schemas.microsoft.com/office/powerpoint/2010/main" val="236791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D4C6-5A47-A71A-E9BA-2A60A66FA278}"/>
              </a:ext>
            </a:extLst>
          </p:cNvPr>
          <p:cNvSpPr>
            <a:spLocks noGrp="1"/>
          </p:cNvSpPr>
          <p:nvPr>
            <p:ph type="title"/>
          </p:nvPr>
        </p:nvSpPr>
        <p:spPr>
          <a:xfrm>
            <a:off x="628141" y="645668"/>
            <a:ext cx="8802116" cy="353943"/>
          </a:xfrm>
        </p:spPr>
        <p:txBody>
          <a:bodyPr/>
          <a:lstStyle/>
          <a:p>
            <a:endParaRPr lang="en-US"/>
          </a:p>
        </p:txBody>
      </p:sp>
      <p:sp>
        <p:nvSpPr>
          <p:cNvPr id="3" name="Content Placeholder 2">
            <a:extLst>
              <a:ext uri="{FF2B5EF4-FFF2-40B4-BE49-F238E27FC236}">
                <a16:creationId xmlns:a16="http://schemas.microsoft.com/office/drawing/2014/main" id="{2CACDD05-6A7A-3185-03B3-7C6AB169D2B2}"/>
              </a:ext>
            </a:extLst>
          </p:cNvPr>
          <p:cNvSpPr>
            <a:spLocks noGrp="1"/>
          </p:cNvSpPr>
          <p:nvPr>
            <p:ph idx="1"/>
          </p:nvPr>
        </p:nvSpPr>
        <p:spPr>
          <a:xfrm>
            <a:off x="1416303" y="2581147"/>
            <a:ext cx="7225792" cy="184666"/>
          </a:xfrm>
        </p:spPr>
        <p:txBody>
          <a:bodyPr/>
          <a:lstStyle/>
          <a:p>
            <a:endParaRPr lang="en-US"/>
          </a:p>
        </p:txBody>
      </p:sp>
      <p:pic>
        <p:nvPicPr>
          <p:cNvPr id="4" name="Picture 3">
            <a:extLst>
              <a:ext uri="{FF2B5EF4-FFF2-40B4-BE49-F238E27FC236}">
                <a16:creationId xmlns:a16="http://schemas.microsoft.com/office/drawing/2014/main" id="{519462CB-3ECA-4869-7597-6AB83731A802}"/>
              </a:ext>
            </a:extLst>
          </p:cNvPr>
          <p:cNvPicPr>
            <a:picLocks noChangeAspect="1"/>
          </p:cNvPicPr>
          <p:nvPr/>
        </p:nvPicPr>
        <p:blipFill>
          <a:blip r:embed="rId2"/>
          <a:stretch>
            <a:fillRect/>
          </a:stretch>
        </p:blipFill>
        <p:spPr>
          <a:xfrm>
            <a:off x="393412" y="1785461"/>
            <a:ext cx="9271574" cy="4400548"/>
          </a:xfrm>
          <a:prstGeom prst="rect">
            <a:avLst/>
          </a:prstGeom>
        </p:spPr>
      </p:pic>
    </p:spTree>
    <p:extLst>
      <p:ext uri="{BB962C8B-B14F-4D97-AF65-F5344CB8AC3E}">
        <p14:creationId xmlns:p14="http://schemas.microsoft.com/office/powerpoint/2010/main" val="217324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0831-C8B2-75D9-F426-C61FCBE8AE69}"/>
              </a:ext>
            </a:extLst>
          </p:cNvPr>
          <p:cNvSpPr>
            <a:spLocks noGrp="1"/>
          </p:cNvSpPr>
          <p:nvPr>
            <p:ph type="title"/>
          </p:nvPr>
        </p:nvSpPr>
        <p:spPr>
          <a:xfrm>
            <a:off x="417901" y="1267061"/>
            <a:ext cx="9099433" cy="353943"/>
          </a:xfrm>
        </p:spPr>
        <p:txBody>
          <a:bodyPr/>
          <a:lstStyle/>
          <a:p>
            <a:r>
              <a:rPr lang="en-US" b="1" dirty="0">
                <a:latin typeface="+mj-lt"/>
              </a:rPr>
              <a:t>COMPANY PROFILE</a:t>
            </a:r>
          </a:p>
        </p:txBody>
      </p:sp>
      <p:sp>
        <p:nvSpPr>
          <p:cNvPr id="3" name="Content Placeholder 2">
            <a:extLst>
              <a:ext uri="{FF2B5EF4-FFF2-40B4-BE49-F238E27FC236}">
                <a16:creationId xmlns:a16="http://schemas.microsoft.com/office/drawing/2014/main" id="{559BD4CB-5146-DDA3-0489-86255048C2F1}"/>
              </a:ext>
            </a:extLst>
          </p:cNvPr>
          <p:cNvSpPr>
            <a:spLocks noGrp="1"/>
          </p:cNvSpPr>
          <p:nvPr>
            <p:ph idx="1"/>
          </p:nvPr>
        </p:nvSpPr>
        <p:spPr>
          <a:xfrm>
            <a:off x="479484" y="1752600"/>
            <a:ext cx="9099432" cy="5257799"/>
          </a:xfrm>
        </p:spPr>
        <p:txBody>
          <a:bodyPr>
            <a:normAutofit fontScale="25000" lnSpcReduction="20000"/>
          </a:bodyPr>
          <a:lstStyle/>
          <a:p>
            <a:pPr marL="685800" indent="-685800">
              <a:buFont typeface="Arial" panose="020B0604020202020204" pitchFamily="34" charset="0"/>
              <a:buChar char="•"/>
            </a:pPr>
            <a:r>
              <a:rPr lang="en-US" sz="6400" dirty="0">
                <a:latin typeface="+mn-lt"/>
                <a:ea typeface="Calibri" panose="020F0502020204030204" pitchFamily="34" charset="0"/>
                <a:cs typeface="Calibri" panose="020F0502020204030204" pitchFamily="34" charset="0"/>
              </a:rPr>
              <a:t>HEICO Corporation is a successful, 65-year-old technology-driven aerospace, industrial, defense, and electronics company, headquartered in Hollywood, FL, with multiple locations around the world.</a:t>
            </a:r>
          </a:p>
          <a:p>
            <a:endParaRPr lang="en-US" sz="6400" dirty="0">
              <a:latin typeface="+mn-lt"/>
              <a:ea typeface="Calibri" panose="020F0502020204030204" pitchFamily="34" charset="0"/>
              <a:cs typeface="Calibri" panose="020F0502020204030204" pitchFamily="34" charset="0"/>
            </a:endParaRPr>
          </a:p>
          <a:p>
            <a:pPr marL="685800" indent="-685800">
              <a:buFont typeface="Arial" panose="020B0604020202020204" pitchFamily="34" charset="0"/>
              <a:buChar char="•"/>
            </a:pPr>
            <a:r>
              <a:rPr lang="en-US" sz="6400" dirty="0">
                <a:latin typeface="+mn-lt"/>
                <a:ea typeface="Calibri" panose="020F0502020204030204" pitchFamily="34" charset="0"/>
                <a:cs typeface="Calibri" panose="020F0502020204030204" pitchFamily="34" charset="0"/>
              </a:rPr>
              <a:t>HEICO’s products are found on large commercial aircraft, regional, business, and military aircraft, as well as on a large variety of industrial turbines, targeting systems, missiles, and electro-optical devices.</a:t>
            </a:r>
          </a:p>
          <a:p>
            <a:endParaRPr lang="en-US" sz="6400" dirty="0">
              <a:latin typeface="+mn-lt"/>
              <a:ea typeface="Calibri" panose="020F0502020204030204" pitchFamily="34" charset="0"/>
              <a:cs typeface="Calibri" panose="020F0502020204030204" pitchFamily="34" charset="0"/>
            </a:endParaRPr>
          </a:p>
          <a:p>
            <a:pPr marL="685800" indent="-685800">
              <a:buFont typeface="Arial" panose="020B0604020202020204" pitchFamily="34" charset="0"/>
              <a:buChar char="•"/>
            </a:pPr>
            <a:r>
              <a:rPr lang="en-US" sz="6400" dirty="0">
                <a:latin typeface="+mn-lt"/>
                <a:ea typeface="Calibri" panose="020F0502020204030204" pitchFamily="34" charset="0"/>
                <a:cs typeface="Calibri" panose="020F0502020204030204" pitchFamily="34" charset="0"/>
              </a:rPr>
              <a:t>Listed on the NYSE, HEICO has been ranked by </a:t>
            </a:r>
            <a:r>
              <a:rPr lang="en-US" sz="6400" i="1" dirty="0">
                <a:latin typeface="+mn-lt"/>
                <a:ea typeface="Calibri" panose="020F0502020204030204" pitchFamily="34" charset="0"/>
                <a:cs typeface="Calibri" panose="020F0502020204030204" pitchFamily="34" charset="0"/>
              </a:rPr>
              <a:t>Forbes</a:t>
            </a:r>
            <a:r>
              <a:rPr lang="en-US" sz="6400" dirty="0">
                <a:latin typeface="+mn-lt"/>
                <a:ea typeface="Calibri" panose="020F0502020204030204" pitchFamily="34" charset="0"/>
                <a:cs typeface="Calibri" panose="020F0502020204030204" pitchFamily="34" charset="0"/>
              </a:rPr>
              <a:t> as one of the 100 “World’s Most Innovative Growth Companies” and 100 “Best Small Companies” over the last decade.</a:t>
            </a:r>
          </a:p>
          <a:p>
            <a:endParaRPr lang="en-US" sz="6400" dirty="0">
              <a:latin typeface="+mn-lt"/>
              <a:ea typeface="Calibri" panose="020F0502020204030204" pitchFamily="34" charset="0"/>
              <a:cs typeface="Calibri" panose="020F0502020204030204" pitchFamily="34" charset="0"/>
            </a:endParaRPr>
          </a:p>
          <a:p>
            <a:pPr marL="685800" indent="-685800">
              <a:buFont typeface="Arial" panose="020B0604020202020204" pitchFamily="34" charset="0"/>
              <a:buChar char="•"/>
            </a:pPr>
            <a:r>
              <a:rPr lang="en-US" sz="6400" dirty="0">
                <a:latin typeface="+mn-lt"/>
                <a:ea typeface="Calibri" panose="020F0502020204030204" pitchFamily="34" charset="0"/>
                <a:cs typeface="Calibri" panose="020F0502020204030204" pitchFamily="34" charset="0"/>
              </a:rPr>
              <a:t>HEICO Corp. operates in two segments: the Flight Support group and the Electronic Technologies group.</a:t>
            </a:r>
          </a:p>
          <a:p>
            <a:r>
              <a:rPr lang="en-US" sz="6400" dirty="0">
                <a:latin typeface="+mn-lt"/>
                <a:ea typeface="Calibri" panose="020F0502020204030204" pitchFamily="34" charset="0"/>
                <a:cs typeface="Calibri" panose="020F0502020204030204" pitchFamily="34" charset="0"/>
              </a:rPr>
              <a:t>  </a:t>
            </a:r>
          </a:p>
          <a:p>
            <a:pPr marL="685800" indent="-685800">
              <a:buFont typeface="Arial" panose="020B0604020202020204" pitchFamily="34" charset="0"/>
              <a:buChar char="•"/>
            </a:pPr>
            <a:r>
              <a:rPr lang="en-US" sz="6400" dirty="0">
                <a:latin typeface="+mn-lt"/>
                <a:ea typeface="Calibri" panose="020F0502020204030204" pitchFamily="34" charset="0"/>
                <a:cs typeface="Calibri" panose="020F0502020204030204" pitchFamily="34" charset="0"/>
              </a:rPr>
              <a:t>The Flight Support group, which accounted for 57% of net sales in fiscal 2022, designs, engineers, manufactures, repairs, distributes and overhauls FAA-approved parts the extend over an entire aircraft, from engines to hydraulic, pneumatic, electromechanical, avionic, structures, wheels, brakes, and even interiors.  These engine and aircraft component replacement parts sell for prices than those manufactured by OEMs.</a:t>
            </a:r>
          </a:p>
          <a:p>
            <a:endParaRPr lang="en-US" sz="6400" dirty="0">
              <a:latin typeface="+mn-lt"/>
              <a:ea typeface="Calibri" panose="020F0502020204030204" pitchFamily="34" charset="0"/>
              <a:cs typeface="Calibri" panose="020F0502020204030204" pitchFamily="34" charset="0"/>
            </a:endParaRPr>
          </a:p>
          <a:p>
            <a:pPr marL="685800" indent="-685800">
              <a:lnSpc>
                <a:spcPct val="120000"/>
              </a:lnSpc>
              <a:buFont typeface="Arial" panose="020B0604020202020204" pitchFamily="34" charset="0"/>
              <a:buChar char="•"/>
            </a:pPr>
            <a:r>
              <a:rPr lang="en-US" sz="6400" dirty="0">
                <a:latin typeface="+mn-lt"/>
                <a:ea typeface="Calibri" panose="020F0502020204030204" pitchFamily="34" charset="0"/>
                <a:cs typeface="Calibri" panose="020F0502020204030204" pitchFamily="34" charset="0"/>
              </a:rPr>
              <a:t>The Electronic Technologies group, which accounted for 43% of net sales in fiscal 2022, produces electric and electro-optical systems and components serving niche markets of the aerospace, defense, communications, and computer industries. Such as laser range-finders, state-of-the-art simulation, testing, and calibration equipment in the development of missile seeking technology, and shipboard targeting and reconnaissance systems.</a:t>
            </a:r>
          </a:p>
          <a:p>
            <a:pPr>
              <a:lnSpc>
                <a:spcPct val="120000"/>
              </a:lnSpc>
            </a:pPr>
            <a:endParaRPr lang="en-US" sz="6400" dirty="0">
              <a:latin typeface="+mn-lt"/>
              <a:ea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761551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0BAE-53CB-F9F9-0C40-A271030BAA77}"/>
              </a:ext>
            </a:extLst>
          </p:cNvPr>
          <p:cNvSpPr>
            <a:spLocks noGrp="1"/>
          </p:cNvSpPr>
          <p:nvPr>
            <p:ph type="title"/>
          </p:nvPr>
        </p:nvSpPr>
        <p:spPr>
          <a:xfrm>
            <a:off x="628141" y="656540"/>
            <a:ext cx="8802116" cy="353943"/>
          </a:xfrm>
        </p:spPr>
        <p:txBody>
          <a:bodyPr/>
          <a:lstStyle/>
          <a:p>
            <a:r>
              <a:rPr lang="en-US" b="1" dirty="0"/>
              <a:t>WHERE DID I FIND THIS STOCK?</a:t>
            </a:r>
          </a:p>
        </p:txBody>
      </p:sp>
      <p:sp>
        <p:nvSpPr>
          <p:cNvPr id="3" name="Text Placeholder 2">
            <a:extLst>
              <a:ext uri="{FF2B5EF4-FFF2-40B4-BE49-F238E27FC236}">
                <a16:creationId xmlns:a16="http://schemas.microsoft.com/office/drawing/2014/main" id="{96409F57-3EBB-5430-096C-70D0C2079401}"/>
              </a:ext>
            </a:extLst>
          </p:cNvPr>
          <p:cNvSpPr>
            <a:spLocks noGrp="1"/>
          </p:cNvSpPr>
          <p:nvPr>
            <p:ph type="body" idx="1"/>
          </p:nvPr>
        </p:nvSpPr>
        <p:spPr>
          <a:xfrm>
            <a:off x="628141" y="2514600"/>
            <a:ext cx="8013954" cy="4247317"/>
          </a:xfrm>
        </p:spPr>
        <p:txBody>
          <a:bodyPr/>
          <a:lstStyle/>
          <a:p>
            <a:pPr marL="685800" indent="-685800">
              <a:buFont typeface="Arial" panose="020B0604020202020204" pitchFamily="34" charset="0"/>
              <a:buChar char="•"/>
            </a:pPr>
            <a:r>
              <a:rPr lang="en-US" sz="2000" dirty="0">
                <a:latin typeface="+mn-lt"/>
                <a:ea typeface="Calibri" panose="020F0502020204030204" pitchFamily="34" charset="0"/>
                <a:cs typeface="Calibri" panose="020F0502020204030204" pitchFamily="34" charset="0"/>
              </a:rPr>
              <a:t>Found this company in an article in </a:t>
            </a:r>
            <a:r>
              <a:rPr lang="en-US" sz="2000" i="1" dirty="0">
                <a:latin typeface="+mn-lt"/>
                <a:ea typeface="Calibri" panose="020F0502020204030204" pitchFamily="34" charset="0"/>
                <a:cs typeface="Calibri" panose="020F0502020204030204" pitchFamily="34" charset="0"/>
              </a:rPr>
              <a:t>Reuters </a:t>
            </a:r>
            <a:r>
              <a:rPr lang="en-US" sz="2000" dirty="0">
                <a:latin typeface="+mn-lt"/>
                <a:ea typeface="Calibri" panose="020F0502020204030204" pitchFamily="34" charset="0"/>
                <a:cs typeface="Calibri" panose="020F0502020204030204" pitchFamily="34" charset="0"/>
              </a:rPr>
              <a:t>back in April entitled </a:t>
            </a:r>
            <a:r>
              <a:rPr lang="en-US" sz="2000" i="1" dirty="0">
                <a:latin typeface="+mn-lt"/>
                <a:ea typeface="Calibri" panose="020F0502020204030204" pitchFamily="34" charset="0"/>
                <a:cs typeface="Calibri" panose="020F0502020204030204" pitchFamily="34" charset="0"/>
              </a:rPr>
              <a:t>“</a:t>
            </a:r>
            <a:r>
              <a:rPr lang="en-US" sz="2000" i="1" dirty="0">
                <a:solidFill>
                  <a:srgbClr val="404040"/>
                </a:solidFill>
                <a:latin typeface="+mn-lt"/>
                <a:ea typeface="Calibri" panose="020F0502020204030204" pitchFamily="34" charset="0"/>
                <a:cs typeface="Calibri" panose="020F0502020204030204" pitchFamily="34" charset="0"/>
              </a:rPr>
              <a:t>Airlines, repair shops in North America rely on used, generic parts to keep aircraft flying.”</a:t>
            </a:r>
          </a:p>
          <a:p>
            <a:endParaRPr lang="en-US" sz="2000" i="1" dirty="0">
              <a:solidFill>
                <a:srgbClr val="404040"/>
              </a:solidFill>
              <a:latin typeface="+mn-lt"/>
              <a:ea typeface="Calibri" panose="020F0502020204030204" pitchFamily="34" charset="0"/>
              <a:cs typeface="Calibri" panose="020F0502020204030204" pitchFamily="34" charset="0"/>
            </a:endParaRPr>
          </a:p>
          <a:p>
            <a:pPr marL="1143000" lvl="1" indent="-685800">
              <a:buFont typeface="Arial" panose="020B0604020202020204" pitchFamily="34" charset="0"/>
              <a:buChar char="•"/>
            </a:pPr>
            <a:r>
              <a:rPr lang="en-US" sz="2000" dirty="0">
                <a:solidFill>
                  <a:srgbClr val="404040"/>
                </a:solidFill>
                <a:ea typeface="Calibri" panose="020F0502020204030204" pitchFamily="34" charset="0"/>
                <a:cs typeface="Calibri" panose="020F0502020204030204" pitchFamily="34" charset="0"/>
              </a:rPr>
              <a:t>The article noted “</a:t>
            </a:r>
            <a:r>
              <a:rPr lang="en-US" sz="2000" dirty="0">
                <a:solidFill>
                  <a:srgbClr val="404040"/>
                </a:solidFill>
              </a:rPr>
              <a:t>HEICO Corp, a major independent supplier of new FAA-approved parts not made by the original manufacturer, expects demand to continue even after supply bottlenecks improve…. Growth will be stronger than pre-pandemic in the next few years….HEICO's profit in its latest fiscal year ending Oct. 31  [2022] rose 16% to a record $351.7 million, helped by booming sales of parts….”</a:t>
            </a:r>
          </a:p>
          <a:p>
            <a:pPr marL="742950" lvl="1" indent="-285750">
              <a:buFont typeface="Arial" panose="020B0604020202020204" pitchFamily="34" charset="0"/>
              <a:buChar char="•"/>
            </a:pPr>
            <a:endParaRPr lang="en-US" sz="5600" i="1" dirty="0">
              <a:solidFill>
                <a:srgbClr val="404040"/>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2251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399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65301" y="1376426"/>
            <a:ext cx="6987540" cy="2510790"/>
          </a:xfrm>
          <a:prstGeom prst="rect">
            <a:avLst/>
          </a:prstGeom>
        </p:spPr>
        <p:txBody>
          <a:bodyPr vert="horz" wrap="square" lIns="0" tIns="12700" rIns="0" bIns="0" rtlCol="0">
            <a:spAutoFit/>
          </a:bodyPr>
          <a:lstStyle/>
          <a:p>
            <a:pPr marL="12700">
              <a:lnSpc>
                <a:spcPct val="100000"/>
              </a:lnSpc>
              <a:spcBef>
                <a:spcPts val="100"/>
              </a:spcBef>
            </a:pPr>
            <a:r>
              <a:rPr sz="1500" b="1" spc="-5" dirty="0">
                <a:latin typeface="Arial"/>
                <a:cs typeface="Arial"/>
              </a:rPr>
              <a:t>Consistent High </a:t>
            </a:r>
            <a:r>
              <a:rPr sz="1500" b="1" dirty="0">
                <a:latin typeface="Arial"/>
                <a:cs typeface="Arial"/>
              </a:rPr>
              <a:t>Organic </a:t>
            </a:r>
            <a:r>
              <a:rPr sz="1500" b="1" spc="-5" dirty="0">
                <a:latin typeface="Arial"/>
                <a:cs typeface="Arial"/>
              </a:rPr>
              <a:t>and Acquired </a:t>
            </a:r>
            <a:r>
              <a:rPr sz="1500" b="1" dirty="0">
                <a:latin typeface="Arial"/>
                <a:cs typeface="Arial"/>
              </a:rPr>
              <a:t>Growth by </a:t>
            </a:r>
            <a:r>
              <a:rPr sz="1500" b="1" spc="-5" dirty="0">
                <a:latin typeface="Arial"/>
                <a:cs typeface="Arial"/>
              </a:rPr>
              <a:t>Adhering </a:t>
            </a:r>
            <a:r>
              <a:rPr sz="1500" b="1" dirty="0">
                <a:latin typeface="Arial"/>
                <a:cs typeface="Arial"/>
              </a:rPr>
              <a:t>to </a:t>
            </a:r>
            <a:r>
              <a:rPr sz="1500" b="1" spc="-5" dirty="0">
                <a:latin typeface="Arial"/>
                <a:cs typeface="Arial"/>
              </a:rPr>
              <a:t>Key</a:t>
            </a:r>
            <a:r>
              <a:rPr sz="1500" b="1" spc="-260" dirty="0">
                <a:latin typeface="Arial"/>
                <a:cs typeface="Arial"/>
              </a:rPr>
              <a:t> </a:t>
            </a:r>
            <a:r>
              <a:rPr sz="1500" b="1" dirty="0">
                <a:latin typeface="Arial"/>
                <a:cs typeface="Arial"/>
              </a:rPr>
              <a:t>Principles</a:t>
            </a:r>
            <a:endParaRPr sz="1500">
              <a:latin typeface="Arial"/>
              <a:cs typeface="Arial"/>
            </a:endParaRPr>
          </a:p>
          <a:p>
            <a:pPr>
              <a:lnSpc>
                <a:spcPct val="100000"/>
              </a:lnSpc>
              <a:spcBef>
                <a:spcPts val="30"/>
              </a:spcBef>
            </a:pPr>
            <a:endParaRPr sz="1350">
              <a:latin typeface="Arial"/>
              <a:cs typeface="Arial"/>
            </a:endParaRPr>
          </a:p>
          <a:p>
            <a:pPr marL="298450" indent="-286385">
              <a:lnSpc>
                <a:spcPts val="1610"/>
              </a:lnSpc>
              <a:buClr>
                <a:srgbClr val="003299"/>
              </a:buClr>
              <a:buFont typeface="Wingdings"/>
              <a:buChar char=""/>
              <a:tabLst>
                <a:tab pos="298450" algn="l"/>
                <a:tab pos="299085" algn="l"/>
              </a:tabLst>
            </a:pPr>
            <a:r>
              <a:rPr sz="1350" spc="-5" dirty="0">
                <a:latin typeface="Arial"/>
                <a:cs typeface="Arial"/>
              </a:rPr>
              <a:t>Cash generation</a:t>
            </a:r>
            <a:r>
              <a:rPr sz="1350" spc="-10" dirty="0">
                <a:latin typeface="Arial"/>
                <a:cs typeface="Arial"/>
              </a:rPr>
              <a:t> </a:t>
            </a:r>
            <a:r>
              <a:rPr sz="1350" spc="-5" dirty="0">
                <a:latin typeface="Arial"/>
                <a:cs typeface="Arial"/>
              </a:rPr>
              <a:t>paramount</a:t>
            </a:r>
            <a:endParaRPr sz="1350">
              <a:latin typeface="Arial"/>
              <a:cs typeface="Arial"/>
            </a:endParaRPr>
          </a:p>
          <a:p>
            <a:pPr marL="298450" indent="-286385">
              <a:lnSpc>
                <a:spcPts val="1610"/>
              </a:lnSpc>
              <a:buClr>
                <a:srgbClr val="003299"/>
              </a:buClr>
              <a:buFont typeface="Wingdings"/>
              <a:buChar char=""/>
              <a:tabLst>
                <a:tab pos="298450" algn="l"/>
                <a:tab pos="299085" algn="l"/>
              </a:tabLst>
            </a:pPr>
            <a:r>
              <a:rPr sz="1350" dirty="0">
                <a:latin typeface="Arial"/>
                <a:cs typeface="Arial"/>
              </a:rPr>
              <a:t>Focus </a:t>
            </a:r>
            <a:r>
              <a:rPr sz="1350" spc="-5" dirty="0">
                <a:latin typeface="Arial"/>
                <a:cs typeface="Arial"/>
              </a:rPr>
              <a:t>on long </a:t>
            </a:r>
            <a:r>
              <a:rPr sz="1350" dirty="0">
                <a:latin typeface="Arial"/>
                <a:cs typeface="Arial"/>
              </a:rPr>
              <a:t>term sustainable </a:t>
            </a:r>
            <a:r>
              <a:rPr sz="1350" spc="-5" dirty="0">
                <a:latin typeface="Arial"/>
                <a:cs typeface="Arial"/>
              </a:rPr>
              <a:t>growth </a:t>
            </a:r>
            <a:r>
              <a:rPr sz="1350" dirty="0">
                <a:latin typeface="Arial"/>
                <a:cs typeface="Arial"/>
              </a:rPr>
              <a:t>(organic +</a:t>
            </a:r>
            <a:r>
              <a:rPr sz="1350" spc="-40" dirty="0">
                <a:latin typeface="Arial"/>
                <a:cs typeface="Arial"/>
              </a:rPr>
              <a:t> </a:t>
            </a:r>
            <a:r>
              <a:rPr sz="1350" spc="-5" dirty="0">
                <a:latin typeface="Arial"/>
                <a:cs typeface="Arial"/>
              </a:rPr>
              <a:t>acquired)</a:t>
            </a:r>
            <a:endParaRPr sz="1350">
              <a:latin typeface="Arial"/>
              <a:cs typeface="Arial"/>
            </a:endParaRPr>
          </a:p>
          <a:p>
            <a:pPr marL="298450" indent="-286385">
              <a:lnSpc>
                <a:spcPct val="100000"/>
              </a:lnSpc>
              <a:buClr>
                <a:srgbClr val="003299"/>
              </a:buClr>
              <a:buFont typeface="Wingdings"/>
              <a:buChar char=""/>
              <a:tabLst>
                <a:tab pos="298450" algn="l"/>
                <a:tab pos="299085" algn="l"/>
              </a:tabLst>
            </a:pPr>
            <a:r>
              <a:rPr sz="1350" spc="-5" dirty="0">
                <a:latin typeface="Arial"/>
                <a:cs typeface="Arial"/>
              </a:rPr>
              <a:t>Maintain and promote </a:t>
            </a:r>
            <a:r>
              <a:rPr sz="1350" spc="-10" dirty="0">
                <a:latin typeface="Arial"/>
                <a:cs typeface="Arial"/>
              </a:rPr>
              <a:t>HEICO’s </a:t>
            </a:r>
            <a:r>
              <a:rPr sz="1350" spc="-5" dirty="0">
                <a:latin typeface="Arial"/>
                <a:cs typeface="Arial"/>
              </a:rPr>
              <a:t>unique culture </a:t>
            </a:r>
            <a:r>
              <a:rPr sz="1350" dirty="0">
                <a:latin typeface="Arial"/>
                <a:cs typeface="Arial"/>
              </a:rPr>
              <a:t>- </a:t>
            </a:r>
            <a:r>
              <a:rPr sz="1350" spc="-5" dirty="0">
                <a:latin typeface="Arial"/>
                <a:cs typeface="Arial"/>
              </a:rPr>
              <a:t>entrepreneurial</a:t>
            </a:r>
            <a:r>
              <a:rPr sz="1350" spc="-15" dirty="0">
                <a:latin typeface="Arial"/>
                <a:cs typeface="Arial"/>
              </a:rPr>
              <a:t> </a:t>
            </a:r>
            <a:r>
              <a:rPr sz="1350" spc="-5" dirty="0">
                <a:latin typeface="Arial"/>
                <a:cs typeface="Arial"/>
              </a:rPr>
              <a:t>spirit</a:t>
            </a:r>
            <a:endParaRPr sz="1350">
              <a:latin typeface="Arial"/>
              <a:cs typeface="Arial"/>
            </a:endParaRPr>
          </a:p>
          <a:p>
            <a:pPr marL="298450" indent="-286385">
              <a:lnSpc>
                <a:spcPct val="100000"/>
              </a:lnSpc>
              <a:buClr>
                <a:srgbClr val="003299"/>
              </a:buClr>
              <a:buFont typeface="Wingdings"/>
              <a:buChar char=""/>
              <a:tabLst>
                <a:tab pos="298450" algn="l"/>
                <a:tab pos="299085" algn="l"/>
              </a:tabLst>
            </a:pPr>
            <a:r>
              <a:rPr sz="1350" dirty="0">
                <a:latin typeface="Arial"/>
                <a:cs typeface="Arial"/>
              </a:rPr>
              <a:t>Maintain flat </a:t>
            </a:r>
            <a:r>
              <a:rPr sz="1350" spc="-5" dirty="0">
                <a:latin typeface="Arial"/>
                <a:cs typeface="Arial"/>
              </a:rPr>
              <a:t>organization </a:t>
            </a:r>
            <a:r>
              <a:rPr sz="1350" dirty="0">
                <a:latin typeface="Arial"/>
                <a:cs typeface="Arial"/>
              </a:rPr>
              <a:t>focused </a:t>
            </a:r>
            <a:r>
              <a:rPr sz="1350" spc="-5" dirty="0">
                <a:latin typeface="Arial"/>
                <a:cs typeface="Arial"/>
              </a:rPr>
              <a:t>on</a:t>
            </a:r>
            <a:r>
              <a:rPr sz="1350" spc="-45" dirty="0">
                <a:latin typeface="Arial"/>
                <a:cs typeface="Arial"/>
              </a:rPr>
              <a:t> </a:t>
            </a:r>
            <a:r>
              <a:rPr sz="1350" dirty="0">
                <a:latin typeface="Arial"/>
                <a:cs typeface="Arial"/>
              </a:rPr>
              <a:t>customers</a:t>
            </a:r>
            <a:endParaRPr sz="1350">
              <a:latin typeface="Arial"/>
              <a:cs typeface="Arial"/>
            </a:endParaRPr>
          </a:p>
          <a:p>
            <a:pPr marL="298450" marR="2833370" indent="-286385">
              <a:lnSpc>
                <a:spcPct val="100000"/>
              </a:lnSpc>
              <a:buClr>
                <a:srgbClr val="003299"/>
              </a:buClr>
              <a:buFont typeface="Wingdings"/>
              <a:buChar char=""/>
              <a:tabLst>
                <a:tab pos="298450" algn="l"/>
                <a:tab pos="299085" algn="l"/>
              </a:tabLst>
            </a:pPr>
            <a:r>
              <a:rPr sz="1350" dirty="0">
                <a:latin typeface="Arial"/>
                <a:cs typeface="Arial"/>
              </a:rPr>
              <a:t>Diversification in products, services and</a:t>
            </a:r>
            <a:r>
              <a:rPr sz="1350" spc="-140" dirty="0">
                <a:latin typeface="Arial"/>
                <a:cs typeface="Arial"/>
              </a:rPr>
              <a:t> </a:t>
            </a:r>
            <a:r>
              <a:rPr sz="1350" dirty="0">
                <a:latin typeface="Arial"/>
                <a:cs typeface="Arial"/>
              </a:rPr>
              <a:t>customers  avoiding concentration</a:t>
            </a:r>
            <a:r>
              <a:rPr sz="1350" spc="-30" dirty="0">
                <a:latin typeface="Arial"/>
                <a:cs typeface="Arial"/>
              </a:rPr>
              <a:t> </a:t>
            </a:r>
            <a:r>
              <a:rPr sz="1350" dirty="0">
                <a:latin typeface="Arial"/>
                <a:cs typeface="Arial"/>
              </a:rPr>
              <a:t>risks</a:t>
            </a:r>
            <a:endParaRPr sz="1350">
              <a:latin typeface="Arial"/>
              <a:cs typeface="Arial"/>
            </a:endParaRPr>
          </a:p>
          <a:p>
            <a:pPr marL="298450" marR="3575685" indent="-286385">
              <a:lnSpc>
                <a:spcPct val="100000"/>
              </a:lnSpc>
              <a:buClr>
                <a:srgbClr val="003299"/>
              </a:buClr>
              <a:buFont typeface="Wingdings"/>
              <a:buChar char=""/>
              <a:tabLst>
                <a:tab pos="298450" algn="l"/>
                <a:tab pos="299085" algn="l"/>
              </a:tabLst>
            </a:pPr>
            <a:r>
              <a:rPr sz="1350" dirty="0">
                <a:latin typeface="Arial"/>
                <a:cs typeface="Arial"/>
              </a:rPr>
              <a:t>Niche products and services within  protected markets (high barriers to</a:t>
            </a:r>
            <a:r>
              <a:rPr sz="1350" spc="-125" dirty="0">
                <a:latin typeface="Arial"/>
                <a:cs typeface="Arial"/>
              </a:rPr>
              <a:t> </a:t>
            </a:r>
            <a:r>
              <a:rPr sz="1350" dirty="0">
                <a:latin typeface="Arial"/>
                <a:cs typeface="Arial"/>
              </a:rPr>
              <a:t>entry)</a:t>
            </a:r>
            <a:endParaRPr sz="1350">
              <a:latin typeface="Arial"/>
              <a:cs typeface="Arial"/>
            </a:endParaRPr>
          </a:p>
          <a:p>
            <a:pPr marL="298450" marR="4042410" indent="-286385">
              <a:lnSpc>
                <a:spcPct val="100000"/>
              </a:lnSpc>
              <a:buClr>
                <a:srgbClr val="003299"/>
              </a:buClr>
              <a:buFont typeface="Wingdings"/>
              <a:buChar char=""/>
              <a:tabLst>
                <a:tab pos="298450" algn="l"/>
                <a:tab pos="299085" algn="l"/>
              </a:tabLst>
            </a:pPr>
            <a:r>
              <a:rPr sz="1350" dirty="0">
                <a:latin typeface="Arial"/>
                <a:cs typeface="Arial"/>
              </a:rPr>
              <a:t>Maintain strong </a:t>
            </a:r>
            <a:r>
              <a:rPr sz="1350" spc="-5" dirty="0">
                <a:latin typeface="Arial"/>
                <a:cs typeface="Arial"/>
              </a:rPr>
              <a:t>balance </a:t>
            </a:r>
            <a:r>
              <a:rPr sz="1350" dirty="0">
                <a:latin typeface="Arial"/>
                <a:cs typeface="Arial"/>
              </a:rPr>
              <a:t>sheet</a:t>
            </a:r>
            <a:r>
              <a:rPr sz="1350" spc="-110" dirty="0">
                <a:latin typeface="Arial"/>
                <a:cs typeface="Arial"/>
              </a:rPr>
              <a:t> </a:t>
            </a:r>
            <a:r>
              <a:rPr sz="1350" spc="-5" dirty="0">
                <a:latin typeface="Arial"/>
                <a:cs typeface="Arial"/>
              </a:rPr>
              <a:t>with  </a:t>
            </a:r>
            <a:r>
              <a:rPr sz="1350" dirty="0">
                <a:latin typeface="Arial"/>
                <a:cs typeface="Arial"/>
              </a:rPr>
              <a:t>maximum flexibility</a:t>
            </a:r>
            <a:endParaRPr sz="1350">
              <a:latin typeface="Arial"/>
              <a:cs typeface="Arial"/>
            </a:endParaRPr>
          </a:p>
        </p:txBody>
      </p:sp>
      <p:sp>
        <p:nvSpPr>
          <p:cNvPr id="4" name="object 4"/>
          <p:cNvSpPr/>
          <p:nvPr/>
        </p:nvSpPr>
        <p:spPr>
          <a:xfrm>
            <a:off x="1742694" y="5432297"/>
            <a:ext cx="153924" cy="105155"/>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689101" y="969517"/>
            <a:ext cx="5380990" cy="361315"/>
          </a:xfrm>
          <a:prstGeom prst="rect">
            <a:avLst/>
          </a:prstGeom>
        </p:spPr>
        <p:txBody>
          <a:bodyPr vert="horz" wrap="square" lIns="0" tIns="12700" rIns="0" bIns="0" rtlCol="0">
            <a:spAutoFit/>
          </a:bodyPr>
          <a:lstStyle/>
          <a:p>
            <a:pPr marL="12700">
              <a:lnSpc>
                <a:spcPct val="100000"/>
              </a:lnSpc>
              <a:spcBef>
                <a:spcPts val="100"/>
              </a:spcBef>
            </a:pPr>
            <a:r>
              <a:rPr sz="2200" spc="-10" dirty="0"/>
              <a:t>HEICO’s </a:t>
            </a:r>
            <a:r>
              <a:rPr sz="2200" dirty="0"/>
              <a:t>Expanding Products </a:t>
            </a:r>
            <a:r>
              <a:rPr sz="2200" spc="-5" dirty="0"/>
              <a:t>and</a:t>
            </a:r>
            <a:r>
              <a:rPr sz="2200" spc="-70" dirty="0"/>
              <a:t> </a:t>
            </a:r>
            <a:r>
              <a:rPr sz="2200" dirty="0"/>
              <a:t>Services</a:t>
            </a:r>
            <a:endParaRPr sz="2200"/>
          </a:p>
        </p:txBody>
      </p:sp>
      <p:sp>
        <p:nvSpPr>
          <p:cNvPr id="6" name="object 6"/>
          <p:cNvSpPr txBox="1"/>
          <p:nvPr/>
        </p:nvSpPr>
        <p:spPr>
          <a:xfrm>
            <a:off x="2898648" y="6133656"/>
            <a:ext cx="4947285" cy="264795"/>
          </a:xfrm>
          <a:prstGeom prst="rect">
            <a:avLst/>
          </a:prstGeom>
        </p:spPr>
        <p:txBody>
          <a:bodyPr vert="horz" wrap="square" lIns="0" tIns="0" rIns="0" bIns="0" rtlCol="0">
            <a:spAutoFit/>
          </a:bodyPr>
          <a:lstStyle/>
          <a:p>
            <a:pPr>
              <a:lnSpc>
                <a:spcPts val="2060"/>
              </a:lnSpc>
              <a:tabLst>
                <a:tab pos="3124200" algn="l"/>
              </a:tabLst>
            </a:pPr>
            <a:r>
              <a:rPr sz="2700" baseline="1543" dirty="0">
                <a:solidFill>
                  <a:srgbClr val="FFFFFF"/>
                </a:solidFill>
                <a:latin typeface="Arial"/>
                <a:cs typeface="Arial"/>
              </a:rPr>
              <a:t>Organic:</a:t>
            </a:r>
            <a:r>
              <a:rPr sz="2700" spc="-7" baseline="1543" dirty="0">
                <a:solidFill>
                  <a:srgbClr val="FFFFFF"/>
                </a:solidFill>
                <a:latin typeface="Arial"/>
                <a:cs typeface="Arial"/>
              </a:rPr>
              <a:t> </a:t>
            </a:r>
            <a:r>
              <a:rPr sz="2700" baseline="1543" dirty="0">
                <a:solidFill>
                  <a:srgbClr val="FFFFFF"/>
                </a:solidFill>
                <a:latin typeface="Arial"/>
                <a:cs typeface="Arial"/>
              </a:rPr>
              <a:t>~60%	</a:t>
            </a:r>
            <a:r>
              <a:rPr sz="1800" dirty="0">
                <a:solidFill>
                  <a:srgbClr val="FFFFFF"/>
                </a:solidFill>
                <a:latin typeface="Arial"/>
                <a:cs typeface="Arial"/>
              </a:rPr>
              <a:t>Acquisition:</a:t>
            </a:r>
            <a:r>
              <a:rPr sz="1800" spc="-110" dirty="0">
                <a:solidFill>
                  <a:srgbClr val="FFFFFF"/>
                </a:solidFill>
                <a:latin typeface="Arial"/>
                <a:cs typeface="Arial"/>
              </a:rPr>
              <a:t> </a:t>
            </a:r>
            <a:r>
              <a:rPr sz="1800" dirty="0">
                <a:solidFill>
                  <a:srgbClr val="FFFFFF"/>
                </a:solidFill>
                <a:latin typeface="Arial"/>
                <a:cs typeface="Arial"/>
              </a:rPr>
              <a:t>~40%</a:t>
            </a:r>
            <a:endParaRPr sz="1800">
              <a:latin typeface="Arial"/>
              <a:cs typeface="Arial"/>
            </a:endParaRPr>
          </a:p>
        </p:txBody>
      </p:sp>
      <p:sp>
        <p:nvSpPr>
          <p:cNvPr id="7" name="object 7"/>
          <p:cNvSpPr txBox="1"/>
          <p:nvPr/>
        </p:nvSpPr>
        <p:spPr>
          <a:xfrm>
            <a:off x="457200" y="6072378"/>
            <a:ext cx="9144000" cy="461665"/>
          </a:xfrm>
          <a:prstGeom prst="rect">
            <a:avLst/>
          </a:prstGeom>
          <a:solidFill>
            <a:srgbClr val="FFFFFF"/>
          </a:solidFill>
        </p:spPr>
        <p:txBody>
          <a:bodyPr vert="horz" wrap="square" lIns="0" tIns="0" rIns="0" bIns="0" rtlCol="0">
            <a:spAutoFit/>
          </a:bodyPr>
          <a:lstStyle/>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p:txBody>
      </p:sp>
      <p:sp>
        <p:nvSpPr>
          <p:cNvPr id="8" name="object 8"/>
          <p:cNvSpPr/>
          <p:nvPr/>
        </p:nvSpPr>
        <p:spPr>
          <a:xfrm>
            <a:off x="2567939" y="5456682"/>
            <a:ext cx="4066032" cy="454151"/>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1695704" y="5534276"/>
            <a:ext cx="6968490" cy="537845"/>
          </a:xfrm>
          <a:prstGeom prst="rect">
            <a:avLst/>
          </a:prstGeom>
        </p:spPr>
        <p:txBody>
          <a:bodyPr vert="horz" wrap="square" lIns="0" tIns="41910" rIns="0" bIns="0" rtlCol="0">
            <a:spAutoFit/>
          </a:bodyPr>
          <a:lstStyle/>
          <a:p>
            <a:pPr marL="12700">
              <a:lnSpc>
                <a:spcPct val="100000"/>
              </a:lnSpc>
              <a:spcBef>
                <a:spcPts val="330"/>
              </a:spcBef>
              <a:tabLst>
                <a:tab pos="5382895" algn="l"/>
              </a:tabLst>
            </a:pPr>
            <a:r>
              <a:rPr sz="1600" spc="-5" dirty="0">
                <a:solidFill>
                  <a:srgbClr val="232C6D"/>
                </a:solidFill>
                <a:latin typeface="Arial"/>
                <a:cs typeface="Arial"/>
              </a:rPr>
              <a:t>1990	October 31,</a:t>
            </a:r>
            <a:r>
              <a:rPr sz="1600" spc="-45" dirty="0">
                <a:solidFill>
                  <a:srgbClr val="232C6D"/>
                </a:solidFill>
                <a:latin typeface="Arial"/>
                <a:cs typeface="Arial"/>
              </a:rPr>
              <a:t> </a:t>
            </a:r>
            <a:r>
              <a:rPr sz="1600" spc="-5" dirty="0">
                <a:solidFill>
                  <a:srgbClr val="232C6D"/>
                </a:solidFill>
                <a:latin typeface="Arial"/>
                <a:cs typeface="Arial"/>
              </a:rPr>
              <a:t>2022</a:t>
            </a:r>
            <a:endParaRPr sz="1600">
              <a:latin typeface="Arial"/>
              <a:cs typeface="Arial"/>
            </a:endParaRPr>
          </a:p>
          <a:p>
            <a:pPr marL="1569720">
              <a:lnSpc>
                <a:spcPct val="100000"/>
              </a:lnSpc>
              <a:spcBef>
                <a:spcPts val="200"/>
              </a:spcBef>
            </a:pPr>
            <a:r>
              <a:rPr sz="1400" spc="-5" dirty="0">
                <a:solidFill>
                  <a:srgbClr val="232C6D"/>
                </a:solidFill>
                <a:latin typeface="Arial"/>
                <a:cs typeface="Arial"/>
              </a:rPr>
              <a:t>Compounded </a:t>
            </a:r>
            <a:r>
              <a:rPr sz="1400" spc="-25" dirty="0">
                <a:solidFill>
                  <a:srgbClr val="232C6D"/>
                </a:solidFill>
                <a:latin typeface="Arial"/>
                <a:cs typeface="Arial"/>
              </a:rPr>
              <a:t>Yearly </a:t>
            </a:r>
            <a:r>
              <a:rPr sz="1400" spc="-5" dirty="0">
                <a:solidFill>
                  <a:srgbClr val="232C6D"/>
                </a:solidFill>
                <a:latin typeface="Arial"/>
                <a:cs typeface="Arial"/>
              </a:rPr>
              <a:t>Growth:</a:t>
            </a:r>
            <a:r>
              <a:rPr sz="1400" spc="-60" dirty="0">
                <a:solidFill>
                  <a:srgbClr val="232C6D"/>
                </a:solidFill>
                <a:latin typeface="Arial"/>
                <a:cs typeface="Arial"/>
              </a:rPr>
              <a:t> </a:t>
            </a:r>
            <a:r>
              <a:rPr sz="1400" spc="-5" dirty="0">
                <a:solidFill>
                  <a:srgbClr val="232C6D"/>
                </a:solidFill>
                <a:latin typeface="Arial"/>
                <a:cs typeface="Arial"/>
              </a:rPr>
              <a:t>15%</a:t>
            </a:r>
            <a:endParaRPr sz="1400">
              <a:latin typeface="Arial"/>
              <a:cs typeface="Arial"/>
            </a:endParaRPr>
          </a:p>
        </p:txBody>
      </p:sp>
      <p:sp>
        <p:nvSpPr>
          <p:cNvPr id="10" name="object 10"/>
          <p:cNvSpPr txBox="1"/>
          <p:nvPr/>
        </p:nvSpPr>
        <p:spPr>
          <a:xfrm>
            <a:off x="8936735" y="6919976"/>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b="1" spc="-95" dirty="0">
                <a:latin typeface="Trebuchet MS"/>
                <a:cs typeface="Trebuchet MS"/>
              </a:rPr>
              <a:t>5</a:t>
            </a:fld>
            <a:endParaRPr sz="120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A7272-05C4-8A66-9BCB-30053795E52A}"/>
              </a:ext>
            </a:extLst>
          </p:cNvPr>
          <p:cNvSpPr>
            <a:spLocks noGrp="1"/>
          </p:cNvSpPr>
          <p:nvPr>
            <p:ph type="title"/>
          </p:nvPr>
        </p:nvSpPr>
        <p:spPr>
          <a:xfrm>
            <a:off x="628141" y="762000"/>
            <a:ext cx="8802116" cy="353943"/>
          </a:xfrm>
        </p:spPr>
        <p:txBody>
          <a:bodyPr/>
          <a:lstStyle/>
          <a:p>
            <a:r>
              <a:rPr lang="en-US" b="1" dirty="0"/>
              <a:t>GROWTH</a:t>
            </a:r>
          </a:p>
        </p:txBody>
      </p:sp>
      <p:sp>
        <p:nvSpPr>
          <p:cNvPr id="3" name="Text Placeholder 2">
            <a:extLst>
              <a:ext uri="{FF2B5EF4-FFF2-40B4-BE49-F238E27FC236}">
                <a16:creationId xmlns:a16="http://schemas.microsoft.com/office/drawing/2014/main" id="{20E8A20D-B107-365B-757F-BF38C15663B8}"/>
              </a:ext>
            </a:extLst>
          </p:cNvPr>
          <p:cNvSpPr>
            <a:spLocks noGrp="1"/>
          </p:cNvSpPr>
          <p:nvPr>
            <p:ph type="body" idx="1"/>
          </p:nvPr>
        </p:nvSpPr>
        <p:spPr>
          <a:xfrm>
            <a:off x="628141" y="1295400"/>
            <a:ext cx="8287258" cy="5539978"/>
          </a:xfrm>
        </p:spPr>
        <p:txBody>
          <a:bodyPr/>
          <a:lstStyle/>
          <a:p>
            <a:pPr marL="285750" indent="-285750">
              <a:buFont typeface="Arial" panose="020B0604020202020204" pitchFamily="34" charset="0"/>
              <a:buChar char="•"/>
            </a:pPr>
            <a:r>
              <a:rPr lang="en-US" sz="1800" dirty="0">
                <a:solidFill>
                  <a:srgbClr val="333333"/>
                </a:solidFill>
                <a:effectLst/>
                <a:latin typeface="+mn-lt"/>
              </a:rPr>
              <a:t>HEICO's annual revenue is $2.2B. </a:t>
            </a:r>
          </a:p>
          <a:p>
            <a:endParaRPr lang="en-US" sz="1800" dirty="0">
              <a:solidFill>
                <a:srgbClr val="333333"/>
              </a:solidFill>
              <a:effectLst/>
              <a:latin typeface="+mn-lt"/>
            </a:endParaRPr>
          </a:p>
          <a:p>
            <a:pPr marL="285750" indent="-285750" algn="l">
              <a:buFont typeface="Arial" panose="020B0604020202020204" pitchFamily="34" charset="0"/>
              <a:buChar char="•"/>
            </a:pPr>
            <a:r>
              <a:rPr lang="en-US" sz="1800" b="0" i="0" dirty="0">
                <a:solidFill>
                  <a:srgbClr val="333333"/>
                </a:solidFill>
                <a:effectLst/>
                <a:latin typeface="+mn-lt"/>
              </a:rPr>
              <a:t>HEICO annual revenue for 2021 was 1.9B, a 4.4% growth from 2020.</a:t>
            </a:r>
          </a:p>
          <a:p>
            <a:pPr algn="l">
              <a:buFont typeface="Arial" panose="020B0604020202020204" pitchFamily="34" charset="0"/>
              <a:buChar char="•"/>
            </a:pPr>
            <a:endParaRPr lang="en-US" sz="1800" b="0" i="0" dirty="0">
              <a:solidFill>
                <a:srgbClr val="333333"/>
              </a:solidFill>
              <a:effectLst/>
              <a:latin typeface="+mn-lt"/>
            </a:endParaRPr>
          </a:p>
          <a:p>
            <a:pPr marL="285750" indent="-285750" algn="l">
              <a:buFont typeface="Arial" panose="020B0604020202020204" pitchFamily="34" charset="0"/>
              <a:buChar char="•"/>
            </a:pPr>
            <a:r>
              <a:rPr lang="en-US" sz="1800" b="0" i="0" dirty="0">
                <a:solidFill>
                  <a:srgbClr val="333333"/>
                </a:solidFill>
                <a:effectLst/>
                <a:latin typeface="+mn-lt"/>
              </a:rPr>
              <a:t>HEICO annual revenue for 2022 was 2.2B, an 18.37% growth from 2021.</a:t>
            </a:r>
            <a:endParaRPr lang="en-US" sz="1800" dirty="0">
              <a:solidFill>
                <a:srgbClr val="333333"/>
              </a:solidFill>
              <a:effectLst/>
              <a:latin typeface="+mn-lt"/>
            </a:endParaRPr>
          </a:p>
          <a:p>
            <a:endParaRPr lang="en-US" sz="1800" dirty="0">
              <a:solidFill>
                <a:srgbClr val="333333"/>
              </a:solidFill>
              <a:effectLst/>
              <a:latin typeface="+mn-lt"/>
            </a:endParaRPr>
          </a:p>
          <a:p>
            <a:pPr marL="285750" indent="-285750" algn="l">
              <a:buFont typeface="Arial" panose="020B0604020202020204" pitchFamily="34" charset="0"/>
              <a:buChar char="•"/>
            </a:pPr>
            <a:r>
              <a:rPr lang="en-US" sz="1800" b="0" i="0" dirty="0">
                <a:solidFill>
                  <a:srgbClr val="333333"/>
                </a:solidFill>
                <a:effectLst/>
                <a:latin typeface="+mn-lt"/>
              </a:rPr>
              <a:t>HEICO's revenue growth from 2008 to 2022 is 279.21%.</a:t>
            </a:r>
          </a:p>
          <a:p>
            <a:pPr marL="285750" indent="-285750" algn="l">
              <a:buFont typeface="Arial" panose="020B0604020202020204" pitchFamily="34" charset="0"/>
              <a:buChar char="•"/>
            </a:pPr>
            <a:endParaRPr lang="en-US" sz="1800" dirty="0">
              <a:solidFill>
                <a:srgbClr val="333333"/>
              </a:solidFill>
              <a:latin typeface="+mn-lt"/>
            </a:endParaRPr>
          </a:p>
          <a:p>
            <a:pPr marL="285750" indent="-285750" algn="l">
              <a:buFont typeface="Arial" panose="020B0604020202020204" pitchFamily="34" charset="0"/>
              <a:buChar char="•"/>
            </a:pPr>
            <a:r>
              <a:rPr lang="en-US" sz="1800" b="0" i="0" dirty="0">
                <a:solidFill>
                  <a:srgbClr val="333333"/>
                </a:solidFill>
                <a:effectLst/>
                <a:latin typeface="+mn-lt"/>
              </a:rPr>
              <a:t>HEICO reported record net sales in the 3Q of fiscal 2023 (August).  Net sales increased </a:t>
            </a:r>
            <a:r>
              <a:rPr lang="en-US" sz="1800" b="0" i="0" dirty="0">
                <a:solidFill>
                  <a:srgbClr val="333333"/>
                </a:solidFill>
                <a:effectLst/>
                <a:latin typeface="+mj-lt"/>
              </a:rPr>
              <a:t>27% to a record $722.9 million, </a:t>
            </a:r>
            <a:r>
              <a:rPr lang="en-US" sz="1800" b="0" i="0" dirty="0">
                <a:solidFill>
                  <a:srgbClr val="414146"/>
                </a:solidFill>
                <a:effectLst/>
                <a:latin typeface="+mj-lt"/>
              </a:rPr>
              <a:t>up from $569.5 million in the third quarter of fiscal 2022. </a:t>
            </a:r>
          </a:p>
          <a:p>
            <a:pPr marL="285750" indent="-285750" algn="l">
              <a:buFont typeface="Arial" panose="020B0604020202020204" pitchFamily="34" charset="0"/>
              <a:buChar char="•"/>
            </a:pPr>
            <a:endParaRPr lang="en-US" sz="1800" dirty="0">
              <a:solidFill>
                <a:srgbClr val="333333"/>
              </a:solidFill>
              <a:latin typeface="+mn-lt"/>
            </a:endParaRPr>
          </a:p>
          <a:p>
            <a:pPr marL="285750" indent="-285750" algn="l">
              <a:buFont typeface="Arial" panose="020B0604020202020204" pitchFamily="34" charset="0"/>
              <a:buChar char="•"/>
            </a:pPr>
            <a:r>
              <a:rPr lang="en-US" sz="1800" b="0" i="0" dirty="0">
                <a:solidFill>
                  <a:srgbClr val="565656"/>
                </a:solidFill>
                <a:effectLst/>
                <a:latin typeface="+mj-lt"/>
              </a:rPr>
              <a:t>In August 2023, HEICO incurred acquisition costs related to the acquisition of </a:t>
            </a:r>
            <a:r>
              <a:rPr lang="en-US" sz="1800" b="0" i="0" dirty="0" err="1">
                <a:solidFill>
                  <a:srgbClr val="565656"/>
                </a:solidFill>
                <a:effectLst/>
                <a:latin typeface="+mj-lt"/>
              </a:rPr>
              <a:t>Wencor</a:t>
            </a:r>
            <a:r>
              <a:rPr lang="en-US" sz="1800" b="0" i="0" dirty="0">
                <a:solidFill>
                  <a:srgbClr val="565656"/>
                </a:solidFill>
                <a:effectLst/>
                <a:latin typeface="+mj-lt"/>
              </a:rPr>
              <a:t> Group.  </a:t>
            </a:r>
            <a:r>
              <a:rPr lang="en-US" sz="1800" b="0" i="0" dirty="0" err="1">
                <a:solidFill>
                  <a:srgbClr val="565656"/>
                </a:solidFill>
                <a:effectLst/>
                <a:latin typeface="+mj-lt"/>
              </a:rPr>
              <a:t>Wencor</a:t>
            </a:r>
            <a:r>
              <a:rPr lang="en-US" sz="1800" b="0" i="0" dirty="0">
                <a:solidFill>
                  <a:srgbClr val="565656"/>
                </a:solidFill>
                <a:effectLst/>
                <a:latin typeface="+mj-lt"/>
              </a:rPr>
              <a:t> </a:t>
            </a:r>
            <a:r>
              <a:rPr lang="en-US" sz="1800" dirty="0">
                <a:latin typeface="+mj-lt"/>
              </a:rPr>
              <a:t>is a leading independent supplier of FAA-approved aircraft parts. </a:t>
            </a:r>
            <a:r>
              <a:rPr lang="en-US" sz="1800" b="0" i="0" dirty="0">
                <a:solidFill>
                  <a:srgbClr val="565656"/>
                </a:solidFill>
                <a:effectLst/>
                <a:latin typeface="+mj-lt"/>
              </a:rPr>
              <a:t>Acquisition costs were $1.9 billion in cash and stock ($2.05 billion in the aggregate).</a:t>
            </a:r>
          </a:p>
          <a:p>
            <a:pPr marL="285750" indent="-285750" algn="l">
              <a:buFont typeface="Arial" panose="020B0604020202020204" pitchFamily="34" charset="0"/>
              <a:buChar char="•"/>
            </a:pPr>
            <a:endParaRPr lang="en-US" sz="1800" dirty="0">
              <a:solidFill>
                <a:srgbClr val="565656"/>
              </a:solidFill>
              <a:latin typeface="+mj-lt"/>
            </a:endParaRPr>
          </a:p>
          <a:p>
            <a:pPr marL="285750" indent="-285750" algn="l">
              <a:buFont typeface="Arial" panose="020B0604020202020204" pitchFamily="34" charset="0"/>
              <a:buChar char="•"/>
            </a:pPr>
            <a:r>
              <a:rPr lang="en-US" sz="1800" b="0" i="0" dirty="0">
                <a:solidFill>
                  <a:srgbClr val="565656"/>
                </a:solidFill>
                <a:effectLst/>
                <a:latin typeface="+mj-lt"/>
              </a:rPr>
              <a:t>HEICO has </a:t>
            </a:r>
            <a:r>
              <a:rPr lang="en-US" sz="1800" dirty="0">
                <a:solidFill>
                  <a:srgbClr val="565656"/>
                </a:solidFill>
                <a:effectLst/>
                <a:latin typeface="+mj-lt"/>
              </a:rPr>
              <a:t>completed </a:t>
            </a:r>
            <a:r>
              <a:rPr lang="en-US" sz="1800" spc="-5" dirty="0">
                <a:solidFill>
                  <a:schemeClr val="tx1"/>
                </a:solidFill>
                <a:latin typeface="+mj-lt"/>
                <a:cs typeface="Arial"/>
              </a:rPr>
              <a:t>95 acquisitions since</a:t>
            </a:r>
            <a:r>
              <a:rPr lang="en-US" sz="1800" spc="-90" dirty="0">
                <a:solidFill>
                  <a:schemeClr val="tx1"/>
                </a:solidFill>
                <a:latin typeface="+mj-lt"/>
                <a:cs typeface="Arial"/>
              </a:rPr>
              <a:t> </a:t>
            </a:r>
            <a:r>
              <a:rPr lang="en-US" sz="1800" spc="-5" dirty="0">
                <a:solidFill>
                  <a:schemeClr val="tx1"/>
                </a:solidFill>
                <a:latin typeface="+mj-lt"/>
                <a:cs typeface="Arial"/>
              </a:rPr>
              <a:t>1990.</a:t>
            </a:r>
          </a:p>
          <a:p>
            <a:pPr marL="285750" indent="-285750" algn="l">
              <a:buFont typeface="Arial" panose="020B0604020202020204" pitchFamily="34" charset="0"/>
              <a:buChar char="•"/>
            </a:pPr>
            <a:endParaRPr lang="en-US" sz="1800" spc="-5" dirty="0">
              <a:solidFill>
                <a:schemeClr val="tx1"/>
              </a:solidFill>
              <a:latin typeface="+mj-lt"/>
              <a:cs typeface="Arial"/>
            </a:endParaRPr>
          </a:p>
          <a:p>
            <a:pPr marL="285750" indent="-285750" algn="l">
              <a:buFont typeface="Arial" panose="020B0604020202020204" pitchFamily="34" charset="0"/>
              <a:buChar char="•"/>
            </a:pPr>
            <a:r>
              <a:rPr lang="en-US" sz="1800" spc="-5" dirty="0">
                <a:solidFill>
                  <a:schemeClr val="tx1"/>
                </a:solidFill>
                <a:latin typeface="+mj-lt"/>
                <a:cs typeface="Arial"/>
              </a:rPr>
              <a:t>HEICO pays a modest dividend of 0.20 per share.</a:t>
            </a:r>
            <a:endParaRPr lang="en-US" sz="1800" dirty="0">
              <a:solidFill>
                <a:schemeClr val="tx1"/>
              </a:solidFill>
              <a:latin typeface="+mj-lt"/>
              <a:cs typeface="Arial"/>
            </a:endParaRPr>
          </a:p>
          <a:p>
            <a:pPr marL="285750" indent="-285750" algn="l">
              <a:buFont typeface="Arial" panose="020B0604020202020204" pitchFamily="34" charset="0"/>
              <a:buChar char="•"/>
            </a:pPr>
            <a:endParaRPr lang="en-US" sz="1800" b="0" i="0" dirty="0">
              <a:solidFill>
                <a:srgbClr val="333333"/>
              </a:solidFill>
              <a:effectLst/>
              <a:latin typeface="+mj-lt"/>
            </a:endParaRPr>
          </a:p>
        </p:txBody>
      </p:sp>
    </p:spTree>
    <p:extLst>
      <p:ext uri="{BB962C8B-B14F-4D97-AF65-F5344CB8AC3E}">
        <p14:creationId xmlns:p14="http://schemas.microsoft.com/office/powerpoint/2010/main" val="1527548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681227" y="1419605"/>
            <a:ext cx="8682990" cy="2819400"/>
            <a:chOff x="681227" y="1419605"/>
            <a:chExt cx="8682990" cy="2819400"/>
          </a:xfrm>
        </p:grpSpPr>
        <p:sp>
          <p:nvSpPr>
            <p:cNvPr id="4" name="object 4"/>
            <p:cNvSpPr/>
            <p:nvPr/>
          </p:nvSpPr>
          <p:spPr>
            <a:xfrm>
              <a:off x="689609" y="1419605"/>
              <a:ext cx="8674607" cy="28194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81227" y="1595628"/>
              <a:ext cx="5125211" cy="898397"/>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p:nvPr/>
        </p:nvSpPr>
        <p:spPr>
          <a:xfrm>
            <a:off x="765301" y="1844294"/>
            <a:ext cx="4782820" cy="391160"/>
          </a:xfrm>
          <a:prstGeom prst="rect">
            <a:avLst/>
          </a:prstGeom>
        </p:spPr>
        <p:txBody>
          <a:bodyPr vert="horz" wrap="square" lIns="0" tIns="12700" rIns="0" bIns="0" rtlCol="0">
            <a:spAutoFit/>
          </a:bodyPr>
          <a:lstStyle/>
          <a:p>
            <a:pPr marL="12700" marR="5080">
              <a:lnSpc>
                <a:spcPct val="100000"/>
              </a:lnSpc>
              <a:spcBef>
                <a:spcPts val="100"/>
              </a:spcBef>
            </a:pPr>
            <a:r>
              <a:rPr sz="1200" spc="-5" dirty="0">
                <a:solidFill>
                  <a:srgbClr val="FFFFFF"/>
                </a:solidFill>
                <a:latin typeface="Arial"/>
                <a:cs typeface="Arial"/>
              </a:rPr>
              <a:t>Designs, </a:t>
            </a:r>
            <a:r>
              <a:rPr sz="1200" dirty="0">
                <a:solidFill>
                  <a:srgbClr val="FFFFFF"/>
                </a:solidFill>
                <a:latin typeface="Arial"/>
                <a:cs typeface="Arial"/>
              </a:rPr>
              <a:t>Manufactures, </a:t>
            </a:r>
            <a:r>
              <a:rPr sz="1200" spc="-5" dirty="0">
                <a:solidFill>
                  <a:srgbClr val="FFFFFF"/>
                </a:solidFill>
                <a:latin typeface="Arial"/>
                <a:cs typeface="Arial"/>
              </a:rPr>
              <a:t>Repairs, Overhauls and Distributes Jet Engine  and Aircraft Component Replacement</a:t>
            </a:r>
            <a:r>
              <a:rPr sz="1200" spc="-100" dirty="0">
                <a:solidFill>
                  <a:srgbClr val="FFFFFF"/>
                </a:solidFill>
                <a:latin typeface="Arial"/>
                <a:cs typeface="Arial"/>
              </a:rPr>
              <a:t> </a:t>
            </a:r>
            <a:r>
              <a:rPr sz="1200" spc="-5" dirty="0">
                <a:solidFill>
                  <a:srgbClr val="FFFFFF"/>
                </a:solidFill>
                <a:latin typeface="Arial"/>
                <a:cs typeface="Arial"/>
              </a:rPr>
              <a:t>Parts.</a:t>
            </a:r>
            <a:endParaRPr sz="1200">
              <a:latin typeface="Arial"/>
              <a:cs typeface="Arial"/>
            </a:endParaRPr>
          </a:p>
        </p:txBody>
      </p:sp>
      <p:sp>
        <p:nvSpPr>
          <p:cNvPr id="7" name="object 7"/>
          <p:cNvSpPr txBox="1"/>
          <p:nvPr/>
        </p:nvSpPr>
        <p:spPr>
          <a:xfrm>
            <a:off x="700531" y="4405376"/>
            <a:ext cx="4043045" cy="2082800"/>
          </a:xfrm>
          <a:prstGeom prst="rect">
            <a:avLst/>
          </a:prstGeom>
        </p:spPr>
        <p:txBody>
          <a:bodyPr vert="horz" wrap="square" lIns="0" tIns="127000" rIns="0" bIns="0" rtlCol="0">
            <a:spAutoFit/>
          </a:bodyPr>
          <a:lstStyle/>
          <a:p>
            <a:pPr marL="298450" indent="-285750">
              <a:lnSpc>
                <a:spcPct val="100000"/>
              </a:lnSpc>
              <a:spcBef>
                <a:spcPts val="1000"/>
              </a:spcBef>
              <a:buClr>
                <a:srgbClr val="1E487C"/>
              </a:buClr>
              <a:buFont typeface="Wingdings"/>
              <a:buChar char=""/>
              <a:tabLst>
                <a:tab pos="297815" algn="l"/>
                <a:tab pos="298450" algn="l"/>
              </a:tabLst>
            </a:pPr>
            <a:r>
              <a:rPr sz="1500" b="1" spc="-5" dirty="0">
                <a:latin typeface="Arial"/>
                <a:cs typeface="Arial"/>
              </a:rPr>
              <a:t>PMA Parts</a:t>
            </a:r>
            <a:r>
              <a:rPr sz="1500" b="1" spc="-50" dirty="0">
                <a:latin typeface="Arial"/>
                <a:cs typeface="Arial"/>
              </a:rPr>
              <a:t> </a:t>
            </a:r>
            <a:r>
              <a:rPr sz="1500" b="1" spc="-5" dirty="0">
                <a:latin typeface="Arial"/>
                <a:cs typeface="Arial"/>
              </a:rPr>
              <a:t>Pioneer</a:t>
            </a:r>
            <a:endParaRPr sz="1500">
              <a:latin typeface="Arial"/>
              <a:cs typeface="Arial"/>
            </a:endParaRPr>
          </a:p>
          <a:p>
            <a:pPr marL="298450" indent="-285750">
              <a:lnSpc>
                <a:spcPct val="100000"/>
              </a:lnSpc>
              <a:spcBef>
                <a:spcPts val="900"/>
              </a:spcBef>
              <a:buClr>
                <a:srgbClr val="1E487C"/>
              </a:buClr>
              <a:buFont typeface="Wingdings"/>
              <a:buChar char=""/>
              <a:tabLst>
                <a:tab pos="297815" algn="l"/>
                <a:tab pos="298450" algn="l"/>
              </a:tabLst>
            </a:pPr>
            <a:r>
              <a:rPr sz="1500" b="1" dirty="0">
                <a:latin typeface="Arial"/>
                <a:cs typeface="Arial"/>
              </a:rPr>
              <a:t>Flight </a:t>
            </a:r>
            <a:r>
              <a:rPr sz="1500" b="1" spc="-5" dirty="0">
                <a:latin typeface="Arial"/>
                <a:cs typeface="Arial"/>
              </a:rPr>
              <a:t>and </a:t>
            </a:r>
            <a:r>
              <a:rPr sz="1500" b="1" dirty="0">
                <a:latin typeface="Arial"/>
                <a:cs typeface="Arial"/>
              </a:rPr>
              <a:t>Mission </a:t>
            </a:r>
            <a:r>
              <a:rPr sz="1500" b="1" spc="-5" dirty="0">
                <a:latin typeface="Arial"/>
                <a:cs typeface="Arial"/>
              </a:rPr>
              <a:t>Critical</a:t>
            </a:r>
            <a:r>
              <a:rPr sz="1500" b="1" spc="-125" dirty="0">
                <a:latin typeface="Arial"/>
                <a:cs typeface="Arial"/>
              </a:rPr>
              <a:t> </a:t>
            </a:r>
            <a:r>
              <a:rPr sz="1500" b="1" dirty="0">
                <a:latin typeface="Arial"/>
                <a:cs typeface="Arial"/>
              </a:rPr>
              <a:t>Manufacturing</a:t>
            </a:r>
            <a:endParaRPr sz="1500">
              <a:latin typeface="Arial"/>
              <a:cs typeface="Arial"/>
            </a:endParaRPr>
          </a:p>
          <a:p>
            <a:pPr marL="298450" indent="-285750">
              <a:lnSpc>
                <a:spcPct val="100000"/>
              </a:lnSpc>
              <a:spcBef>
                <a:spcPts val="900"/>
              </a:spcBef>
              <a:buClr>
                <a:srgbClr val="1E487C"/>
              </a:buClr>
              <a:buFont typeface="Wingdings"/>
              <a:buChar char=""/>
              <a:tabLst>
                <a:tab pos="297815" algn="l"/>
                <a:tab pos="298450" algn="l"/>
              </a:tabLst>
            </a:pPr>
            <a:r>
              <a:rPr sz="1500" b="1" dirty="0">
                <a:latin typeface="Arial"/>
                <a:cs typeface="Arial"/>
              </a:rPr>
              <a:t>Component</a:t>
            </a:r>
            <a:r>
              <a:rPr sz="1500" b="1" spc="-30" dirty="0">
                <a:latin typeface="Arial"/>
                <a:cs typeface="Arial"/>
              </a:rPr>
              <a:t> </a:t>
            </a:r>
            <a:r>
              <a:rPr sz="1500" b="1" dirty="0">
                <a:latin typeface="Arial"/>
                <a:cs typeface="Arial"/>
              </a:rPr>
              <a:t>MRO</a:t>
            </a:r>
            <a:endParaRPr sz="1500">
              <a:latin typeface="Arial"/>
              <a:cs typeface="Arial"/>
            </a:endParaRPr>
          </a:p>
          <a:p>
            <a:pPr marL="298450" indent="-285750">
              <a:lnSpc>
                <a:spcPct val="100000"/>
              </a:lnSpc>
              <a:spcBef>
                <a:spcPts val="900"/>
              </a:spcBef>
              <a:buClr>
                <a:srgbClr val="1E487C"/>
              </a:buClr>
              <a:buFont typeface="Wingdings"/>
              <a:buChar char=""/>
              <a:tabLst>
                <a:tab pos="297815" algn="l"/>
                <a:tab pos="298450" algn="l"/>
              </a:tabLst>
            </a:pPr>
            <a:r>
              <a:rPr sz="1500" b="1" dirty="0">
                <a:latin typeface="Arial"/>
                <a:cs typeface="Arial"/>
              </a:rPr>
              <a:t>DER</a:t>
            </a:r>
            <a:r>
              <a:rPr sz="1500" b="1" spc="-10" dirty="0">
                <a:latin typeface="Arial"/>
                <a:cs typeface="Arial"/>
              </a:rPr>
              <a:t> </a:t>
            </a:r>
            <a:r>
              <a:rPr sz="1500" b="1" dirty="0">
                <a:latin typeface="Arial"/>
                <a:cs typeface="Arial"/>
              </a:rPr>
              <a:t>Repair</a:t>
            </a:r>
            <a:endParaRPr sz="1500">
              <a:latin typeface="Arial"/>
              <a:cs typeface="Arial"/>
            </a:endParaRPr>
          </a:p>
          <a:p>
            <a:pPr marL="298450" indent="-285750">
              <a:lnSpc>
                <a:spcPct val="100000"/>
              </a:lnSpc>
              <a:spcBef>
                <a:spcPts val="900"/>
              </a:spcBef>
              <a:buClr>
                <a:srgbClr val="1E487C"/>
              </a:buClr>
              <a:buFont typeface="Wingdings"/>
              <a:buChar char=""/>
              <a:tabLst>
                <a:tab pos="297815" algn="l"/>
                <a:tab pos="298450" algn="l"/>
              </a:tabLst>
            </a:pPr>
            <a:r>
              <a:rPr sz="1500" b="1" spc="-5" dirty="0">
                <a:latin typeface="Arial"/>
                <a:cs typeface="Arial"/>
              </a:rPr>
              <a:t>Asset </a:t>
            </a:r>
            <a:r>
              <a:rPr sz="1500" b="1" dirty="0">
                <a:latin typeface="Arial"/>
                <a:cs typeface="Arial"/>
              </a:rPr>
              <a:t>&amp; </a:t>
            </a:r>
            <a:r>
              <a:rPr sz="1500" b="1" spc="-5" dirty="0">
                <a:latin typeface="Arial"/>
                <a:cs typeface="Arial"/>
              </a:rPr>
              <a:t>Repair </a:t>
            </a:r>
            <a:r>
              <a:rPr sz="1500" b="1" dirty="0">
                <a:latin typeface="Arial"/>
                <a:cs typeface="Arial"/>
              </a:rPr>
              <a:t>Management</a:t>
            </a:r>
            <a:endParaRPr sz="1500">
              <a:latin typeface="Arial"/>
              <a:cs typeface="Arial"/>
            </a:endParaRPr>
          </a:p>
          <a:p>
            <a:pPr marL="298450" indent="-285750">
              <a:lnSpc>
                <a:spcPct val="100000"/>
              </a:lnSpc>
              <a:spcBef>
                <a:spcPts val="900"/>
              </a:spcBef>
              <a:buClr>
                <a:srgbClr val="1E487C"/>
              </a:buClr>
              <a:buFont typeface="Wingdings"/>
              <a:buChar char=""/>
              <a:tabLst>
                <a:tab pos="297815" algn="l"/>
                <a:tab pos="298450" algn="l"/>
              </a:tabLst>
            </a:pPr>
            <a:r>
              <a:rPr sz="1500" b="1" spc="-5" dirty="0">
                <a:latin typeface="Arial"/>
                <a:cs typeface="Arial"/>
              </a:rPr>
              <a:t>Distribution and Defense</a:t>
            </a:r>
            <a:r>
              <a:rPr sz="1500" b="1" spc="-45" dirty="0">
                <a:latin typeface="Arial"/>
                <a:cs typeface="Arial"/>
              </a:rPr>
              <a:t> </a:t>
            </a:r>
            <a:r>
              <a:rPr sz="1500" b="1" dirty="0">
                <a:latin typeface="Arial"/>
                <a:cs typeface="Arial"/>
              </a:rPr>
              <a:t>Sustainment</a:t>
            </a:r>
            <a:endParaRPr sz="1500">
              <a:latin typeface="Arial"/>
              <a:cs typeface="Arial"/>
            </a:endParaRPr>
          </a:p>
        </p:txBody>
      </p:sp>
      <p:sp>
        <p:nvSpPr>
          <p:cNvPr id="8" name="object 8"/>
          <p:cNvSpPr txBox="1">
            <a:spLocks noGrp="1"/>
          </p:cNvSpPr>
          <p:nvPr>
            <p:ph type="title"/>
          </p:nvPr>
        </p:nvSpPr>
        <p:spPr>
          <a:xfrm>
            <a:off x="689101" y="934466"/>
            <a:ext cx="3770629" cy="391160"/>
          </a:xfrm>
          <a:prstGeom prst="rect">
            <a:avLst/>
          </a:prstGeom>
        </p:spPr>
        <p:txBody>
          <a:bodyPr vert="horz" wrap="square" lIns="0" tIns="12700" rIns="0" bIns="0" rtlCol="0">
            <a:spAutoFit/>
          </a:bodyPr>
          <a:lstStyle/>
          <a:p>
            <a:pPr marL="12700">
              <a:lnSpc>
                <a:spcPct val="100000"/>
              </a:lnSpc>
              <a:spcBef>
                <a:spcPts val="100"/>
              </a:spcBef>
            </a:pPr>
            <a:r>
              <a:rPr sz="2400" spc="-5" dirty="0"/>
              <a:t>Flight Support Group</a:t>
            </a:r>
            <a:r>
              <a:rPr sz="2400" spc="-40" dirty="0"/>
              <a:t> </a:t>
            </a:r>
            <a:r>
              <a:rPr sz="2400" spc="-5" dirty="0"/>
              <a:t>(FSG)</a:t>
            </a:r>
            <a:endParaRPr sz="2400"/>
          </a:p>
        </p:txBody>
      </p:sp>
      <p:sp>
        <p:nvSpPr>
          <p:cNvPr id="9" name="object 9"/>
          <p:cNvSpPr/>
          <p:nvPr/>
        </p:nvSpPr>
        <p:spPr>
          <a:xfrm>
            <a:off x="6292596" y="4273296"/>
            <a:ext cx="1289685" cy="1289685"/>
          </a:xfrm>
          <a:custGeom>
            <a:avLst/>
            <a:gdLst/>
            <a:ahLst/>
            <a:cxnLst/>
            <a:rect l="l" t="t" r="r" b="b"/>
            <a:pathLst>
              <a:path w="1289684" h="1289685">
                <a:moveTo>
                  <a:pt x="1289304" y="644651"/>
                </a:moveTo>
                <a:lnTo>
                  <a:pt x="1287534" y="596562"/>
                </a:lnTo>
                <a:lnTo>
                  <a:pt x="1282310" y="549430"/>
                </a:lnTo>
                <a:lnTo>
                  <a:pt x="1273755" y="503378"/>
                </a:lnTo>
                <a:lnTo>
                  <a:pt x="1261995" y="458532"/>
                </a:lnTo>
                <a:lnTo>
                  <a:pt x="1247155" y="415018"/>
                </a:lnTo>
                <a:lnTo>
                  <a:pt x="1229359" y="372959"/>
                </a:lnTo>
                <a:lnTo>
                  <a:pt x="1208733" y="332482"/>
                </a:lnTo>
                <a:lnTo>
                  <a:pt x="1185401" y="293710"/>
                </a:lnTo>
                <a:lnTo>
                  <a:pt x="1159489" y="256769"/>
                </a:lnTo>
                <a:lnTo>
                  <a:pt x="1131121" y="221784"/>
                </a:lnTo>
                <a:lnTo>
                  <a:pt x="1100423" y="188880"/>
                </a:lnTo>
                <a:lnTo>
                  <a:pt x="1067519" y="158182"/>
                </a:lnTo>
                <a:lnTo>
                  <a:pt x="1032534" y="129814"/>
                </a:lnTo>
                <a:lnTo>
                  <a:pt x="995593" y="103902"/>
                </a:lnTo>
                <a:lnTo>
                  <a:pt x="956821" y="80570"/>
                </a:lnTo>
                <a:lnTo>
                  <a:pt x="916344" y="59944"/>
                </a:lnTo>
                <a:lnTo>
                  <a:pt x="874285" y="42148"/>
                </a:lnTo>
                <a:lnTo>
                  <a:pt x="830771" y="27308"/>
                </a:lnTo>
                <a:lnTo>
                  <a:pt x="785925" y="15548"/>
                </a:lnTo>
                <a:lnTo>
                  <a:pt x="739873" y="6993"/>
                </a:lnTo>
                <a:lnTo>
                  <a:pt x="692741" y="1769"/>
                </a:lnTo>
                <a:lnTo>
                  <a:pt x="644652" y="0"/>
                </a:lnTo>
                <a:lnTo>
                  <a:pt x="596562" y="1769"/>
                </a:lnTo>
                <a:lnTo>
                  <a:pt x="549430" y="6993"/>
                </a:lnTo>
                <a:lnTo>
                  <a:pt x="503378" y="15548"/>
                </a:lnTo>
                <a:lnTo>
                  <a:pt x="458532" y="27308"/>
                </a:lnTo>
                <a:lnTo>
                  <a:pt x="415018" y="42148"/>
                </a:lnTo>
                <a:lnTo>
                  <a:pt x="372959" y="59944"/>
                </a:lnTo>
                <a:lnTo>
                  <a:pt x="332482" y="80570"/>
                </a:lnTo>
                <a:lnTo>
                  <a:pt x="293710" y="103902"/>
                </a:lnTo>
                <a:lnTo>
                  <a:pt x="256769" y="129814"/>
                </a:lnTo>
                <a:lnTo>
                  <a:pt x="221784" y="158182"/>
                </a:lnTo>
                <a:lnTo>
                  <a:pt x="188880" y="188880"/>
                </a:lnTo>
                <a:lnTo>
                  <a:pt x="158182" y="221784"/>
                </a:lnTo>
                <a:lnTo>
                  <a:pt x="129814" y="256769"/>
                </a:lnTo>
                <a:lnTo>
                  <a:pt x="103902" y="293710"/>
                </a:lnTo>
                <a:lnTo>
                  <a:pt x="80570" y="332482"/>
                </a:lnTo>
                <a:lnTo>
                  <a:pt x="59944" y="372959"/>
                </a:lnTo>
                <a:lnTo>
                  <a:pt x="42148" y="415018"/>
                </a:lnTo>
                <a:lnTo>
                  <a:pt x="27308" y="458532"/>
                </a:lnTo>
                <a:lnTo>
                  <a:pt x="15548" y="503378"/>
                </a:lnTo>
                <a:lnTo>
                  <a:pt x="6993" y="549430"/>
                </a:lnTo>
                <a:lnTo>
                  <a:pt x="1769" y="596562"/>
                </a:lnTo>
                <a:lnTo>
                  <a:pt x="0" y="644651"/>
                </a:lnTo>
                <a:lnTo>
                  <a:pt x="1769" y="692835"/>
                </a:lnTo>
                <a:lnTo>
                  <a:pt x="6993" y="740045"/>
                </a:lnTo>
                <a:lnTo>
                  <a:pt x="15548" y="786158"/>
                </a:lnTo>
                <a:lnTo>
                  <a:pt x="27308" y="831049"/>
                </a:lnTo>
                <a:lnTo>
                  <a:pt x="42148" y="874595"/>
                </a:lnTo>
                <a:lnTo>
                  <a:pt x="59944" y="916673"/>
                </a:lnTo>
                <a:lnTo>
                  <a:pt x="80570" y="957159"/>
                </a:lnTo>
                <a:lnTo>
                  <a:pt x="103902" y="995929"/>
                </a:lnTo>
                <a:lnTo>
                  <a:pt x="129814" y="1032860"/>
                </a:lnTo>
                <a:lnTo>
                  <a:pt x="158182" y="1067828"/>
                </a:lnTo>
                <a:lnTo>
                  <a:pt x="188880" y="1100708"/>
                </a:lnTo>
                <a:lnTo>
                  <a:pt x="221784" y="1131379"/>
                </a:lnTo>
                <a:lnTo>
                  <a:pt x="256769" y="1159715"/>
                </a:lnTo>
                <a:lnTo>
                  <a:pt x="293710" y="1185594"/>
                </a:lnTo>
                <a:lnTo>
                  <a:pt x="332482" y="1208891"/>
                </a:lnTo>
                <a:lnTo>
                  <a:pt x="372959" y="1229483"/>
                </a:lnTo>
                <a:lnTo>
                  <a:pt x="415018" y="1247246"/>
                </a:lnTo>
                <a:lnTo>
                  <a:pt x="458532" y="1262057"/>
                </a:lnTo>
                <a:lnTo>
                  <a:pt x="503378" y="1273792"/>
                </a:lnTo>
                <a:lnTo>
                  <a:pt x="549430" y="1282327"/>
                </a:lnTo>
                <a:lnTo>
                  <a:pt x="596562" y="1287539"/>
                </a:lnTo>
                <a:lnTo>
                  <a:pt x="644652" y="1289303"/>
                </a:lnTo>
                <a:lnTo>
                  <a:pt x="692741" y="1287539"/>
                </a:lnTo>
                <a:lnTo>
                  <a:pt x="739873" y="1282327"/>
                </a:lnTo>
                <a:lnTo>
                  <a:pt x="785925" y="1273792"/>
                </a:lnTo>
                <a:lnTo>
                  <a:pt x="830771" y="1262057"/>
                </a:lnTo>
                <a:lnTo>
                  <a:pt x="874285" y="1247246"/>
                </a:lnTo>
                <a:lnTo>
                  <a:pt x="916344" y="1229483"/>
                </a:lnTo>
                <a:lnTo>
                  <a:pt x="956821" y="1208891"/>
                </a:lnTo>
                <a:lnTo>
                  <a:pt x="995593" y="1185594"/>
                </a:lnTo>
                <a:lnTo>
                  <a:pt x="1032534" y="1159715"/>
                </a:lnTo>
                <a:lnTo>
                  <a:pt x="1067519" y="1131379"/>
                </a:lnTo>
                <a:lnTo>
                  <a:pt x="1100423" y="1100708"/>
                </a:lnTo>
                <a:lnTo>
                  <a:pt x="1131121" y="1067828"/>
                </a:lnTo>
                <a:lnTo>
                  <a:pt x="1159489" y="1032860"/>
                </a:lnTo>
                <a:lnTo>
                  <a:pt x="1185401" y="995929"/>
                </a:lnTo>
                <a:lnTo>
                  <a:pt x="1208733" y="957159"/>
                </a:lnTo>
                <a:lnTo>
                  <a:pt x="1229359" y="916673"/>
                </a:lnTo>
                <a:lnTo>
                  <a:pt x="1247155" y="874595"/>
                </a:lnTo>
                <a:lnTo>
                  <a:pt x="1261995" y="831049"/>
                </a:lnTo>
                <a:lnTo>
                  <a:pt x="1273755" y="786158"/>
                </a:lnTo>
                <a:lnTo>
                  <a:pt x="1282310" y="740045"/>
                </a:lnTo>
                <a:lnTo>
                  <a:pt x="1287534" y="692835"/>
                </a:lnTo>
                <a:lnTo>
                  <a:pt x="1289304" y="644651"/>
                </a:lnTo>
                <a:close/>
              </a:path>
            </a:pathLst>
          </a:custGeom>
          <a:solidFill>
            <a:srgbClr val="BEBEBE"/>
          </a:solidFill>
        </p:spPr>
        <p:txBody>
          <a:bodyPr wrap="square" lIns="0" tIns="0" rIns="0" bIns="0" rtlCol="0"/>
          <a:lstStyle/>
          <a:p>
            <a:endParaRPr/>
          </a:p>
        </p:txBody>
      </p:sp>
      <p:sp>
        <p:nvSpPr>
          <p:cNvPr id="10" name="object 10"/>
          <p:cNvSpPr txBox="1"/>
          <p:nvPr/>
        </p:nvSpPr>
        <p:spPr>
          <a:xfrm>
            <a:off x="6359896" y="4626355"/>
            <a:ext cx="1188720" cy="513715"/>
          </a:xfrm>
          <a:prstGeom prst="rect">
            <a:avLst/>
          </a:prstGeom>
        </p:spPr>
        <p:txBody>
          <a:bodyPr vert="horz" wrap="square" lIns="0" tIns="12700" rIns="0" bIns="0" rtlCol="0">
            <a:spAutoFit/>
          </a:bodyPr>
          <a:lstStyle/>
          <a:p>
            <a:pPr marL="635" algn="ctr">
              <a:lnSpc>
                <a:spcPct val="100000"/>
              </a:lnSpc>
              <a:spcBef>
                <a:spcPts val="100"/>
              </a:spcBef>
            </a:pPr>
            <a:r>
              <a:rPr sz="1600" b="1" dirty="0">
                <a:latin typeface="Arial"/>
                <a:cs typeface="Arial"/>
              </a:rPr>
              <a:t>HEICO</a:t>
            </a:r>
            <a:endParaRPr sz="1600">
              <a:latin typeface="Arial"/>
              <a:cs typeface="Arial"/>
            </a:endParaRPr>
          </a:p>
          <a:p>
            <a:pPr algn="ctr">
              <a:lnSpc>
                <a:spcPct val="100000"/>
              </a:lnSpc>
            </a:pPr>
            <a:r>
              <a:rPr sz="1600" b="1" spc="-5" dirty="0">
                <a:latin typeface="Arial"/>
                <a:cs typeface="Arial"/>
              </a:rPr>
              <a:t>Corporation</a:t>
            </a:r>
            <a:endParaRPr sz="1600">
              <a:latin typeface="Arial"/>
              <a:cs typeface="Arial"/>
            </a:endParaRPr>
          </a:p>
        </p:txBody>
      </p:sp>
      <p:sp>
        <p:nvSpPr>
          <p:cNvPr id="11" name="object 11"/>
          <p:cNvSpPr/>
          <p:nvPr/>
        </p:nvSpPr>
        <p:spPr>
          <a:xfrm>
            <a:off x="7830311" y="6125717"/>
            <a:ext cx="1085088" cy="1090422"/>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8005064" y="6513830"/>
            <a:ext cx="773430" cy="345440"/>
          </a:xfrm>
          <a:prstGeom prst="rect">
            <a:avLst/>
          </a:prstGeom>
        </p:spPr>
        <p:txBody>
          <a:bodyPr vert="horz" wrap="square" lIns="0" tIns="12700" rIns="0" bIns="0" rtlCol="0">
            <a:spAutoFit/>
          </a:bodyPr>
          <a:lstStyle/>
          <a:p>
            <a:pPr marL="203835" marR="5080" indent="-191770">
              <a:lnSpc>
                <a:spcPct val="100000"/>
              </a:lnSpc>
              <a:spcBef>
                <a:spcPts val="100"/>
              </a:spcBef>
            </a:pPr>
            <a:r>
              <a:rPr sz="1050" b="1" spc="-5" dirty="0">
                <a:solidFill>
                  <a:srgbClr val="B7DEE8"/>
                </a:solidFill>
                <a:latin typeface="Arial"/>
                <a:cs typeface="Arial"/>
              </a:rPr>
              <a:t>Distribution  </a:t>
            </a:r>
            <a:r>
              <a:rPr sz="1050" b="1" dirty="0">
                <a:solidFill>
                  <a:srgbClr val="B7DEE8"/>
                </a:solidFill>
                <a:latin typeface="Arial"/>
                <a:cs typeface="Arial"/>
              </a:rPr>
              <a:t>Group</a:t>
            </a:r>
            <a:endParaRPr sz="1050">
              <a:latin typeface="Arial"/>
              <a:cs typeface="Arial"/>
            </a:endParaRPr>
          </a:p>
        </p:txBody>
      </p:sp>
      <p:sp>
        <p:nvSpPr>
          <p:cNvPr id="13" name="object 13"/>
          <p:cNvSpPr/>
          <p:nvPr/>
        </p:nvSpPr>
        <p:spPr>
          <a:xfrm>
            <a:off x="4787646" y="6088379"/>
            <a:ext cx="1164336" cy="1165097"/>
          </a:xfrm>
          <a:prstGeom prst="rect">
            <a:avLst/>
          </a:prstGeom>
          <a:blipFill>
            <a:blip r:embed="rId6" cstate="print"/>
            <a:stretch>
              <a:fillRect/>
            </a:stretch>
          </a:blipFill>
        </p:spPr>
        <p:txBody>
          <a:bodyPr wrap="square" lIns="0" tIns="0" rIns="0" bIns="0" rtlCol="0"/>
          <a:lstStyle/>
          <a:p>
            <a:endParaRPr/>
          </a:p>
        </p:txBody>
      </p:sp>
      <p:sp>
        <p:nvSpPr>
          <p:cNvPr id="14" name="object 14"/>
          <p:cNvSpPr txBox="1"/>
          <p:nvPr/>
        </p:nvSpPr>
        <p:spPr>
          <a:xfrm>
            <a:off x="5144511" y="6501638"/>
            <a:ext cx="443865" cy="360680"/>
          </a:xfrm>
          <a:prstGeom prst="rect">
            <a:avLst/>
          </a:prstGeom>
        </p:spPr>
        <p:txBody>
          <a:bodyPr vert="horz" wrap="square" lIns="0" tIns="12065" rIns="0" bIns="0" rtlCol="0">
            <a:spAutoFit/>
          </a:bodyPr>
          <a:lstStyle/>
          <a:p>
            <a:pPr marL="12700" marR="5080" indent="34925">
              <a:lnSpc>
                <a:spcPct val="100000"/>
              </a:lnSpc>
              <a:spcBef>
                <a:spcPts val="95"/>
              </a:spcBef>
            </a:pPr>
            <a:r>
              <a:rPr sz="1100" b="1" spc="-5" dirty="0">
                <a:solidFill>
                  <a:srgbClr val="00FFFF"/>
                </a:solidFill>
                <a:latin typeface="Arial"/>
                <a:cs typeface="Arial"/>
              </a:rPr>
              <a:t>Parts  Group</a:t>
            </a:r>
            <a:endParaRPr sz="1100">
              <a:latin typeface="Arial"/>
              <a:cs typeface="Arial"/>
            </a:endParaRPr>
          </a:p>
        </p:txBody>
      </p:sp>
      <p:grpSp>
        <p:nvGrpSpPr>
          <p:cNvPr id="15" name="object 15"/>
          <p:cNvGrpSpPr/>
          <p:nvPr/>
        </p:nvGrpSpPr>
        <p:grpSpPr>
          <a:xfrm>
            <a:off x="5710428" y="5448300"/>
            <a:ext cx="2453005" cy="803275"/>
            <a:chOff x="5710428" y="5448300"/>
            <a:chExt cx="2453005" cy="803275"/>
          </a:xfrm>
        </p:grpSpPr>
        <p:sp>
          <p:nvSpPr>
            <p:cNvPr id="16" name="object 16"/>
            <p:cNvSpPr/>
            <p:nvPr/>
          </p:nvSpPr>
          <p:spPr>
            <a:xfrm>
              <a:off x="5710428" y="5448300"/>
              <a:ext cx="2452877" cy="803148"/>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5943600" y="5683758"/>
              <a:ext cx="1985010" cy="336550"/>
            </a:xfrm>
            <a:custGeom>
              <a:avLst/>
              <a:gdLst/>
              <a:ahLst/>
              <a:cxnLst/>
              <a:rect l="l" t="t" r="r" b="b"/>
              <a:pathLst>
                <a:path w="1985009" h="336550">
                  <a:moveTo>
                    <a:pt x="1985010" y="168401"/>
                  </a:moveTo>
                  <a:lnTo>
                    <a:pt x="1958804" y="129802"/>
                  </a:lnTo>
                  <a:lnTo>
                    <a:pt x="1914055" y="105761"/>
                  </a:lnTo>
                  <a:lnTo>
                    <a:pt x="1849543" y="83424"/>
                  </a:lnTo>
                  <a:lnTo>
                    <a:pt x="1810427" y="72989"/>
                  </a:lnTo>
                  <a:lnTo>
                    <a:pt x="1767033" y="63092"/>
                  </a:lnTo>
                  <a:lnTo>
                    <a:pt x="1719581" y="53772"/>
                  </a:lnTo>
                  <a:lnTo>
                    <a:pt x="1668291" y="45065"/>
                  </a:lnTo>
                  <a:lnTo>
                    <a:pt x="1613385" y="37009"/>
                  </a:lnTo>
                  <a:lnTo>
                    <a:pt x="1555082" y="29642"/>
                  </a:lnTo>
                  <a:lnTo>
                    <a:pt x="1493604" y="23001"/>
                  </a:lnTo>
                  <a:lnTo>
                    <a:pt x="1429172" y="17123"/>
                  </a:lnTo>
                  <a:lnTo>
                    <a:pt x="1362005" y="12047"/>
                  </a:lnTo>
                  <a:lnTo>
                    <a:pt x="1292325" y="7810"/>
                  </a:lnTo>
                  <a:lnTo>
                    <a:pt x="1220352" y="4449"/>
                  </a:lnTo>
                  <a:lnTo>
                    <a:pt x="1146308" y="2002"/>
                  </a:lnTo>
                  <a:lnTo>
                    <a:pt x="1070412" y="506"/>
                  </a:lnTo>
                  <a:lnTo>
                    <a:pt x="992886" y="0"/>
                  </a:lnTo>
                  <a:lnTo>
                    <a:pt x="915354" y="506"/>
                  </a:lnTo>
                  <a:lnTo>
                    <a:pt x="839444" y="2002"/>
                  </a:lnTo>
                  <a:lnTo>
                    <a:pt x="765376" y="4449"/>
                  </a:lnTo>
                  <a:lnTo>
                    <a:pt x="693374" y="7810"/>
                  </a:lnTo>
                  <a:lnTo>
                    <a:pt x="623657" y="12047"/>
                  </a:lnTo>
                  <a:lnTo>
                    <a:pt x="556448" y="17123"/>
                  </a:lnTo>
                  <a:lnTo>
                    <a:pt x="491969" y="23001"/>
                  </a:lnTo>
                  <a:lnTo>
                    <a:pt x="430441" y="29642"/>
                  </a:lnTo>
                  <a:lnTo>
                    <a:pt x="372087" y="37009"/>
                  </a:lnTo>
                  <a:lnTo>
                    <a:pt x="317126" y="45065"/>
                  </a:lnTo>
                  <a:lnTo>
                    <a:pt x="265782" y="53772"/>
                  </a:lnTo>
                  <a:lnTo>
                    <a:pt x="218276" y="63092"/>
                  </a:lnTo>
                  <a:lnTo>
                    <a:pt x="174829" y="72989"/>
                  </a:lnTo>
                  <a:lnTo>
                    <a:pt x="135664" y="83424"/>
                  </a:lnTo>
                  <a:lnTo>
                    <a:pt x="71063" y="105761"/>
                  </a:lnTo>
                  <a:lnTo>
                    <a:pt x="26247" y="129802"/>
                  </a:lnTo>
                  <a:lnTo>
                    <a:pt x="0" y="168401"/>
                  </a:lnTo>
                  <a:lnTo>
                    <a:pt x="2990" y="181552"/>
                  </a:lnTo>
                  <a:lnTo>
                    <a:pt x="46071" y="219144"/>
                  </a:lnTo>
                  <a:lnTo>
                    <a:pt x="101001" y="242291"/>
                  </a:lnTo>
                  <a:lnTo>
                    <a:pt x="174829" y="263567"/>
                  </a:lnTo>
                  <a:lnTo>
                    <a:pt x="218276" y="273411"/>
                  </a:lnTo>
                  <a:lnTo>
                    <a:pt x="265782" y="282678"/>
                  </a:lnTo>
                  <a:lnTo>
                    <a:pt x="317126" y="291330"/>
                  </a:lnTo>
                  <a:lnTo>
                    <a:pt x="372087" y="299332"/>
                  </a:lnTo>
                  <a:lnTo>
                    <a:pt x="430441" y="306647"/>
                  </a:lnTo>
                  <a:lnTo>
                    <a:pt x="491969" y="313238"/>
                  </a:lnTo>
                  <a:lnTo>
                    <a:pt x="556448" y="319069"/>
                  </a:lnTo>
                  <a:lnTo>
                    <a:pt x="623657" y="324103"/>
                  </a:lnTo>
                  <a:lnTo>
                    <a:pt x="693374" y="328303"/>
                  </a:lnTo>
                  <a:lnTo>
                    <a:pt x="765376" y="331634"/>
                  </a:lnTo>
                  <a:lnTo>
                    <a:pt x="839444" y="334058"/>
                  </a:lnTo>
                  <a:lnTo>
                    <a:pt x="915354" y="335540"/>
                  </a:lnTo>
                  <a:lnTo>
                    <a:pt x="992886" y="336041"/>
                  </a:lnTo>
                  <a:lnTo>
                    <a:pt x="1070412" y="335540"/>
                  </a:lnTo>
                  <a:lnTo>
                    <a:pt x="1146308" y="334058"/>
                  </a:lnTo>
                  <a:lnTo>
                    <a:pt x="1220352" y="331634"/>
                  </a:lnTo>
                  <a:lnTo>
                    <a:pt x="1292325" y="328303"/>
                  </a:lnTo>
                  <a:lnTo>
                    <a:pt x="1362005" y="324103"/>
                  </a:lnTo>
                  <a:lnTo>
                    <a:pt x="1429172" y="319069"/>
                  </a:lnTo>
                  <a:lnTo>
                    <a:pt x="1493604" y="313238"/>
                  </a:lnTo>
                  <a:lnTo>
                    <a:pt x="1555082" y="306647"/>
                  </a:lnTo>
                  <a:lnTo>
                    <a:pt x="1613385" y="299332"/>
                  </a:lnTo>
                  <a:lnTo>
                    <a:pt x="1668291" y="291330"/>
                  </a:lnTo>
                  <a:lnTo>
                    <a:pt x="1719581" y="282678"/>
                  </a:lnTo>
                  <a:lnTo>
                    <a:pt x="1767033" y="273411"/>
                  </a:lnTo>
                  <a:lnTo>
                    <a:pt x="1810427" y="263567"/>
                  </a:lnTo>
                  <a:lnTo>
                    <a:pt x="1849543" y="253181"/>
                  </a:lnTo>
                  <a:lnTo>
                    <a:pt x="1914055" y="230933"/>
                  </a:lnTo>
                  <a:lnTo>
                    <a:pt x="1958804" y="206959"/>
                  </a:lnTo>
                  <a:lnTo>
                    <a:pt x="1985010" y="168401"/>
                  </a:lnTo>
                  <a:close/>
                </a:path>
              </a:pathLst>
            </a:custGeom>
            <a:solidFill>
              <a:srgbClr val="00007F"/>
            </a:solidFill>
          </p:spPr>
          <p:txBody>
            <a:bodyPr wrap="square" lIns="0" tIns="0" rIns="0" bIns="0" rtlCol="0"/>
            <a:lstStyle/>
            <a:p>
              <a:endParaRPr/>
            </a:p>
          </p:txBody>
        </p:sp>
        <p:sp>
          <p:nvSpPr>
            <p:cNvPr id="18" name="object 18"/>
            <p:cNvSpPr/>
            <p:nvPr/>
          </p:nvSpPr>
          <p:spPr>
            <a:xfrm>
              <a:off x="5931408" y="5670804"/>
              <a:ext cx="2010410" cy="361950"/>
            </a:xfrm>
            <a:custGeom>
              <a:avLst/>
              <a:gdLst/>
              <a:ahLst/>
              <a:cxnLst/>
              <a:rect l="l" t="t" r="r" b="b"/>
              <a:pathLst>
                <a:path w="2010409" h="361950">
                  <a:moveTo>
                    <a:pt x="1524" y="191261"/>
                  </a:moveTo>
                  <a:lnTo>
                    <a:pt x="1523" y="170687"/>
                  </a:lnTo>
                  <a:lnTo>
                    <a:pt x="0" y="179069"/>
                  </a:lnTo>
                  <a:lnTo>
                    <a:pt x="0" y="182879"/>
                  </a:lnTo>
                  <a:lnTo>
                    <a:pt x="1524" y="191261"/>
                  </a:lnTo>
                  <a:close/>
                </a:path>
                <a:path w="2010409" h="361950">
                  <a:moveTo>
                    <a:pt x="6858" y="204215"/>
                  </a:moveTo>
                  <a:lnTo>
                    <a:pt x="6857" y="157733"/>
                  </a:lnTo>
                  <a:lnTo>
                    <a:pt x="6095" y="158495"/>
                  </a:lnTo>
                  <a:lnTo>
                    <a:pt x="2285" y="166877"/>
                  </a:lnTo>
                  <a:lnTo>
                    <a:pt x="1523" y="168401"/>
                  </a:lnTo>
                  <a:lnTo>
                    <a:pt x="1524" y="193547"/>
                  </a:lnTo>
                  <a:lnTo>
                    <a:pt x="2286" y="195071"/>
                  </a:lnTo>
                  <a:lnTo>
                    <a:pt x="6096" y="203453"/>
                  </a:lnTo>
                  <a:lnTo>
                    <a:pt x="6858" y="204215"/>
                  </a:lnTo>
                  <a:close/>
                </a:path>
                <a:path w="2010409" h="361950">
                  <a:moveTo>
                    <a:pt x="2002536" y="205739"/>
                  </a:moveTo>
                  <a:lnTo>
                    <a:pt x="2002536" y="156209"/>
                  </a:lnTo>
                  <a:lnTo>
                    <a:pt x="1996439" y="147827"/>
                  </a:lnTo>
                  <a:lnTo>
                    <a:pt x="1995677" y="147065"/>
                  </a:lnTo>
                  <a:lnTo>
                    <a:pt x="1994916" y="147065"/>
                  </a:lnTo>
                  <a:lnTo>
                    <a:pt x="1994916" y="146303"/>
                  </a:lnTo>
                  <a:lnTo>
                    <a:pt x="1958339" y="119633"/>
                  </a:lnTo>
                  <a:lnTo>
                    <a:pt x="1915465" y="100441"/>
                  </a:lnTo>
                  <a:lnTo>
                    <a:pt x="1868613" y="84615"/>
                  </a:lnTo>
                  <a:lnTo>
                    <a:pt x="1819417" y="71618"/>
                  </a:lnTo>
                  <a:lnTo>
                    <a:pt x="1769513" y="60909"/>
                  </a:lnTo>
                  <a:lnTo>
                    <a:pt x="1720534" y="51948"/>
                  </a:lnTo>
                  <a:lnTo>
                    <a:pt x="1674114" y="44195"/>
                  </a:lnTo>
                  <a:lnTo>
                    <a:pt x="1600200" y="33527"/>
                  </a:lnTo>
                  <a:lnTo>
                    <a:pt x="1551099" y="27744"/>
                  </a:lnTo>
                  <a:lnTo>
                    <a:pt x="1501945" y="22602"/>
                  </a:lnTo>
                  <a:lnTo>
                    <a:pt x="1452741" y="18073"/>
                  </a:lnTo>
                  <a:lnTo>
                    <a:pt x="1403493" y="14132"/>
                  </a:lnTo>
                  <a:lnTo>
                    <a:pt x="1354203" y="10750"/>
                  </a:lnTo>
                  <a:lnTo>
                    <a:pt x="1304877" y="7902"/>
                  </a:lnTo>
                  <a:lnTo>
                    <a:pt x="1255517" y="5559"/>
                  </a:lnTo>
                  <a:lnTo>
                    <a:pt x="1204913" y="3662"/>
                  </a:lnTo>
                  <a:lnTo>
                    <a:pt x="1155954" y="2262"/>
                  </a:lnTo>
                  <a:lnTo>
                    <a:pt x="1106424" y="761"/>
                  </a:lnTo>
                  <a:lnTo>
                    <a:pt x="1005078" y="0"/>
                  </a:lnTo>
                  <a:lnTo>
                    <a:pt x="902969" y="761"/>
                  </a:lnTo>
                  <a:lnTo>
                    <a:pt x="853440" y="2285"/>
                  </a:lnTo>
                  <a:lnTo>
                    <a:pt x="803916" y="3760"/>
                  </a:lnTo>
                  <a:lnTo>
                    <a:pt x="757067" y="5518"/>
                  </a:lnTo>
                  <a:lnTo>
                    <a:pt x="708762" y="7756"/>
                  </a:lnTo>
                  <a:lnTo>
                    <a:pt x="660427" y="10464"/>
                  </a:lnTo>
                  <a:lnTo>
                    <a:pt x="612100" y="13682"/>
                  </a:lnTo>
                  <a:lnTo>
                    <a:pt x="563816" y="17452"/>
                  </a:lnTo>
                  <a:lnTo>
                    <a:pt x="515613" y="21814"/>
                  </a:lnTo>
                  <a:lnTo>
                    <a:pt x="467527" y="26808"/>
                  </a:lnTo>
                  <a:lnTo>
                    <a:pt x="419596" y="32478"/>
                  </a:lnTo>
                  <a:lnTo>
                    <a:pt x="371856" y="38861"/>
                  </a:lnTo>
                  <a:lnTo>
                    <a:pt x="300990" y="49529"/>
                  </a:lnTo>
                  <a:lnTo>
                    <a:pt x="251052" y="58881"/>
                  </a:lnTo>
                  <a:lnTo>
                    <a:pt x="198986" y="69758"/>
                  </a:lnTo>
                  <a:lnTo>
                    <a:pt x="146836" y="83042"/>
                  </a:lnTo>
                  <a:lnTo>
                    <a:pt x="96595" y="99626"/>
                  </a:lnTo>
                  <a:lnTo>
                    <a:pt x="50291" y="120395"/>
                  </a:lnTo>
                  <a:lnTo>
                    <a:pt x="13715" y="147827"/>
                  </a:lnTo>
                  <a:lnTo>
                    <a:pt x="7619" y="156209"/>
                  </a:lnTo>
                  <a:lnTo>
                    <a:pt x="6857" y="156971"/>
                  </a:lnTo>
                  <a:lnTo>
                    <a:pt x="6858" y="204977"/>
                  </a:lnTo>
                  <a:lnTo>
                    <a:pt x="7620" y="205739"/>
                  </a:lnTo>
                  <a:lnTo>
                    <a:pt x="13716" y="214121"/>
                  </a:lnTo>
                  <a:lnTo>
                    <a:pt x="14478" y="214883"/>
                  </a:lnTo>
                  <a:lnTo>
                    <a:pt x="14478" y="215645"/>
                  </a:lnTo>
                  <a:lnTo>
                    <a:pt x="15240" y="215645"/>
                  </a:lnTo>
                  <a:lnTo>
                    <a:pt x="25146" y="225551"/>
                  </a:lnTo>
                  <a:lnTo>
                    <a:pt x="25146" y="177545"/>
                  </a:lnTo>
                  <a:lnTo>
                    <a:pt x="28956" y="169163"/>
                  </a:lnTo>
                  <a:lnTo>
                    <a:pt x="28956" y="170402"/>
                  </a:lnTo>
                  <a:lnTo>
                    <a:pt x="32766" y="165163"/>
                  </a:lnTo>
                  <a:lnTo>
                    <a:pt x="32766" y="164591"/>
                  </a:lnTo>
                  <a:lnTo>
                    <a:pt x="41148" y="156209"/>
                  </a:lnTo>
                  <a:lnTo>
                    <a:pt x="105757" y="123465"/>
                  </a:lnTo>
                  <a:lnTo>
                    <a:pt x="151268" y="108212"/>
                  </a:lnTo>
                  <a:lnTo>
                    <a:pt x="198995" y="95571"/>
                  </a:lnTo>
                  <a:lnTo>
                    <a:pt x="247359" y="85149"/>
                  </a:lnTo>
                  <a:lnTo>
                    <a:pt x="294832" y="76538"/>
                  </a:lnTo>
                  <a:lnTo>
                    <a:pt x="339852" y="69341"/>
                  </a:lnTo>
                  <a:lnTo>
                    <a:pt x="413004" y="58673"/>
                  </a:lnTo>
                  <a:lnTo>
                    <a:pt x="461643" y="52972"/>
                  </a:lnTo>
                  <a:lnTo>
                    <a:pt x="510494" y="47876"/>
                  </a:lnTo>
                  <a:lnTo>
                    <a:pt x="559505" y="43366"/>
                  </a:lnTo>
                  <a:lnTo>
                    <a:pt x="608628" y="39420"/>
                  </a:lnTo>
                  <a:lnTo>
                    <a:pt x="657815" y="36017"/>
                  </a:lnTo>
                  <a:lnTo>
                    <a:pt x="707014" y="33138"/>
                  </a:lnTo>
                  <a:lnTo>
                    <a:pt x="757067" y="30727"/>
                  </a:lnTo>
                  <a:lnTo>
                    <a:pt x="805305" y="28864"/>
                  </a:lnTo>
                  <a:lnTo>
                    <a:pt x="854202" y="27431"/>
                  </a:lnTo>
                  <a:lnTo>
                    <a:pt x="1005078" y="25145"/>
                  </a:lnTo>
                  <a:lnTo>
                    <a:pt x="1156716" y="27455"/>
                  </a:lnTo>
                  <a:lnTo>
                    <a:pt x="1208889" y="29073"/>
                  </a:lnTo>
                  <a:lnTo>
                    <a:pt x="1262110" y="31191"/>
                  </a:lnTo>
                  <a:lnTo>
                    <a:pt x="1315519" y="33841"/>
                  </a:lnTo>
                  <a:lnTo>
                    <a:pt x="1369020" y="37077"/>
                  </a:lnTo>
                  <a:lnTo>
                    <a:pt x="1422514" y="40956"/>
                  </a:lnTo>
                  <a:lnTo>
                    <a:pt x="1475906" y="45533"/>
                  </a:lnTo>
                  <a:lnTo>
                    <a:pt x="1529097" y="50864"/>
                  </a:lnTo>
                  <a:lnTo>
                    <a:pt x="1581991" y="57003"/>
                  </a:lnTo>
                  <a:lnTo>
                    <a:pt x="1634489" y="64007"/>
                  </a:lnTo>
                  <a:lnTo>
                    <a:pt x="1704594" y="74675"/>
                  </a:lnTo>
                  <a:lnTo>
                    <a:pt x="1752689" y="83487"/>
                  </a:lnTo>
                  <a:lnTo>
                    <a:pt x="1803058" y="93919"/>
                  </a:lnTo>
                  <a:lnTo>
                    <a:pt x="1853611" y="106727"/>
                  </a:lnTo>
                  <a:lnTo>
                    <a:pt x="1902259" y="122667"/>
                  </a:lnTo>
                  <a:lnTo>
                    <a:pt x="1946910" y="142493"/>
                  </a:lnTo>
                  <a:lnTo>
                    <a:pt x="1975866" y="163220"/>
                  </a:lnTo>
                  <a:lnTo>
                    <a:pt x="1975866" y="163067"/>
                  </a:lnTo>
                  <a:lnTo>
                    <a:pt x="1977389" y="164591"/>
                  </a:lnTo>
                  <a:lnTo>
                    <a:pt x="1977389" y="165163"/>
                  </a:lnTo>
                  <a:lnTo>
                    <a:pt x="1980438" y="169354"/>
                  </a:lnTo>
                  <a:lnTo>
                    <a:pt x="1980438" y="169163"/>
                  </a:lnTo>
                  <a:lnTo>
                    <a:pt x="1981962" y="171449"/>
                  </a:lnTo>
                  <a:lnTo>
                    <a:pt x="1981962" y="172516"/>
                  </a:lnTo>
                  <a:lnTo>
                    <a:pt x="1983486" y="175869"/>
                  </a:lnTo>
                  <a:lnTo>
                    <a:pt x="1983486" y="174497"/>
                  </a:lnTo>
                  <a:lnTo>
                    <a:pt x="1984248" y="177545"/>
                  </a:lnTo>
                  <a:lnTo>
                    <a:pt x="1984248" y="178688"/>
                  </a:lnTo>
                  <a:lnTo>
                    <a:pt x="1984678" y="181057"/>
                  </a:lnTo>
                  <a:lnTo>
                    <a:pt x="1985010" y="179069"/>
                  </a:lnTo>
                  <a:lnTo>
                    <a:pt x="1985010" y="224599"/>
                  </a:lnTo>
                  <a:lnTo>
                    <a:pt x="1985772" y="224027"/>
                  </a:lnTo>
                  <a:lnTo>
                    <a:pt x="1994916" y="215645"/>
                  </a:lnTo>
                  <a:lnTo>
                    <a:pt x="1996439" y="214121"/>
                  </a:lnTo>
                  <a:lnTo>
                    <a:pt x="2002536" y="205739"/>
                  </a:lnTo>
                  <a:close/>
                </a:path>
                <a:path w="2010409" h="361950">
                  <a:moveTo>
                    <a:pt x="26670" y="174497"/>
                  </a:moveTo>
                  <a:lnTo>
                    <a:pt x="25146" y="177545"/>
                  </a:lnTo>
                  <a:lnTo>
                    <a:pt x="25146" y="179069"/>
                  </a:lnTo>
                  <a:lnTo>
                    <a:pt x="25477" y="181057"/>
                  </a:lnTo>
                  <a:lnTo>
                    <a:pt x="26670" y="174497"/>
                  </a:lnTo>
                  <a:close/>
                </a:path>
                <a:path w="2010409" h="361950">
                  <a:moveTo>
                    <a:pt x="25477" y="181057"/>
                  </a:moveTo>
                  <a:lnTo>
                    <a:pt x="25146" y="179069"/>
                  </a:lnTo>
                  <a:lnTo>
                    <a:pt x="25146" y="182879"/>
                  </a:lnTo>
                  <a:lnTo>
                    <a:pt x="25477" y="181057"/>
                  </a:lnTo>
                  <a:close/>
                </a:path>
                <a:path w="2010409" h="361950">
                  <a:moveTo>
                    <a:pt x="26549" y="187492"/>
                  </a:moveTo>
                  <a:lnTo>
                    <a:pt x="25477" y="181057"/>
                  </a:lnTo>
                  <a:lnTo>
                    <a:pt x="25146" y="182879"/>
                  </a:lnTo>
                  <a:lnTo>
                    <a:pt x="25146" y="184403"/>
                  </a:lnTo>
                  <a:lnTo>
                    <a:pt x="26549" y="187492"/>
                  </a:lnTo>
                  <a:close/>
                </a:path>
                <a:path w="2010409" h="361950">
                  <a:moveTo>
                    <a:pt x="26670" y="188213"/>
                  </a:moveTo>
                  <a:lnTo>
                    <a:pt x="26549" y="187492"/>
                  </a:lnTo>
                  <a:lnTo>
                    <a:pt x="25146" y="184403"/>
                  </a:lnTo>
                  <a:lnTo>
                    <a:pt x="26670" y="188213"/>
                  </a:lnTo>
                  <a:close/>
                </a:path>
                <a:path w="2010409" h="361950">
                  <a:moveTo>
                    <a:pt x="26670" y="226599"/>
                  </a:moveTo>
                  <a:lnTo>
                    <a:pt x="26670" y="188213"/>
                  </a:lnTo>
                  <a:lnTo>
                    <a:pt x="25146" y="184403"/>
                  </a:lnTo>
                  <a:lnTo>
                    <a:pt x="25146" y="225551"/>
                  </a:lnTo>
                  <a:lnTo>
                    <a:pt x="26670" y="226599"/>
                  </a:lnTo>
                  <a:close/>
                </a:path>
                <a:path w="2010409" h="361950">
                  <a:moveTo>
                    <a:pt x="28956" y="228171"/>
                  </a:moveTo>
                  <a:lnTo>
                    <a:pt x="28956" y="192785"/>
                  </a:lnTo>
                  <a:lnTo>
                    <a:pt x="26549" y="187492"/>
                  </a:lnTo>
                  <a:lnTo>
                    <a:pt x="26670" y="188213"/>
                  </a:lnTo>
                  <a:lnTo>
                    <a:pt x="26670" y="226599"/>
                  </a:lnTo>
                  <a:lnTo>
                    <a:pt x="28956" y="228171"/>
                  </a:lnTo>
                  <a:close/>
                </a:path>
                <a:path w="2010409" h="361950">
                  <a:moveTo>
                    <a:pt x="28956" y="170402"/>
                  </a:moveTo>
                  <a:lnTo>
                    <a:pt x="28956" y="169163"/>
                  </a:lnTo>
                  <a:lnTo>
                    <a:pt x="28194" y="171449"/>
                  </a:lnTo>
                  <a:lnTo>
                    <a:pt x="28956" y="170402"/>
                  </a:lnTo>
                  <a:close/>
                </a:path>
                <a:path w="2010409" h="361950">
                  <a:moveTo>
                    <a:pt x="34290" y="198881"/>
                  </a:moveTo>
                  <a:lnTo>
                    <a:pt x="28194" y="190499"/>
                  </a:lnTo>
                  <a:lnTo>
                    <a:pt x="28956" y="192785"/>
                  </a:lnTo>
                  <a:lnTo>
                    <a:pt x="28956" y="228171"/>
                  </a:lnTo>
                  <a:lnTo>
                    <a:pt x="32766" y="230790"/>
                  </a:lnTo>
                  <a:lnTo>
                    <a:pt x="32766" y="197357"/>
                  </a:lnTo>
                  <a:lnTo>
                    <a:pt x="34290" y="198881"/>
                  </a:lnTo>
                  <a:close/>
                </a:path>
                <a:path w="2010409" h="361950">
                  <a:moveTo>
                    <a:pt x="34290" y="163067"/>
                  </a:moveTo>
                  <a:lnTo>
                    <a:pt x="32766" y="164591"/>
                  </a:lnTo>
                  <a:lnTo>
                    <a:pt x="32766" y="165163"/>
                  </a:lnTo>
                  <a:lnTo>
                    <a:pt x="34290" y="163067"/>
                  </a:lnTo>
                  <a:close/>
                </a:path>
                <a:path w="2010409" h="361950">
                  <a:moveTo>
                    <a:pt x="1976143" y="198500"/>
                  </a:moveTo>
                  <a:lnTo>
                    <a:pt x="1903956" y="238735"/>
                  </a:lnTo>
                  <a:lnTo>
                    <a:pt x="1858506" y="253937"/>
                  </a:lnTo>
                  <a:lnTo>
                    <a:pt x="1811107" y="266414"/>
                  </a:lnTo>
                  <a:lnTo>
                    <a:pt x="1763067" y="276752"/>
                  </a:lnTo>
                  <a:lnTo>
                    <a:pt x="1715696" y="285541"/>
                  </a:lnTo>
                  <a:lnTo>
                    <a:pt x="1670304" y="293369"/>
                  </a:lnTo>
                  <a:lnTo>
                    <a:pt x="1597152" y="303275"/>
                  </a:lnTo>
                  <a:lnTo>
                    <a:pt x="1548497" y="308964"/>
                  </a:lnTo>
                  <a:lnTo>
                    <a:pt x="1499643" y="314054"/>
                  </a:lnTo>
                  <a:lnTo>
                    <a:pt x="1450636" y="318563"/>
                  </a:lnTo>
                  <a:lnTo>
                    <a:pt x="1401521" y="322513"/>
                  </a:lnTo>
                  <a:lnTo>
                    <a:pt x="1352346" y="325920"/>
                  </a:lnTo>
                  <a:lnTo>
                    <a:pt x="1303155" y="328805"/>
                  </a:lnTo>
                  <a:lnTo>
                    <a:pt x="1253611" y="331202"/>
                  </a:lnTo>
                  <a:lnTo>
                    <a:pt x="1204913" y="333085"/>
                  </a:lnTo>
                  <a:lnTo>
                    <a:pt x="1155954" y="334517"/>
                  </a:lnTo>
                  <a:lnTo>
                    <a:pt x="1106424" y="336041"/>
                  </a:lnTo>
                  <a:lnTo>
                    <a:pt x="1005078" y="336803"/>
                  </a:lnTo>
                  <a:lnTo>
                    <a:pt x="903732" y="336041"/>
                  </a:lnTo>
                  <a:lnTo>
                    <a:pt x="853440" y="334495"/>
                  </a:lnTo>
                  <a:lnTo>
                    <a:pt x="800939" y="332965"/>
                  </a:lnTo>
                  <a:lnTo>
                    <a:pt x="747652" y="330846"/>
                  </a:lnTo>
                  <a:lnTo>
                    <a:pt x="694359" y="328142"/>
                  </a:lnTo>
                  <a:lnTo>
                    <a:pt x="641083" y="324837"/>
                  </a:lnTo>
                  <a:lnTo>
                    <a:pt x="587843" y="320914"/>
                  </a:lnTo>
                  <a:lnTo>
                    <a:pt x="534661" y="316356"/>
                  </a:lnTo>
                  <a:lnTo>
                    <a:pt x="481557" y="311147"/>
                  </a:lnTo>
                  <a:lnTo>
                    <a:pt x="428551" y="305268"/>
                  </a:lnTo>
                  <a:lnTo>
                    <a:pt x="375666" y="298703"/>
                  </a:lnTo>
                  <a:lnTo>
                    <a:pt x="305562" y="287273"/>
                  </a:lnTo>
                  <a:lnTo>
                    <a:pt x="257619" y="278664"/>
                  </a:lnTo>
                  <a:lnTo>
                    <a:pt x="206884" y="268186"/>
                  </a:lnTo>
                  <a:lnTo>
                    <a:pt x="155812" y="255231"/>
                  </a:lnTo>
                  <a:lnTo>
                    <a:pt x="106860" y="239191"/>
                  </a:lnTo>
                  <a:lnTo>
                    <a:pt x="62484" y="219455"/>
                  </a:lnTo>
                  <a:lnTo>
                    <a:pt x="32766" y="197357"/>
                  </a:lnTo>
                  <a:lnTo>
                    <a:pt x="32766" y="230790"/>
                  </a:lnTo>
                  <a:lnTo>
                    <a:pt x="94656" y="261482"/>
                  </a:lnTo>
                  <a:lnTo>
                    <a:pt x="141534" y="277317"/>
                  </a:lnTo>
                  <a:lnTo>
                    <a:pt x="190780" y="290379"/>
                  </a:lnTo>
                  <a:lnTo>
                    <a:pt x="240727" y="301227"/>
                  </a:lnTo>
                  <a:lnTo>
                    <a:pt x="289703" y="310419"/>
                  </a:lnTo>
                  <a:lnTo>
                    <a:pt x="336042" y="318515"/>
                  </a:lnTo>
                  <a:lnTo>
                    <a:pt x="409956" y="328421"/>
                  </a:lnTo>
                  <a:lnTo>
                    <a:pt x="459174" y="334237"/>
                  </a:lnTo>
                  <a:lnTo>
                    <a:pt x="508360" y="339398"/>
                  </a:lnTo>
                  <a:lnTo>
                    <a:pt x="557532" y="343944"/>
                  </a:lnTo>
                  <a:lnTo>
                    <a:pt x="606712" y="347912"/>
                  </a:lnTo>
                  <a:lnTo>
                    <a:pt x="655921" y="351340"/>
                  </a:lnTo>
                  <a:lnTo>
                    <a:pt x="705177" y="354267"/>
                  </a:lnTo>
                  <a:lnTo>
                    <a:pt x="754502" y="356732"/>
                  </a:lnTo>
                  <a:lnTo>
                    <a:pt x="805305" y="358818"/>
                  </a:lnTo>
                  <a:lnTo>
                    <a:pt x="853440" y="360425"/>
                  </a:lnTo>
                  <a:lnTo>
                    <a:pt x="903732" y="361187"/>
                  </a:lnTo>
                  <a:lnTo>
                    <a:pt x="1005078" y="361949"/>
                  </a:lnTo>
                  <a:lnTo>
                    <a:pt x="1106424" y="361187"/>
                  </a:lnTo>
                  <a:lnTo>
                    <a:pt x="1156716" y="360425"/>
                  </a:lnTo>
                  <a:lnTo>
                    <a:pt x="1206129" y="358828"/>
                  </a:lnTo>
                  <a:lnTo>
                    <a:pt x="1253611" y="356886"/>
                  </a:lnTo>
                  <a:lnTo>
                    <a:pt x="1303155" y="354395"/>
                  </a:lnTo>
                  <a:lnTo>
                    <a:pt x="1349943" y="351609"/>
                  </a:lnTo>
                  <a:lnTo>
                    <a:pt x="1397984" y="348272"/>
                  </a:lnTo>
                  <a:lnTo>
                    <a:pt x="1445986" y="344444"/>
                  </a:lnTo>
                  <a:lnTo>
                    <a:pt x="1493984" y="340106"/>
                  </a:lnTo>
                  <a:lnTo>
                    <a:pt x="1542013" y="335240"/>
                  </a:lnTo>
                  <a:lnTo>
                    <a:pt x="1590107" y="329828"/>
                  </a:lnTo>
                  <a:lnTo>
                    <a:pt x="1638300" y="323849"/>
                  </a:lnTo>
                  <a:lnTo>
                    <a:pt x="1709166" y="312419"/>
                  </a:lnTo>
                  <a:lnTo>
                    <a:pt x="1759742" y="302854"/>
                  </a:lnTo>
                  <a:lnTo>
                    <a:pt x="1811144" y="292137"/>
                  </a:lnTo>
                  <a:lnTo>
                    <a:pt x="1862253" y="279194"/>
                  </a:lnTo>
                  <a:lnTo>
                    <a:pt x="1911945" y="262946"/>
                  </a:lnTo>
                  <a:lnTo>
                    <a:pt x="1959102" y="242315"/>
                  </a:lnTo>
                  <a:lnTo>
                    <a:pt x="1975866" y="231457"/>
                  </a:lnTo>
                  <a:lnTo>
                    <a:pt x="1975866" y="198881"/>
                  </a:lnTo>
                  <a:lnTo>
                    <a:pt x="1976143" y="198500"/>
                  </a:lnTo>
                  <a:close/>
                </a:path>
                <a:path w="2010409" h="361950">
                  <a:moveTo>
                    <a:pt x="1977389" y="164591"/>
                  </a:moveTo>
                  <a:lnTo>
                    <a:pt x="1975866" y="163067"/>
                  </a:lnTo>
                  <a:lnTo>
                    <a:pt x="1976186" y="163509"/>
                  </a:lnTo>
                  <a:lnTo>
                    <a:pt x="1977389" y="164591"/>
                  </a:lnTo>
                  <a:close/>
                </a:path>
                <a:path w="2010409" h="361950">
                  <a:moveTo>
                    <a:pt x="1976186" y="163509"/>
                  </a:moveTo>
                  <a:lnTo>
                    <a:pt x="1975866" y="163067"/>
                  </a:lnTo>
                  <a:lnTo>
                    <a:pt x="1975866" y="163220"/>
                  </a:lnTo>
                  <a:lnTo>
                    <a:pt x="1976186" y="163509"/>
                  </a:lnTo>
                  <a:close/>
                </a:path>
                <a:path w="2010409" h="361950">
                  <a:moveTo>
                    <a:pt x="1977389" y="197357"/>
                  </a:moveTo>
                  <a:lnTo>
                    <a:pt x="1976143" y="198500"/>
                  </a:lnTo>
                  <a:lnTo>
                    <a:pt x="1975866" y="198881"/>
                  </a:lnTo>
                  <a:lnTo>
                    <a:pt x="1977389" y="197357"/>
                  </a:lnTo>
                  <a:close/>
                </a:path>
                <a:path w="2010409" h="361950">
                  <a:moveTo>
                    <a:pt x="1977389" y="230314"/>
                  </a:moveTo>
                  <a:lnTo>
                    <a:pt x="1977389" y="197357"/>
                  </a:lnTo>
                  <a:lnTo>
                    <a:pt x="1975866" y="198881"/>
                  </a:lnTo>
                  <a:lnTo>
                    <a:pt x="1975866" y="231457"/>
                  </a:lnTo>
                  <a:lnTo>
                    <a:pt x="1977389" y="230314"/>
                  </a:lnTo>
                  <a:close/>
                </a:path>
                <a:path w="2010409" h="361950">
                  <a:moveTo>
                    <a:pt x="1980668" y="192277"/>
                  </a:moveTo>
                  <a:lnTo>
                    <a:pt x="1976143" y="198500"/>
                  </a:lnTo>
                  <a:lnTo>
                    <a:pt x="1977389" y="197357"/>
                  </a:lnTo>
                  <a:lnTo>
                    <a:pt x="1977389" y="230314"/>
                  </a:lnTo>
                  <a:lnTo>
                    <a:pt x="1980438" y="228028"/>
                  </a:lnTo>
                  <a:lnTo>
                    <a:pt x="1980438" y="192785"/>
                  </a:lnTo>
                  <a:lnTo>
                    <a:pt x="1980668" y="192277"/>
                  </a:lnTo>
                  <a:close/>
                </a:path>
                <a:path w="2010409" h="361950">
                  <a:moveTo>
                    <a:pt x="1977389" y="165163"/>
                  </a:moveTo>
                  <a:lnTo>
                    <a:pt x="1977389" y="164591"/>
                  </a:lnTo>
                  <a:lnTo>
                    <a:pt x="1976186" y="163509"/>
                  </a:lnTo>
                  <a:lnTo>
                    <a:pt x="1977389" y="165163"/>
                  </a:lnTo>
                  <a:close/>
                </a:path>
                <a:path w="2010409" h="361950">
                  <a:moveTo>
                    <a:pt x="1981962" y="171449"/>
                  </a:moveTo>
                  <a:lnTo>
                    <a:pt x="1980438" y="169163"/>
                  </a:lnTo>
                  <a:lnTo>
                    <a:pt x="1980668" y="169671"/>
                  </a:lnTo>
                  <a:lnTo>
                    <a:pt x="1981962" y="171449"/>
                  </a:lnTo>
                  <a:close/>
                </a:path>
                <a:path w="2010409" h="361950">
                  <a:moveTo>
                    <a:pt x="1980668" y="169671"/>
                  </a:moveTo>
                  <a:lnTo>
                    <a:pt x="1980438" y="169163"/>
                  </a:lnTo>
                  <a:lnTo>
                    <a:pt x="1980438" y="169354"/>
                  </a:lnTo>
                  <a:lnTo>
                    <a:pt x="1980668" y="169671"/>
                  </a:lnTo>
                  <a:close/>
                </a:path>
                <a:path w="2010409" h="361950">
                  <a:moveTo>
                    <a:pt x="1981962" y="190499"/>
                  </a:moveTo>
                  <a:lnTo>
                    <a:pt x="1980668" y="192277"/>
                  </a:lnTo>
                  <a:lnTo>
                    <a:pt x="1980438" y="192785"/>
                  </a:lnTo>
                  <a:lnTo>
                    <a:pt x="1981962" y="190499"/>
                  </a:lnTo>
                  <a:close/>
                </a:path>
                <a:path w="2010409" h="361950">
                  <a:moveTo>
                    <a:pt x="1981962" y="226885"/>
                  </a:moveTo>
                  <a:lnTo>
                    <a:pt x="1981962" y="190499"/>
                  </a:lnTo>
                  <a:lnTo>
                    <a:pt x="1980438" y="192785"/>
                  </a:lnTo>
                  <a:lnTo>
                    <a:pt x="1980438" y="228028"/>
                  </a:lnTo>
                  <a:lnTo>
                    <a:pt x="1981962" y="226885"/>
                  </a:lnTo>
                  <a:close/>
                </a:path>
                <a:path w="2010409" h="361950">
                  <a:moveTo>
                    <a:pt x="1981962" y="172516"/>
                  </a:moveTo>
                  <a:lnTo>
                    <a:pt x="1981962" y="171449"/>
                  </a:lnTo>
                  <a:lnTo>
                    <a:pt x="1980668" y="169671"/>
                  </a:lnTo>
                  <a:lnTo>
                    <a:pt x="1981962" y="172516"/>
                  </a:lnTo>
                  <a:close/>
                </a:path>
                <a:path w="2010409" h="361950">
                  <a:moveTo>
                    <a:pt x="1984047" y="184845"/>
                  </a:moveTo>
                  <a:lnTo>
                    <a:pt x="1980668" y="192277"/>
                  </a:lnTo>
                  <a:lnTo>
                    <a:pt x="1981962" y="190499"/>
                  </a:lnTo>
                  <a:lnTo>
                    <a:pt x="1981962" y="226885"/>
                  </a:lnTo>
                  <a:lnTo>
                    <a:pt x="1983486" y="225742"/>
                  </a:lnTo>
                  <a:lnTo>
                    <a:pt x="1983486" y="188213"/>
                  </a:lnTo>
                  <a:lnTo>
                    <a:pt x="1984047" y="184845"/>
                  </a:lnTo>
                  <a:close/>
                </a:path>
                <a:path w="2010409" h="361950">
                  <a:moveTo>
                    <a:pt x="1984248" y="177545"/>
                  </a:moveTo>
                  <a:lnTo>
                    <a:pt x="1983486" y="174497"/>
                  </a:lnTo>
                  <a:lnTo>
                    <a:pt x="1983901" y="176783"/>
                  </a:lnTo>
                  <a:lnTo>
                    <a:pt x="1984248" y="177545"/>
                  </a:lnTo>
                  <a:close/>
                </a:path>
                <a:path w="2010409" h="361950">
                  <a:moveTo>
                    <a:pt x="1983901" y="176783"/>
                  </a:moveTo>
                  <a:lnTo>
                    <a:pt x="1983486" y="174497"/>
                  </a:lnTo>
                  <a:lnTo>
                    <a:pt x="1983486" y="175869"/>
                  </a:lnTo>
                  <a:lnTo>
                    <a:pt x="1983901" y="176783"/>
                  </a:lnTo>
                  <a:close/>
                </a:path>
                <a:path w="2010409" h="361950">
                  <a:moveTo>
                    <a:pt x="1984248" y="184403"/>
                  </a:moveTo>
                  <a:lnTo>
                    <a:pt x="1984047" y="184845"/>
                  </a:lnTo>
                  <a:lnTo>
                    <a:pt x="1983486" y="188213"/>
                  </a:lnTo>
                  <a:lnTo>
                    <a:pt x="1984248" y="184403"/>
                  </a:lnTo>
                  <a:close/>
                </a:path>
                <a:path w="2010409" h="361950">
                  <a:moveTo>
                    <a:pt x="1984248" y="225170"/>
                  </a:moveTo>
                  <a:lnTo>
                    <a:pt x="1984248" y="184403"/>
                  </a:lnTo>
                  <a:lnTo>
                    <a:pt x="1983486" y="188213"/>
                  </a:lnTo>
                  <a:lnTo>
                    <a:pt x="1983486" y="225742"/>
                  </a:lnTo>
                  <a:lnTo>
                    <a:pt x="1984248" y="225170"/>
                  </a:lnTo>
                  <a:close/>
                </a:path>
                <a:path w="2010409" h="361950">
                  <a:moveTo>
                    <a:pt x="1984248" y="178688"/>
                  </a:moveTo>
                  <a:lnTo>
                    <a:pt x="1984248" y="177545"/>
                  </a:lnTo>
                  <a:lnTo>
                    <a:pt x="1983901" y="176783"/>
                  </a:lnTo>
                  <a:lnTo>
                    <a:pt x="1984248" y="178688"/>
                  </a:lnTo>
                  <a:close/>
                </a:path>
                <a:path w="2010409" h="361950">
                  <a:moveTo>
                    <a:pt x="1985010" y="224599"/>
                  </a:moveTo>
                  <a:lnTo>
                    <a:pt x="1985010" y="182879"/>
                  </a:lnTo>
                  <a:lnTo>
                    <a:pt x="1984678" y="181057"/>
                  </a:lnTo>
                  <a:lnTo>
                    <a:pt x="1984047" y="184845"/>
                  </a:lnTo>
                  <a:lnTo>
                    <a:pt x="1984248" y="184403"/>
                  </a:lnTo>
                  <a:lnTo>
                    <a:pt x="1984248" y="225170"/>
                  </a:lnTo>
                  <a:lnTo>
                    <a:pt x="1985010" y="224599"/>
                  </a:lnTo>
                  <a:close/>
                </a:path>
                <a:path w="2010409" h="361950">
                  <a:moveTo>
                    <a:pt x="1985010" y="182879"/>
                  </a:moveTo>
                  <a:lnTo>
                    <a:pt x="1985010" y="179069"/>
                  </a:lnTo>
                  <a:lnTo>
                    <a:pt x="1984678" y="181057"/>
                  </a:lnTo>
                  <a:lnTo>
                    <a:pt x="1985010" y="182879"/>
                  </a:lnTo>
                  <a:close/>
                </a:path>
                <a:path w="2010409" h="361950">
                  <a:moveTo>
                    <a:pt x="2007870" y="195071"/>
                  </a:moveTo>
                  <a:lnTo>
                    <a:pt x="2007870" y="166877"/>
                  </a:lnTo>
                  <a:lnTo>
                    <a:pt x="2004060" y="158495"/>
                  </a:lnTo>
                  <a:lnTo>
                    <a:pt x="2002536" y="156971"/>
                  </a:lnTo>
                  <a:lnTo>
                    <a:pt x="2002536" y="204977"/>
                  </a:lnTo>
                  <a:lnTo>
                    <a:pt x="2004060" y="203453"/>
                  </a:lnTo>
                  <a:lnTo>
                    <a:pt x="2007870" y="195071"/>
                  </a:lnTo>
                  <a:close/>
                </a:path>
                <a:path w="2010409" h="361950">
                  <a:moveTo>
                    <a:pt x="2008632" y="192785"/>
                  </a:moveTo>
                  <a:lnTo>
                    <a:pt x="2008632" y="169163"/>
                  </a:lnTo>
                  <a:lnTo>
                    <a:pt x="2007870" y="168401"/>
                  </a:lnTo>
                  <a:lnTo>
                    <a:pt x="2007870" y="193547"/>
                  </a:lnTo>
                  <a:lnTo>
                    <a:pt x="2008632" y="192785"/>
                  </a:lnTo>
                  <a:close/>
                </a:path>
                <a:path w="2010409" h="361950">
                  <a:moveTo>
                    <a:pt x="2010156" y="182879"/>
                  </a:moveTo>
                  <a:lnTo>
                    <a:pt x="2010156" y="179069"/>
                  </a:lnTo>
                  <a:lnTo>
                    <a:pt x="2008632" y="170687"/>
                  </a:lnTo>
                  <a:lnTo>
                    <a:pt x="2008632" y="191261"/>
                  </a:lnTo>
                  <a:lnTo>
                    <a:pt x="2010156" y="182879"/>
                  </a:lnTo>
                  <a:close/>
                </a:path>
              </a:pathLst>
            </a:custGeom>
            <a:solidFill>
              <a:srgbClr val="FFFF00"/>
            </a:solidFill>
          </p:spPr>
          <p:txBody>
            <a:bodyPr wrap="square" lIns="0" tIns="0" rIns="0" bIns="0" rtlCol="0"/>
            <a:lstStyle/>
            <a:p>
              <a:endParaRPr/>
            </a:p>
          </p:txBody>
        </p:sp>
      </p:grpSp>
      <p:sp>
        <p:nvSpPr>
          <p:cNvPr id="19" name="object 19"/>
          <p:cNvSpPr txBox="1"/>
          <p:nvPr/>
        </p:nvSpPr>
        <p:spPr>
          <a:xfrm>
            <a:off x="6401815" y="5742685"/>
            <a:ext cx="106997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rPr>
              <a:t>Flight</a:t>
            </a:r>
            <a:r>
              <a:rPr sz="1200" b="1" spc="-60" dirty="0">
                <a:solidFill>
                  <a:srgbClr val="FFFFFF"/>
                </a:solidFill>
                <a:latin typeface="Arial"/>
                <a:cs typeface="Arial"/>
              </a:rPr>
              <a:t> </a:t>
            </a:r>
            <a:r>
              <a:rPr sz="1200" b="1" dirty="0">
                <a:solidFill>
                  <a:srgbClr val="FFFFFF"/>
                </a:solidFill>
                <a:latin typeface="Arial"/>
                <a:cs typeface="Arial"/>
              </a:rPr>
              <a:t>Support</a:t>
            </a:r>
            <a:endParaRPr sz="1200">
              <a:latin typeface="Arial"/>
              <a:cs typeface="Arial"/>
            </a:endParaRPr>
          </a:p>
        </p:txBody>
      </p:sp>
      <p:sp>
        <p:nvSpPr>
          <p:cNvPr id="20" name="object 20"/>
          <p:cNvSpPr/>
          <p:nvPr/>
        </p:nvSpPr>
        <p:spPr>
          <a:xfrm>
            <a:off x="6766559" y="6088379"/>
            <a:ext cx="1164336" cy="1165097"/>
          </a:xfrm>
          <a:prstGeom prst="rect">
            <a:avLst/>
          </a:prstGeom>
          <a:blipFill>
            <a:blip r:embed="rId8" cstate="print"/>
            <a:stretch>
              <a:fillRect/>
            </a:stretch>
          </a:blipFill>
        </p:spPr>
        <p:txBody>
          <a:bodyPr wrap="square" lIns="0" tIns="0" rIns="0" bIns="0" rtlCol="0"/>
          <a:lstStyle/>
          <a:p>
            <a:endParaRPr/>
          </a:p>
        </p:txBody>
      </p:sp>
      <p:sp>
        <p:nvSpPr>
          <p:cNvPr id="21" name="object 21"/>
          <p:cNvSpPr txBox="1"/>
          <p:nvPr/>
        </p:nvSpPr>
        <p:spPr>
          <a:xfrm>
            <a:off x="7013702" y="6478015"/>
            <a:ext cx="653415" cy="360680"/>
          </a:xfrm>
          <a:prstGeom prst="rect">
            <a:avLst/>
          </a:prstGeom>
        </p:spPr>
        <p:txBody>
          <a:bodyPr vert="horz" wrap="square" lIns="0" tIns="12065" rIns="0" bIns="0" rtlCol="0">
            <a:spAutoFit/>
          </a:bodyPr>
          <a:lstStyle/>
          <a:p>
            <a:pPr marL="34925" marR="5080" indent="-22860">
              <a:lnSpc>
                <a:spcPct val="100000"/>
              </a:lnSpc>
              <a:spcBef>
                <a:spcPts val="95"/>
              </a:spcBef>
            </a:pPr>
            <a:r>
              <a:rPr sz="1100" b="1" spc="-5" dirty="0">
                <a:solidFill>
                  <a:srgbClr val="C6D9F0"/>
                </a:solidFill>
                <a:latin typeface="Arial"/>
                <a:cs typeface="Arial"/>
              </a:rPr>
              <a:t>Specialty  Products</a:t>
            </a:r>
            <a:endParaRPr sz="1100">
              <a:latin typeface="Arial"/>
              <a:cs typeface="Arial"/>
            </a:endParaRPr>
          </a:p>
        </p:txBody>
      </p:sp>
      <p:sp>
        <p:nvSpPr>
          <p:cNvPr id="22" name="object 22"/>
          <p:cNvSpPr/>
          <p:nvPr/>
        </p:nvSpPr>
        <p:spPr>
          <a:xfrm>
            <a:off x="5693664" y="5996939"/>
            <a:ext cx="1343405" cy="1318260"/>
          </a:xfrm>
          <a:prstGeom prst="rect">
            <a:avLst/>
          </a:prstGeom>
          <a:blipFill>
            <a:blip r:embed="rId9" cstate="print"/>
            <a:stretch>
              <a:fillRect/>
            </a:stretch>
          </a:blipFill>
        </p:spPr>
        <p:txBody>
          <a:bodyPr wrap="square" lIns="0" tIns="0" rIns="0" bIns="0" rtlCol="0"/>
          <a:lstStyle/>
          <a:p>
            <a:endParaRPr/>
          </a:p>
        </p:txBody>
      </p:sp>
      <p:sp>
        <p:nvSpPr>
          <p:cNvPr id="23" name="object 23"/>
          <p:cNvSpPr txBox="1"/>
          <p:nvPr/>
        </p:nvSpPr>
        <p:spPr>
          <a:xfrm>
            <a:off x="6098540" y="6503161"/>
            <a:ext cx="471805" cy="360680"/>
          </a:xfrm>
          <a:prstGeom prst="rect">
            <a:avLst/>
          </a:prstGeom>
        </p:spPr>
        <p:txBody>
          <a:bodyPr vert="horz" wrap="square" lIns="0" tIns="12065" rIns="0" bIns="0" rtlCol="0">
            <a:spAutoFit/>
          </a:bodyPr>
          <a:lstStyle/>
          <a:p>
            <a:pPr marL="40005" marR="5080" indent="-27940">
              <a:lnSpc>
                <a:spcPct val="100000"/>
              </a:lnSpc>
              <a:spcBef>
                <a:spcPts val="95"/>
              </a:spcBef>
            </a:pPr>
            <a:r>
              <a:rPr sz="1100" b="1" spc="-10" dirty="0">
                <a:solidFill>
                  <a:srgbClr val="CCC1DA"/>
                </a:solidFill>
                <a:latin typeface="Arial"/>
                <a:cs typeface="Arial"/>
              </a:rPr>
              <a:t>Repair  </a:t>
            </a:r>
            <a:r>
              <a:rPr sz="1100" b="1" spc="-5" dirty="0">
                <a:solidFill>
                  <a:srgbClr val="CCC1DA"/>
                </a:solidFill>
                <a:latin typeface="Arial"/>
                <a:cs typeface="Arial"/>
              </a:rPr>
              <a:t>Group</a:t>
            </a:r>
            <a:endParaRPr sz="1100">
              <a:latin typeface="Arial"/>
              <a:cs typeface="Arial"/>
            </a:endParaRPr>
          </a:p>
        </p:txBody>
      </p:sp>
      <p:sp>
        <p:nvSpPr>
          <p:cNvPr id="24" name="object 24"/>
          <p:cNvSpPr/>
          <p:nvPr/>
        </p:nvSpPr>
        <p:spPr>
          <a:xfrm>
            <a:off x="5359146" y="5562600"/>
            <a:ext cx="3028315" cy="706755"/>
          </a:xfrm>
          <a:custGeom>
            <a:avLst/>
            <a:gdLst/>
            <a:ahLst/>
            <a:cxnLst/>
            <a:rect l="l" t="t" r="r" b="b"/>
            <a:pathLst>
              <a:path w="3028315" h="706754">
                <a:moveTo>
                  <a:pt x="595884" y="304800"/>
                </a:moveTo>
                <a:lnTo>
                  <a:pt x="573786" y="273558"/>
                </a:lnTo>
                <a:lnTo>
                  <a:pt x="0" y="675132"/>
                </a:lnTo>
                <a:lnTo>
                  <a:pt x="22098" y="706374"/>
                </a:lnTo>
                <a:lnTo>
                  <a:pt x="595884" y="304800"/>
                </a:lnTo>
                <a:close/>
              </a:path>
              <a:path w="3028315" h="706754">
                <a:moveTo>
                  <a:pt x="1209294" y="469392"/>
                </a:moveTo>
                <a:lnTo>
                  <a:pt x="1179576" y="445770"/>
                </a:lnTo>
                <a:lnTo>
                  <a:pt x="991362" y="678942"/>
                </a:lnTo>
                <a:lnTo>
                  <a:pt x="1021080" y="703326"/>
                </a:lnTo>
                <a:lnTo>
                  <a:pt x="1209294" y="469392"/>
                </a:lnTo>
                <a:close/>
              </a:path>
              <a:path w="3028315" h="706754">
                <a:moveTo>
                  <a:pt x="1597152" y="762"/>
                </a:moveTo>
                <a:lnTo>
                  <a:pt x="1559052" y="0"/>
                </a:lnTo>
                <a:lnTo>
                  <a:pt x="1558290" y="121158"/>
                </a:lnTo>
                <a:lnTo>
                  <a:pt x="1596390" y="121158"/>
                </a:lnTo>
                <a:lnTo>
                  <a:pt x="1597152" y="762"/>
                </a:lnTo>
                <a:close/>
              </a:path>
              <a:path w="3028315" h="706754">
                <a:moveTo>
                  <a:pt x="2005584" y="682752"/>
                </a:moveTo>
                <a:lnTo>
                  <a:pt x="1897380" y="449580"/>
                </a:lnTo>
                <a:lnTo>
                  <a:pt x="1863090" y="465582"/>
                </a:lnTo>
                <a:lnTo>
                  <a:pt x="1971294" y="699516"/>
                </a:lnTo>
                <a:lnTo>
                  <a:pt x="2005584" y="682752"/>
                </a:lnTo>
                <a:close/>
              </a:path>
              <a:path w="3028315" h="706754">
                <a:moveTo>
                  <a:pt x="3028188" y="676656"/>
                </a:moveTo>
                <a:lnTo>
                  <a:pt x="2582418" y="275082"/>
                </a:lnTo>
                <a:lnTo>
                  <a:pt x="2556510" y="303276"/>
                </a:lnTo>
                <a:lnTo>
                  <a:pt x="3002280" y="705612"/>
                </a:lnTo>
                <a:lnTo>
                  <a:pt x="3028188" y="676656"/>
                </a:lnTo>
                <a:close/>
              </a:path>
            </a:pathLst>
          </a:custGeom>
          <a:solidFill>
            <a:srgbClr val="BEBEBE"/>
          </a:solidFill>
        </p:spPr>
        <p:txBody>
          <a:bodyPr wrap="square" lIns="0" tIns="0" rIns="0" bIns="0" rtlCol="0"/>
          <a:lstStyle/>
          <a:p>
            <a:endParaRPr/>
          </a:p>
        </p:txBody>
      </p:sp>
      <p:sp>
        <p:nvSpPr>
          <p:cNvPr id="25" name="object 25"/>
          <p:cNvSpPr txBox="1">
            <a:spLocks noGrp="1"/>
          </p:cNvSpPr>
          <p:nvPr>
            <p:ph type="sldNum" sz="quarter" idx="7"/>
          </p:nvPr>
        </p:nvSpPr>
        <p:spPr>
          <a:prstGeom prst="rect">
            <a:avLst/>
          </a:prstGeom>
        </p:spPr>
        <p:txBody>
          <a:bodyPr vert="horz" wrap="square" lIns="0" tIns="17780" rIns="0" bIns="0" rtlCol="0">
            <a:spAutoFit/>
          </a:bodyPr>
          <a:lstStyle/>
          <a:p>
            <a:pPr marL="12700">
              <a:lnSpc>
                <a:spcPct val="100000"/>
              </a:lnSpc>
              <a:spcBef>
                <a:spcPts val="140"/>
              </a:spcBef>
            </a:pPr>
            <a:fld id="{81D60167-4931-47E6-BA6A-407CBD079E47}" type="slidenum">
              <a:rPr spc="-95" dirty="0"/>
              <a:t>7</a:t>
            </a:fld>
            <a:endParaRPr spc="-9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399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81700" y="5951220"/>
            <a:ext cx="418465" cy="338455"/>
          </a:xfrm>
          <a:custGeom>
            <a:avLst/>
            <a:gdLst/>
            <a:ahLst/>
            <a:cxnLst/>
            <a:rect l="l" t="t" r="r" b="b"/>
            <a:pathLst>
              <a:path w="418464" h="338454">
                <a:moveTo>
                  <a:pt x="418337" y="30480"/>
                </a:moveTo>
                <a:lnTo>
                  <a:pt x="394715" y="0"/>
                </a:lnTo>
                <a:lnTo>
                  <a:pt x="0" y="308610"/>
                </a:lnTo>
                <a:lnTo>
                  <a:pt x="23621" y="338328"/>
                </a:lnTo>
                <a:lnTo>
                  <a:pt x="418337" y="30480"/>
                </a:lnTo>
                <a:close/>
              </a:path>
            </a:pathLst>
          </a:custGeom>
          <a:solidFill>
            <a:srgbClr val="BEBEBE"/>
          </a:solidFill>
        </p:spPr>
        <p:txBody>
          <a:bodyPr wrap="square" lIns="0" tIns="0" rIns="0" bIns="0" rtlCol="0"/>
          <a:lstStyle/>
          <a:p>
            <a:endParaRPr/>
          </a:p>
        </p:txBody>
      </p:sp>
      <p:sp>
        <p:nvSpPr>
          <p:cNvPr id="4" name="object 4"/>
          <p:cNvSpPr/>
          <p:nvPr/>
        </p:nvSpPr>
        <p:spPr>
          <a:xfrm>
            <a:off x="7930133" y="6013703"/>
            <a:ext cx="1160525" cy="116052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416802" y="6005321"/>
            <a:ext cx="1343405" cy="13098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116067" y="5988558"/>
            <a:ext cx="1164336" cy="1160525"/>
          </a:xfrm>
          <a:prstGeom prst="rect">
            <a:avLst/>
          </a:prstGeom>
          <a:blipFill>
            <a:blip r:embed="rId5" cstate="print"/>
            <a:stretch>
              <a:fillRect/>
            </a:stretch>
          </a:blipFill>
        </p:spPr>
        <p:txBody>
          <a:bodyPr wrap="square" lIns="0" tIns="0" rIns="0" bIns="0" rtlCol="0"/>
          <a:lstStyle/>
          <a:p>
            <a:endParaRPr/>
          </a:p>
        </p:txBody>
      </p:sp>
      <p:grpSp>
        <p:nvGrpSpPr>
          <p:cNvPr id="7" name="object 7"/>
          <p:cNvGrpSpPr/>
          <p:nvPr/>
        </p:nvGrpSpPr>
        <p:grpSpPr>
          <a:xfrm>
            <a:off x="681227" y="1415440"/>
            <a:ext cx="8703310" cy="2823845"/>
            <a:chOff x="681227" y="1415440"/>
            <a:chExt cx="8703310" cy="2823845"/>
          </a:xfrm>
        </p:grpSpPr>
        <p:sp>
          <p:nvSpPr>
            <p:cNvPr id="8" name="object 8"/>
            <p:cNvSpPr/>
            <p:nvPr/>
          </p:nvSpPr>
          <p:spPr>
            <a:xfrm>
              <a:off x="685799" y="1415440"/>
              <a:ext cx="8698230" cy="2823565"/>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681227" y="1546098"/>
              <a:ext cx="5125211" cy="898397"/>
            </a:xfrm>
            <a:prstGeom prst="rect">
              <a:avLst/>
            </a:prstGeom>
            <a:blipFill>
              <a:blip r:embed="rId7" cstate="print"/>
              <a:stretch>
                <a:fillRect/>
              </a:stretch>
            </a:blipFill>
          </p:spPr>
          <p:txBody>
            <a:bodyPr wrap="square" lIns="0" tIns="0" rIns="0" bIns="0" rtlCol="0"/>
            <a:lstStyle/>
            <a:p>
              <a:endParaRPr/>
            </a:p>
          </p:txBody>
        </p:sp>
      </p:grpSp>
      <p:sp>
        <p:nvSpPr>
          <p:cNvPr id="10" name="object 10"/>
          <p:cNvSpPr txBox="1"/>
          <p:nvPr/>
        </p:nvSpPr>
        <p:spPr>
          <a:xfrm>
            <a:off x="689101" y="4446523"/>
            <a:ext cx="2591435" cy="269875"/>
          </a:xfrm>
          <a:prstGeom prst="rect">
            <a:avLst/>
          </a:prstGeom>
        </p:spPr>
        <p:txBody>
          <a:bodyPr vert="horz" wrap="square" lIns="0" tIns="12700" rIns="0" bIns="0" rtlCol="0">
            <a:spAutoFit/>
          </a:bodyPr>
          <a:lstStyle/>
          <a:p>
            <a:pPr marL="12700">
              <a:lnSpc>
                <a:spcPct val="100000"/>
              </a:lnSpc>
              <a:spcBef>
                <a:spcPts val="100"/>
              </a:spcBef>
            </a:pPr>
            <a:r>
              <a:rPr sz="1600" b="1" i="1" spc="-5" dirty="0">
                <a:latin typeface="Arial"/>
                <a:cs typeface="Arial"/>
              </a:rPr>
              <a:t>Niche High </a:t>
            </a:r>
            <a:r>
              <a:rPr sz="1600" b="1" i="1" spc="-20" dirty="0">
                <a:latin typeface="Arial"/>
                <a:cs typeface="Arial"/>
              </a:rPr>
              <a:t>Tech</a:t>
            </a:r>
            <a:r>
              <a:rPr sz="1600" b="1" i="1" spc="-60" dirty="0">
                <a:latin typeface="Arial"/>
                <a:cs typeface="Arial"/>
              </a:rPr>
              <a:t> </a:t>
            </a:r>
            <a:r>
              <a:rPr sz="1600" b="1" i="1" spc="-5" dirty="0">
                <a:latin typeface="Arial"/>
                <a:cs typeface="Arial"/>
              </a:rPr>
              <a:t>Solutions</a:t>
            </a:r>
            <a:endParaRPr sz="1600">
              <a:latin typeface="Arial"/>
              <a:cs typeface="Arial"/>
            </a:endParaRPr>
          </a:p>
        </p:txBody>
      </p:sp>
      <p:sp>
        <p:nvSpPr>
          <p:cNvPr id="11" name="object 11"/>
          <p:cNvSpPr txBox="1"/>
          <p:nvPr/>
        </p:nvSpPr>
        <p:spPr>
          <a:xfrm>
            <a:off x="704341" y="4646930"/>
            <a:ext cx="4632960" cy="1945639"/>
          </a:xfrm>
          <a:prstGeom prst="rect">
            <a:avLst/>
          </a:prstGeom>
        </p:spPr>
        <p:txBody>
          <a:bodyPr vert="horz" wrap="square" lIns="0" tIns="104140" rIns="0" bIns="0" rtlCol="0">
            <a:spAutoFit/>
          </a:bodyPr>
          <a:lstStyle/>
          <a:p>
            <a:pPr marL="241300" indent="-228600">
              <a:lnSpc>
                <a:spcPct val="100000"/>
              </a:lnSpc>
              <a:spcBef>
                <a:spcPts val="820"/>
              </a:spcBef>
              <a:buClr>
                <a:srgbClr val="1E487C"/>
              </a:buClr>
              <a:buFont typeface="Wingdings"/>
              <a:buChar char=""/>
              <a:tabLst>
                <a:tab pos="241300" algn="l"/>
              </a:tabLst>
            </a:pPr>
            <a:r>
              <a:rPr sz="1200" b="1" spc="-5" dirty="0">
                <a:latin typeface="Arial"/>
                <a:cs typeface="Arial"/>
              </a:rPr>
              <a:t>Commercial </a:t>
            </a:r>
            <a:r>
              <a:rPr sz="1200" b="1" dirty="0">
                <a:latin typeface="Arial"/>
                <a:cs typeface="Arial"/>
              </a:rPr>
              <a:t>&amp; Military </a:t>
            </a:r>
            <a:r>
              <a:rPr sz="1200" b="1" spc="-5" dirty="0">
                <a:latin typeface="Arial"/>
                <a:cs typeface="Arial"/>
              </a:rPr>
              <a:t>Aircraft </a:t>
            </a:r>
            <a:r>
              <a:rPr sz="1200" b="1" dirty="0">
                <a:latin typeface="Arial"/>
                <a:cs typeface="Arial"/>
              </a:rPr>
              <a:t>Electronics </a:t>
            </a:r>
            <a:r>
              <a:rPr sz="1200" b="1" spc="-5" dirty="0">
                <a:latin typeface="Arial"/>
                <a:cs typeface="Arial"/>
              </a:rPr>
              <a:t>and </a:t>
            </a:r>
            <a:r>
              <a:rPr sz="1200" b="1" dirty="0">
                <a:latin typeface="Arial"/>
                <a:cs typeface="Arial"/>
              </a:rPr>
              <a:t>Fuel</a:t>
            </a:r>
            <a:r>
              <a:rPr sz="1200" b="1" spc="-105" dirty="0">
                <a:latin typeface="Arial"/>
                <a:cs typeface="Arial"/>
              </a:rPr>
              <a:t> </a:t>
            </a:r>
            <a:r>
              <a:rPr sz="1200" b="1" spc="-10" dirty="0">
                <a:latin typeface="Arial"/>
                <a:cs typeface="Arial"/>
              </a:rPr>
              <a:t>Systems</a:t>
            </a:r>
            <a:endParaRPr sz="1200">
              <a:latin typeface="Arial"/>
              <a:cs typeface="Arial"/>
            </a:endParaRPr>
          </a:p>
          <a:p>
            <a:pPr marL="241300" indent="-228600">
              <a:lnSpc>
                <a:spcPct val="100000"/>
              </a:lnSpc>
              <a:spcBef>
                <a:spcPts val="720"/>
              </a:spcBef>
              <a:buClr>
                <a:srgbClr val="1E487C"/>
              </a:buClr>
              <a:buFont typeface="Wingdings"/>
              <a:buChar char=""/>
              <a:tabLst>
                <a:tab pos="241300" algn="l"/>
              </a:tabLst>
            </a:pPr>
            <a:r>
              <a:rPr sz="1200" b="1" spc="-5" dirty="0">
                <a:latin typeface="Arial"/>
                <a:cs typeface="Arial"/>
              </a:rPr>
              <a:t>Space Flight</a:t>
            </a:r>
            <a:r>
              <a:rPr sz="1200" b="1" spc="20" dirty="0">
                <a:latin typeface="Arial"/>
                <a:cs typeface="Arial"/>
              </a:rPr>
              <a:t> </a:t>
            </a:r>
            <a:r>
              <a:rPr sz="1200" b="1" spc="-5" dirty="0">
                <a:latin typeface="Arial"/>
                <a:cs typeface="Arial"/>
              </a:rPr>
              <a:t>Hardware</a:t>
            </a:r>
            <a:endParaRPr sz="1200">
              <a:latin typeface="Arial"/>
              <a:cs typeface="Arial"/>
            </a:endParaRPr>
          </a:p>
          <a:p>
            <a:pPr marL="241300" indent="-228600">
              <a:lnSpc>
                <a:spcPct val="100000"/>
              </a:lnSpc>
              <a:spcBef>
                <a:spcPts val="720"/>
              </a:spcBef>
              <a:buClr>
                <a:srgbClr val="1E487C"/>
              </a:buClr>
              <a:buFont typeface="Wingdings"/>
              <a:buChar char=""/>
              <a:tabLst>
                <a:tab pos="241300" algn="l"/>
              </a:tabLst>
            </a:pPr>
            <a:r>
              <a:rPr sz="1200" b="1" dirty="0">
                <a:latin typeface="Arial"/>
                <a:cs typeface="Arial"/>
              </a:rPr>
              <a:t>Satellite</a:t>
            </a:r>
            <a:r>
              <a:rPr sz="1200" b="1" spc="-10" dirty="0">
                <a:latin typeface="Arial"/>
                <a:cs typeface="Arial"/>
              </a:rPr>
              <a:t> </a:t>
            </a:r>
            <a:r>
              <a:rPr sz="1200" b="1" spc="-5" dirty="0">
                <a:latin typeface="Arial"/>
                <a:cs typeface="Arial"/>
              </a:rPr>
              <a:t>Components</a:t>
            </a:r>
            <a:endParaRPr sz="1200">
              <a:latin typeface="Arial"/>
              <a:cs typeface="Arial"/>
            </a:endParaRPr>
          </a:p>
          <a:p>
            <a:pPr marL="241300" indent="-228600">
              <a:lnSpc>
                <a:spcPct val="100000"/>
              </a:lnSpc>
              <a:spcBef>
                <a:spcPts val="720"/>
              </a:spcBef>
              <a:buClr>
                <a:srgbClr val="1E487C"/>
              </a:buClr>
              <a:buFont typeface="Wingdings"/>
              <a:buChar char=""/>
              <a:tabLst>
                <a:tab pos="241300" algn="l"/>
              </a:tabLst>
            </a:pPr>
            <a:r>
              <a:rPr sz="1200" b="1" dirty="0">
                <a:latin typeface="Arial"/>
                <a:cs typeface="Arial"/>
              </a:rPr>
              <a:t>Infrared Missile</a:t>
            </a:r>
            <a:r>
              <a:rPr sz="1200" b="1" spc="-15" dirty="0">
                <a:latin typeface="Arial"/>
                <a:cs typeface="Arial"/>
              </a:rPr>
              <a:t> </a:t>
            </a:r>
            <a:r>
              <a:rPr sz="1200" b="1" dirty="0">
                <a:latin typeface="Arial"/>
                <a:cs typeface="Arial"/>
              </a:rPr>
              <a:t>Simulation</a:t>
            </a:r>
            <a:endParaRPr sz="1200">
              <a:latin typeface="Arial"/>
              <a:cs typeface="Arial"/>
            </a:endParaRPr>
          </a:p>
          <a:p>
            <a:pPr marL="241300" indent="-228600">
              <a:lnSpc>
                <a:spcPct val="100000"/>
              </a:lnSpc>
              <a:spcBef>
                <a:spcPts val="720"/>
              </a:spcBef>
              <a:buClr>
                <a:srgbClr val="1E487C"/>
              </a:buClr>
              <a:buFont typeface="Wingdings"/>
              <a:buChar char=""/>
              <a:tabLst>
                <a:tab pos="241300" algn="l"/>
              </a:tabLst>
            </a:pPr>
            <a:r>
              <a:rPr sz="1200" b="1" spc="-5" dirty="0">
                <a:latin typeface="Arial"/>
                <a:cs typeface="Arial"/>
              </a:rPr>
              <a:t>X-Ray Power</a:t>
            </a:r>
            <a:r>
              <a:rPr sz="1200" b="1" spc="-15" dirty="0">
                <a:latin typeface="Arial"/>
                <a:cs typeface="Arial"/>
              </a:rPr>
              <a:t> Technology</a:t>
            </a:r>
            <a:endParaRPr sz="1200">
              <a:latin typeface="Arial"/>
              <a:cs typeface="Arial"/>
            </a:endParaRPr>
          </a:p>
          <a:p>
            <a:pPr marL="241300" indent="-228600">
              <a:lnSpc>
                <a:spcPct val="100000"/>
              </a:lnSpc>
              <a:spcBef>
                <a:spcPts val="720"/>
              </a:spcBef>
              <a:buClr>
                <a:srgbClr val="1E487C"/>
              </a:buClr>
              <a:buFont typeface="Wingdings"/>
              <a:buChar char=""/>
              <a:tabLst>
                <a:tab pos="241300" algn="l"/>
              </a:tabLst>
            </a:pPr>
            <a:r>
              <a:rPr sz="1200" b="1" spc="-5" dirty="0">
                <a:latin typeface="Arial"/>
                <a:cs typeface="Arial"/>
              </a:rPr>
              <a:t>Laser </a:t>
            </a:r>
            <a:r>
              <a:rPr sz="1200" b="1" spc="-10" dirty="0">
                <a:latin typeface="Arial"/>
                <a:cs typeface="Arial"/>
              </a:rPr>
              <a:t>System </a:t>
            </a:r>
            <a:r>
              <a:rPr sz="1200" b="1" spc="-5" dirty="0">
                <a:latin typeface="Arial"/>
                <a:cs typeface="Arial"/>
              </a:rPr>
              <a:t>Components</a:t>
            </a:r>
            <a:endParaRPr sz="1200">
              <a:latin typeface="Arial"/>
              <a:cs typeface="Arial"/>
            </a:endParaRPr>
          </a:p>
          <a:p>
            <a:pPr marL="241300" indent="-228600">
              <a:lnSpc>
                <a:spcPct val="100000"/>
              </a:lnSpc>
              <a:spcBef>
                <a:spcPts val="720"/>
              </a:spcBef>
              <a:buClr>
                <a:srgbClr val="1E487C"/>
              </a:buClr>
              <a:buFont typeface="Wingdings"/>
              <a:buChar char=""/>
              <a:tabLst>
                <a:tab pos="241300" algn="l"/>
              </a:tabLst>
            </a:pPr>
            <a:r>
              <a:rPr sz="1200" b="1" spc="-5" dirty="0">
                <a:latin typeface="Arial"/>
                <a:cs typeface="Arial"/>
              </a:rPr>
              <a:t>Microwave</a:t>
            </a:r>
            <a:r>
              <a:rPr sz="1200" b="1" spc="-25" dirty="0">
                <a:latin typeface="Arial"/>
                <a:cs typeface="Arial"/>
              </a:rPr>
              <a:t> </a:t>
            </a:r>
            <a:r>
              <a:rPr sz="1200" b="1" spc="-15" dirty="0">
                <a:latin typeface="Arial"/>
                <a:cs typeface="Arial"/>
              </a:rPr>
              <a:t>Technology</a:t>
            </a:r>
            <a:endParaRPr sz="1200">
              <a:latin typeface="Arial"/>
              <a:cs typeface="Arial"/>
            </a:endParaRPr>
          </a:p>
        </p:txBody>
      </p:sp>
      <p:sp>
        <p:nvSpPr>
          <p:cNvPr id="12" name="object 12"/>
          <p:cNvSpPr txBox="1"/>
          <p:nvPr/>
        </p:nvSpPr>
        <p:spPr>
          <a:xfrm>
            <a:off x="765301" y="1702561"/>
            <a:ext cx="4944745" cy="574040"/>
          </a:xfrm>
          <a:prstGeom prst="rect">
            <a:avLst/>
          </a:prstGeom>
        </p:spPr>
        <p:txBody>
          <a:bodyPr vert="horz" wrap="square" lIns="0" tIns="12700" rIns="0" bIns="0" rtlCol="0">
            <a:spAutoFit/>
          </a:bodyPr>
          <a:lstStyle/>
          <a:p>
            <a:pPr marL="12700" marR="5080">
              <a:lnSpc>
                <a:spcPct val="100000"/>
              </a:lnSpc>
              <a:spcBef>
                <a:spcPts val="100"/>
              </a:spcBef>
            </a:pPr>
            <a:r>
              <a:rPr sz="1200" spc="-5" dirty="0">
                <a:solidFill>
                  <a:srgbClr val="FFFFFF"/>
                </a:solidFill>
                <a:latin typeface="Arial"/>
                <a:cs typeface="Arial"/>
              </a:rPr>
              <a:t>Designs and Manufactures Electronic, Microwave and Electro-Optical  Equipment, High-Speed Interface Products, High </a:t>
            </a:r>
            <a:r>
              <a:rPr sz="1200" spc="-15" dirty="0">
                <a:solidFill>
                  <a:srgbClr val="FFFFFF"/>
                </a:solidFill>
                <a:latin typeface="Arial"/>
                <a:cs typeface="Arial"/>
              </a:rPr>
              <a:t>Voltage </a:t>
            </a:r>
            <a:r>
              <a:rPr sz="1200" spc="-5" dirty="0">
                <a:solidFill>
                  <a:srgbClr val="FFFFFF"/>
                </a:solidFill>
                <a:latin typeface="Arial"/>
                <a:cs typeface="Arial"/>
              </a:rPr>
              <a:t>Interconnection  Devices and High </a:t>
            </a:r>
            <a:r>
              <a:rPr sz="1200" spc="-15" dirty="0">
                <a:solidFill>
                  <a:srgbClr val="FFFFFF"/>
                </a:solidFill>
                <a:latin typeface="Arial"/>
                <a:cs typeface="Arial"/>
              </a:rPr>
              <a:t>Voltage </a:t>
            </a:r>
            <a:r>
              <a:rPr sz="1200" spc="-5" dirty="0">
                <a:solidFill>
                  <a:srgbClr val="FFFFFF"/>
                </a:solidFill>
                <a:latin typeface="Arial"/>
                <a:cs typeface="Arial"/>
              </a:rPr>
              <a:t>Advanced Power</a:t>
            </a:r>
            <a:r>
              <a:rPr sz="1200" spc="-110" dirty="0">
                <a:solidFill>
                  <a:srgbClr val="FFFFFF"/>
                </a:solidFill>
                <a:latin typeface="Arial"/>
                <a:cs typeface="Arial"/>
              </a:rPr>
              <a:t> </a:t>
            </a:r>
            <a:r>
              <a:rPr sz="1200" spc="-5" dirty="0">
                <a:solidFill>
                  <a:srgbClr val="FFFFFF"/>
                </a:solidFill>
                <a:latin typeface="Arial"/>
                <a:cs typeface="Arial"/>
              </a:rPr>
              <a:t>Electronics.</a:t>
            </a:r>
            <a:endParaRPr sz="1200">
              <a:latin typeface="Arial"/>
              <a:cs typeface="Arial"/>
            </a:endParaRPr>
          </a:p>
        </p:txBody>
      </p:sp>
      <p:sp>
        <p:nvSpPr>
          <p:cNvPr id="13" name="object 13"/>
          <p:cNvSpPr txBox="1">
            <a:spLocks noGrp="1"/>
          </p:cNvSpPr>
          <p:nvPr>
            <p:ph type="title"/>
          </p:nvPr>
        </p:nvSpPr>
        <p:spPr>
          <a:xfrm>
            <a:off x="689101" y="957326"/>
            <a:ext cx="5071745" cy="391160"/>
          </a:xfrm>
          <a:prstGeom prst="rect">
            <a:avLst/>
          </a:prstGeom>
        </p:spPr>
        <p:txBody>
          <a:bodyPr vert="horz" wrap="square" lIns="0" tIns="12700" rIns="0" bIns="0" rtlCol="0">
            <a:spAutoFit/>
          </a:bodyPr>
          <a:lstStyle/>
          <a:p>
            <a:pPr marL="12700">
              <a:lnSpc>
                <a:spcPct val="100000"/>
              </a:lnSpc>
              <a:spcBef>
                <a:spcPts val="100"/>
              </a:spcBef>
            </a:pPr>
            <a:r>
              <a:rPr sz="2400" spc="-5" dirty="0"/>
              <a:t>Electronic </a:t>
            </a:r>
            <a:r>
              <a:rPr sz="2400" spc="-30" dirty="0"/>
              <a:t>Technologies </a:t>
            </a:r>
            <a:r>
              <a:rPr sz="2400" spc="-5" dirty="0"/>
              <a:t>Group</a:t>
            </a:r>
            <a:r>
              <a:rPr sz="2400" spc="-10" dirty="0"/>
              <a:t> </a:t>
            </a:r>
            <a:r>
              <a:rPr sz="2400" spc="-5" dirty="0"/>
              <a:t>(ETG)</a:t>
            </a:r>
            <a:endParaRPr sz="2400"/>
          </a:p>
        </p:txBody>
      </p:sp>
      <p:sp>
        <p:nvSpPr>
          <p:cNvPr id="14" name="object 14"/>
          <p:cNvSpPr/>
          <p:nvPr/>
        </p:nvSpPr>
        <p:spPr>
          <a:xfrm>
            <a:off x="6444996" y="4239005"/>
            <a:ext cx="1289685" cy="1289685"/>
          </a:xfrm>
          <a:custGeom>
            <a:avLst/>
            <a:gdLst/>
            <a:ahLst/>
            <a:cxnLst/>
            <a:rect l="l" t="t" r="r" b="b"/>
            <a:pathLst>
              <a:path w="1289684" h="1289685">
                <a:moveTo>
                  <a:pt x="1289304" y="644651"/>
                </a:moveTo>
                <a:lnTo>
                  <a:pt x="1287534" y="596562"/>
                </a:lnTo>
                <a:lnTo>
                  <a:pt x="1282310" y="549430"/>
                </a:lnTo>
                <a:lnTo>
                  <a:pt x="1273755" y="503378"/>
                </a:lnTo>
                <a:lnTo>
                  <a:pt x="1261995" y="458532"/>
                </a:lnTo>
                <a:lnTo>
                  <a:pt x="1247155" y="415018"/>
                </a:lnTo>
                <a:lnTo>
                  <a:pt x="1229359" y="372959"/>
                </a:lnTo>
                <a:lnTo>
                  <a:pt x="1208733" y="332482"/>
                </a:lnTo>
                <a:lnTo>
                  <a:pt x="1185401" y="293710"/>
                </a:lnTo>
                <a:lnTo>
                  <a:pt x="1159489" y="256769"/>
                </a:lnTo>
                <a:lnTo>
                  <a:pt x="1131121" y="221784"/>
                </a:lnTo>
                <a:lnTo>
                  <a:pt x="1100423" y="188880"/>
                </a:lnTo>
                <a:lnTo>
                  <a:pt x="1067519" y="158182"/>
                </a:lnTo>
                <a:lnTo>
                  <a:pt x="1032534" y="129814"/>
                </a:lnTo>
                <a:lnTo>
                  <a:pt x="995593" y="103902"/>
                </a:lnTo>
                <a:lnTo>
                  <a:pt x="956821" y="80570"/>
                </a:lnTo>
                <a:lnTo>
                  <a:pt x="916344" y="59944"/>
                </a:lnTo>
                <a:lnTo>
                  <a:pt x="874285" y="42148"/>
                </a:lnTo>
                <a:lnTo>
                  <a:pt x="830771" y="27308"/>
                </a:lnTo>
                <a:lnTo>
                  <a:pt x="785925" y="15548"/>
                </a:lnTo>
                <a:lnTo>
                  <a:pt x="739873" y="6993"/>
                </a:lnTo>
                <a:lnTo>
                  <a:pt x="692741" y="1769"/>
                </a:lnTo>
                <a:lnTo>
                  <a:pt x="644652" y="0"/>
                </a:lnTo>
                <a:lnTo>
                  <a:pt x="596562" y="1769"/>
                </a:lnTo>
                <a:lnTo>
                  <a:pt x="549430" y="6993"/>
                </a:lnTo>
                <a:lnTo>
                  <a:pt x="503378" y="15548"/>
                </a:lnTo>
                <a:lnTo>
                  <a:pt x="458532" y="27308"/>
                </a:lnTo>
                <a:lnTo>
                  <a:pt x="415018" y="42148"/>
                </a:lnTo>
                <a:lnTo>
                  <a:pt x="372959" y="59944"/>
                </a:lnTo>
                <a:lnTo>
                  <a:pt x="332482" y="80570"/>
                </a:lnTo>
                <a:lnTo>
                  <a:pt x="293710" y="103902"/>
                </a:lnTo>
                <a:lnTo>
                  <a:pt x="256769" y="129814"/>
                </a:lnTo>
                <a:lnTo>
                  <a:pt x="221784" y="158182"/>
                </a:lnTo>
                <a:lnTo>
                  <a:pt x="188880" y="188880"/>
                </a:lnTo>
                <a:lnTo>
                  <a:pt x="158182" y="221784"/>
                </a:lnTo>
                <a:lnTo>
                  <a:pt x="129814" y="256769"/>
                </a:lnTo>
                <a:lnTo>
                  <a:pt x="103902" y="293710"/>
                </a:lnTo>
                <a:lnTo>
                  <a:pt x="80570" y="332482"/>
                </a:lnTo>
                <a:lnTo>
                  <a:pt x="59944" y="372959"/>
                </a:lnTo>
                <a:lnTo>
                  <a:pt x="42148" y="415018"/>
                </a:lnTo>
                <a:lnTo>
                  <a:pt x="27308" y="458532"/>
                </a:lnTo>
                <a:lnTo>
                  <a:pt x="15548" y="503378"/>
                </a:lnTo>
                <a:lnTo>
                  <a:pt x="6993" y="549430"/>
                </a:lnTo>
                <a:lnTo>
                  <a:pt x="1769" y="596562"/>
                </a:lnTo>
                <a:lnTo>
                  <a:pt x="0" y="644651"/>
                </a:lnTo>
                <a:lnTo>
                  <a:pt x="1769" y="692741"/>
                </a:lnTo>
                <a:lnTo>
                  <a:pt x="6993" y="739873"/>
                </a:lnTo>
                <a:lnTo>
                  <a:pt x="15548" y="785925"/>
                </a:lnTo>
                <a:lnTo>
                  <a:pt x="27308" y="830771"/>
                </a:lnTo>
                <a:lnTo>
                  <a:pt x="42148" y="874285"/>
                </a:lnTo>
                <a:lnTo>
                  <a:pt x="59944" y="916344"/>
                </a:lnTo>
                <a:lnTo>
                  <a:pt x="80570" y="956821"/>
                </a:lnTo>
                <a:lnTo>
                  <a:pt x="103902" y="995593"/>
                </a:lnTo>
                <a:lnTo>
                  <a:pt x="129814" y="1032534"/>
                </a:lnTo>
                <a:lnTo>
                  <a:pt x="158182" y="1067519"/>
                </a:lnTo>
                <a:lnTo>
                  <a:pt x="188880" y="1100423"/>
                </a:lnTo>
                <a:lnTo>
                  <a:pt x="221784" y="1131121"/>
                </a:lnTo>
                <a:lnTo>
                  <a:pt x="256769" y="1159489"/>
                </a:lnTo>
                <a:lnTo>
                  <a:pt x="293710" y="1185401"/>
                </a:lnTo>
                <a:lnTo>
                  <a:pt x="332482" y="1208733"/>
                </a:lnTo>
                <a:lnTo>
                  <a:pt x="372959" y="1229359"/>
                </a:lnTo>
                <a:lnTo>
                  <a:pt x="415018" y="1247155"/>
                </a:lnTo>
                <a:lnTo>
                  <a:pt x="458532" y="1261995"/>
                </a:lnTo>
                <a:lnTo>
                  <a:pt x="503378" y="1273755"/>
                </a:lnTo>
                <a:lnTo>
                  <a:pt x="549430" y="1282310"/>
                </a:lnTo>
                <a:lnTo>
                  <a:pt x="596562" y="1287534"/>
                </a:lnTo>
                <a:lnTo>
                  <a:pt x="644652" y="1289303"/>
                </a:lnTo>
                <a:lnTo>
                  <a:pt x="692741" y="1287534"/>
                </a:lnTo>
                <a:lnTo>
                  <a:pt x="739873" y="1282310"/>
                </a:lnTo>
                <a:lnTo>
                  <a:pt x="785925" y="1273755"/>
                </a:lnTo>
                <a:lnTo>
                  <a:pt x="830771" y="1261995"/>
                </a:lnTo>
                <a:lnTo>
                  <a:pt x="874285" y="1247155"/>
                </a:lnTo>
                <a:lnTo>
                  <a:pt x="916344" y="1229359"/>
                </a:lnTo>
                <a:lnTo>
                  <a:pt x="956821" y="1208733"/>
                </a:lnTo>
                <a:lnTo>
                  <a:pt x="995593" y="1185401"/>
                </a:lnTo>
                <a:lnTo>
                  <a:pt x="1032534" y="1159489"/>
                </a:lnTo>
                <a:lnTo>
                  <a:pt x="1067519" y="1131121"/>
                </a:lnTo>
                <a:lnTo>
                  <a:pt x="1100423" y="1100423"/>
                </a:lnTo>
                <a:lnTo>
                  <a:pt x="1131121" y="1067519"/>
                </a:lnTo>
                <a:lnTo>
                  <a:pt x="1159489" y="1032534"/>
                </a:lnTo>
                <a:lnTo>
                  <a:pt x="1185401" y="995593"/>
                </a:lnTo>
                <a:lnTo>
                  <a:pt x="1208733" y="956821"/>
                </a:lnTo>
                <a:lnTo>
                  <a:pt x="1229359" y="916344"/>
                </a:lnTo>
                <a:lnTo>
                  <a:pt x="1247155" y="874285"/>
                </a:lnTo>
                <a:lnTo>
                  <a:pt x="1261995" y="830771"/>
                </a:lnTo>
                <a:lnTo>
                  <a:pt x="1273755" y="785925"/>
                </a:lnTo>
                <a:lnTo>
                  <a:pt x="1282310" y="739873"/>
                </a:lnTo>
                <a:lnTo>
                  <a:pt x="1287534" y="692741"/>
                </a:lnTo>
                <a:lnTo>
                  <a:pt x="1289304" y="644651"/>
                </a:lnTo>
                <a:close/>
              </a:path>
            </a:pathLst>
          </a:custGeom>
          <a:solidFill>
            <a:srgbClr val="BEBEBE"/>
          </a:solidFill>
        </p:spPr>
        <p:txBody>
          <a:bodyPr wrap="square" lIns="0" tIns="0" rIns="0" bIns="0" rtlCol="0"/>
          <a:lstStyle/>
          <a:p>
            <a:endParaRPr/>
          </a:p>
        </p:txBody>
      </p:sp>
      <p:sp>
        <p:nvSpPr>
          <p:cNvPr id="15" name="object 15"/>
          <p:cNvSpPr txBox="1"/>
          <p:nvPr/>
        </p:nvSpPr>
        <p:spPr>
          <a:xfrm>
            <a:off x="6525291" y="4624070"/>
            <a:ext cx="1188720" cy="513715"/>
          </a:xfrm>
          <a:prstGeom prst="rect">
            <a:avLst/>
          </a:prstGeom>
        </p:spPr>
        <p:txBody>
          <a:bodyPr vert="horz" wrap="square" lIns="0" tIns="12700" rIns="0" bIns="0" rtlCol="0">
            <a:spAutoFit/>
          </a:bodyPr>
          <a:lstStyle/>
          <a:p>
            <a:pPr marL="635" algn="ctr">
              <a:lnSpc>
                <a:spcPct val="100000"/>
              </a:lnSpc>
              <a:spcBef>
                <a:spcPts val="100"/>
              </a:spcBef>
            </a:pPr>
            <a:r>
              <a:rPr sz="1600" b="1" dirty="0">
                <a:latin typeface="Arial"/>
                <a:cs typeface="Arial"/>
              </a:rPr>
              <a:t>HEICO</a:t>
            </a:r>
            <a:endParaRPr sz="1600">
              <a:latin typeface="Arial"/>
              <a:cs typeface="Arial"/>
            </a:endParaRPr>
          </a:p>
          <a:p>
            <a:pPr algn="ctr">
              <a:lnSpc>
                <a:spcPct val="100000"/>
              </a:lnSpc>
            </a:pPr>
            <a:r>
              <a:rPr sz="1600" b="1" spc="-5" dirty="0">
                <a:latin typeface="Arial"/>
                <a:cs typeface="Arial"/>
              </a:rPr>
              <a:t>Corporation</a:t>
            </a:r>
            <a:endParaRPr sz="1600">
              <a:latin typeface="Arial"/>
              <a:cs typeface="Arial"/>
            </a:endParaRPr>
          </a:p>
        </p:txBody>
      </p:sp>
      <p:sp>
        <p:nvSpPr>
          <p:cNvPr id="16" name="object 16"/>
          <p:cNvSpPr txBox="1"/>
          <p:nvPr/>
        </p:nvSpPr>
        <p:spPr>
          <a:xfrm>
            <a:off x="6740906" y="6467347"/>
            <a:ext cx="646430" cy="360680"/>
          </a:xfrm>
          <a:prstGeom prst="rect">
            <a:avLst/>
          </a:prstGeom>
        </p:spPr>
        <p:txBody>
          <a:bodyPr vert="horz" wrap="square" lIns="0" tIns="12065" rIns="0" bIns="0" rtlCol="0">
            <a:spAutoFit/>
          </a:bodyPr>
          <a:lstStyle/>
          <a:p>
            <a:pPr marL="132080" marR="5080" indent="-120014">
              <a:lnSpc>
                <a:spcPct val="100000"/>
              </a:lnSpc>
              <a:spcBef>
                <a:spcPts val="95"/>
              </a:spcBef>
            </a:pPr>
            <a:r>
              <a:rPr sz="1100" b="1" spc="-5" dirty="0">
                <a:solidFill>
                  <a:srgbClr val="FFFFFF"/>
                </a:solidFill>
                <a:latin typeface="Arial"/>
                <a:cs typeface="Arial"/>
              </a:rPr>
              <a:t>Electrical  Group</a:t>
            </a:r>
            <a:endParaRPr sz="1100">
              <a:latin typeface="Arial"/>
              <a:cs typeface="Arial"/>
            </a:endParaRPr>
          </a:p>
        </p:txBody>
      </p:sp>
      <p:grpSp>
        <p:nvGrpSpPr>
          <p:cNvPr id="17" name="object 17"/>
          <p:cNvGrpSpPr/>
          <p:nvPr/>
        </p:nvGrpSpPr>
        <p:grpSpPr>
          <a:xfrm>
            <a:off x="5976365" y="5531358"/>
            <a:ext cx="2232660" cy="608330"/>
            <a:chOff x="5976365" y="5531358"/>
            <a:chExt cx="2232660" cy="608330"/>
          </a:xfrm>
        </p:grpSpPr>
        <p:sp>
          <p:nvSpPr>
            <p:cNvPr id="18" name="object 18"/>
            <p:cNvSpPr/>
            <p:nvPr/>
          </p:nvSpPr>
          <p:spPr>
            <a:xfrm>
              <a:off x="5976365" y="5531358"/>
              <a:ext cx="2232660" cy="608076"/>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6095999" y="5653278"/>
              <a:ext cx="1991995" cy="367030"/>
            </a:xfrm>
            <a:custGeom>
              <a:avLst/>
              <a:gdLst/>
              <a:ahLst/>
              <a:cxnLst/>
              <a:rect l="l" t="t" r="r" b="b"/>
              <a:pathLst>
                <a:path w="1991995" h="367029">
                  <a:moveTo>
                    <a:pt x="1991868" y="183641"/>
                  </a:moveTo>
                  <a:lnTo>
                    <a:pt x="1967866" y="143405"/>
                  </a:lnTo>
                  <a:lnTo>
                    <a:pt x="1926799" y="118236"/>
                  </a:lnTo>
                  <a:lnTo>
                    <a:pt x="1867475" y="94725"/>
                  </a:lnTo>
                  <a:lnTo>
                    <a:pt x="1791433" y="73157"/>
                  </a:lnTo>
                  <a:lnTo>
                    <a:pt x="1747624" y="63190"/>
                  </a:lnTo>
                  <a:lnTo>
                    <a:pt x="1700212" y="53816"/>
                  </a:lnTo>
                  <a:lnTo>
                    <a:pt x="1649390" y="45070"/>
                  </a:lnTo>
                  <a:lnTo>
                    <a:pt x="1595350" y="36987"/>
                  </a:lnTo>
                  <a:lnTo>
                    <a:pt x="1538285" y="29605"/>
                  </a:lnTo>
                  <a:lnTo>
                    <a:pt x="1478387" y="22957"/>
                  </a:lnTo>
                  <a:lnTo>
                    <a:pt x="1415848" y="17080"/>
                  </a:lnTo>
                  <a:lnTo>
                    <a:pt x="1350861" y="12010"/>
                  </a:lnTo>
                  <a:lnTo>
                    <a:pt x="1283618" y="7781"/>
                  </a:lnTo>
                  <a:lnTo>
                    <a:pt x="1214311" y="4430"/>
                  </a:lnTo>
                  <a:lnTo>
                    <a:pt x="1143133" y="1992"/>
                  </a:lnTo>
                  <a:lnTo>
                    <a:pt x="1070277" y="504"/>
                  </a:lnTo>
                  <a:lnTo>
                    <a:pt x="995934" y="0"/>
                  </a:lnTo>
                  <a:lnTo>
                    <a:pt x="921685" y="504"/>
                  </a:lnTo>
                  <a:lnTo>
                    <a:pt x="848905" y="1992"/>
                  </a:lnTo>
                  <a:lnTo>
                    <a:pt x="777788" y="4430"/>
                  </a:lnTo>
                  <a:lnTo>
                    <a:pt x="708527" y="7781"/>
                  </a:lnTo>
                  <a:lnTo>
                    <a:pt x="641316" y="12010"/>
                  </a:lnTo>
                  <a:lnTo>
                    <a:pt x="576349" y="17080"/>
                  </a:lnTo>
                  <a:lnTo>
                    <a:pt x="513818" y="22957"/>
                  </a:lnTo>
                  <a:lnTo>
                    <a:pt x="453918" y="29605"/>
                  </a:lnTo>
                  <a:lnTo>
                    <a:pt x="396843" y="36987"/>
                  </a:lnTo>
                  <a:lnTo>
                    <a:pt x="342786" y="45070"/>
                  </a:lnTo>
                  <a:lnTo>
                    <a:pt x="291941" y="53816"/>
                  </a:lnTo>
                  <a:lnTo>
                    <a:pt x="244501" y="63190"/>
                  </a:lnTo>
                  <a:lnTo>
                    <a:pt x="200660" y="73157"/>
                  </a:lnTo>
                  <a:lnTo>
                    <a:pt x="160611" y="83680"/>
                  </a:lnTo>
                  <a:lnTo>
                    <a:pt x="92668" y="106256"/>
                  </a:lnTo>
                  <a:lnTo>
                    <a:pt x="42218" y="130631"/>
                  </a:lnTo>
                  <a:lnTo>
                    <a:pt x="10812" y="156522"/>
                  </a:lnTo>
                  <a:lnTo>
                    <a:pt x="0" y="183641"/>
                  </a:lnTo>
                  <a:lnTo>
                    <a:pt x="2735" y="197333"/>
                  </a:lnTo>
                  <a:lnTo>
                    <a:pt x="42218" y="236585"/>
                  </a:lnTo>
                  <a:lnTo>
                    <a:pt x="92668" y="260888"/>
                  </a:lnTo>
                  <a:lnTo>
                    <a:pt x="160611" y="283374"/>
                  </a:lnTo>
                  <a:lnTo>
                    <a:pt x="200660" y="293848"/>
                  </a:lnTo>
                  <a:lnTo>
                    <a:pt x="244501" y="303764"/>
                  </a:lnTo>
                  <a:lnTo>
                    <a:pt x="291941" y="313086"/>
                  </a:lnTo>
                  <a:lnTo>
                    <a:pt x="342786" y="321780"/>
                  </a:lnTo>
                  <a:lnTo>
                    <a:pt x="396843" y="329812"/>
                  </a:lnTo>
                  <a:lnTo>
                    <a:pt x="453918" y="337145"/>
                  </a:lnTo>
                  <a:lnTo>
                    <a:pt x="513818" y="343746"/>
                  </a:lnTo>
                  <a:lnTo>
                    <a:pt x="576349" y="349580"/>
                  </a:lnTo>
                  <a:lnTo>
                    <a:pt x="641316" y="354612"/>
                  </a:lnTo>
                  <a:lnTo>
                    <a:pt x="708527" y="358806"/>
                  </a:lnTo>
                  <a:lnTo>
                    <a:pt x="777788" y="362130"/>
                  </a:lnTo>
                  <a:lnTo>
                    <a:pt x="848905" y="364546"/>
                  </a:lnTo>
                  <a:lnTo>
                    <a:pt x="921685" y="366022"/>
                  </a:lnTo>
                  <a:lnTo>
                    <a:pt x="995934" y="366521"/>
                  </a:lnTo>
                  <a:lnTo>
                    <a:pt x="1070277" y="366022"/>
                  </a:lnTo>
                  <a:lnTo>
                    <a:pt x="1143133" y="364546"/>
                  </a:lnTo>
                  <a:lnTo>
                    <a:pt x="1214311" y="362130"/>
                  </a:lnTo>
                  <a:lnTo>
                    <a:pt x="1283618" y="358806"/>
                  </a:lnTo>
                  <a:lnTo>
                    <a:pt x="1350861" y="354612"/>
                  </a:lnTo>
                  <a:lnTo>
                    <a:pt x="1415848" y="349580"/>
                  </a:lnTo>
                  <a:lnTo>
                    <a:pt x="1478387" y="343746"/>
                  </a:lnTo>
                  <a:lnTo>
                    <a:pt x="1538285" y="337145"/>
                  </a:lnTo>
                  <a:lnTo>
                    <a:pt x="1595350" y="329812"/>
                  </a:lnTo>
                  <a:lnTo>
                    <a:pt x="1649390" y="321780"/>
                  </a:lnTo>
                  <a:lnTo>
                    <a:pt x="1700212" y="313086"/>
                  </a:lnTo>
                  <a:lnTo>
                    <a:pt x="1747624" y="303764"/>
                  </a:lnTo>
                  <a:lnTo>
                    <a:pt x="1791433" y="293848"/>
                  </a:lnTo>
                  <a:lnTo>
                    <a:pt x="1831448" y="283374"/>
                  </a:lnTo>
                  <a:lnTo>
                    <a:pt x="1899323" y="260888"/>
                  </a:lnTo>
                  <a:lnTo>
                    <a:pt x="1949711" y="236585"/>
                  </a:lnTo>
                  <a:lnTo>
                    <a:pt x="1981072" y="210744"/>
                  </a:lnTo>
                  <a:lnTo>
                    <a:pt x="1991868" y="183641"/>
                  </a:lnTo>
                  <a:close/>
                </a:path>
              </a:pathLst>
            </a:custGeom>
            <a:solidFill>
              <a:srgbClr val="FFC000"/>
            </a:solidFill>
          </p:spPr>
          <p:txBody>
            <a:bodyPr wrap="square" lIns="0" tIns="0" rIns="0" bIns="0" rtlCol="0"/>
            <a:lstStyle/>
            <a:p>
              <a:endParaRPr/>
            </a:p>
          </p:txBody>
        </p:sp>
        <p:sp>
          <p:nvSpPr>
            <p:cNvPr id="20" name="object 20"/>
            <p:cNvSpPr/>
            <p:nvPr/>
          </p:nvSpPr>
          <p:spPr>
            <a:xfrm>
              <a:off x="6083807" y="5640324"/>
              <a:ext cx="2017395" cy="392430"/>
            </a:xfrm>
            <a:custGeom>
              <a:avLst/>
              <a:gdLst/>
              <a:ahLst/>
              <a:cxnLst/>
              <a:rect l="l" t="t" r="r" b="b"/>
              <a:pathLst>
                <a:path w="2017395" h="392429">
                  <a:moveTo>
                    <a:pt x="1524" y="207263"/>
                  </a:moveTo>
                  <a:lnTo>
                    <a:pt x="1523" y="185165"/>
                  </a:lnTo>
                  <a:lnTo>
                    <a:pt x="0" y="195071"/>
                  </a:lnTo>
                  <a:lnTo>
                    <a:pt x="0" y="198119"/>
                  </a:lnTo>
                  <a:lnTo>
                    <a:pt x="1524" y="207263"/>
                  </a:lnTo>
                  <a:close/>
                </a:path>
                <a:path w="2017395" h="392429">
                  <a:moveTo>
                    <a:pt x="6096" y="220217"/>
                  </a:moveTo>
                  <a:lnTo>
                    <a:pt x="6095" y="172973"/>
                  </a:lnTo>
                  <a:lnTo>
                    <a:pt x="2285" y="182117"/>
                  </a:lnTo>
                  <a:lnTo>
                    <a:pt x="1523" y="182879"/>
                  </a:lnTo>
                  <a:lnTo>
                    <a:pt x="1524" y="209549"/>
                  </a:lnTo>
                  <a:lnTo>
                    <a:pt x="2286" y="211073"/>
                  </a:lnTo>
                  <a:lnTo>
                    <a:pt x="6096" y="220217"/>
                  </a:lnTo>
                  <a:close/>
                </a:path>
                <a:path w="2017395" h="392429">
                  <a:moveTo>
                    <a:pt x="6858" y="221741"/>
                  </a:moveTo>
                  <a:lnTo>
                    <a:pt x="6857" y="171449"/>
                  </a:lnTo>
                  <a:lnTo>
                    <a:pt x="6095" y="172211"/>
                  </a:lnTo>
                  <a:lnTo>
                    <a:pt x="6096" y="220979"/>
                  </a:lnTo>
                  <a:lnTo>
                    <a:pt x="6858" y="221741"/>
                  </a:lnTo>
                  <a:close/>
                </a:path>
                <a:path w="2017395" h="392429">
                  <a:moveTo>
                    <a:pt x="13716" y="231647"/>
                  </a:moveTo>
                  <a:lnTo>
                    <a:pt x="13715" y="161543"/>
                  </a:lnTo>
                  <a:lnTo>
                    <a:pt x="6857" y="170687"/>
                  </a:lnTo>
                  <a:lnTo>
                    <a:pt x="6858" y="222503"/>
                  </a:lnTo>
                  <a:lnTo>
                    <a:pt x="13716" y="231647"/>
                  </a:lnTo>
                  <a:close/>
                </a:path>
                <a:path w="2017395" h="392429">
                  <a:moveTo>
                    <a:pt x="2003298" y="232409"/>
                  </a:moveTo>
                  <a:lnTo>
                    <a:pt x="2003298" y="160781"/>
                  </a:lnTo>
                  <a:lnTo>
                    <a:pt x="2002536" y="160019"/>
                  </a:lnTo>
                  <a:lnTo>
                    <a:pt x="2001774" y="160019"/>
                  </a:lnTo>
                  <a:lnTo>
                    <a:pt x="1991868" y="149351"/>
                  </a:lnTo>
                  <a:lnTo>
                    <a:pt x="1922630" y="110094"/>
                  </a:lnTo>
                  <a:lnTo>
                    <a:pt x="1875753" y="92800"/>
                  </a:lnTo>
                  <a:lnTo>
                    <a:pt x="1826699" y="78562"/>
                  </a:lnTo>
                  <a:lnTo>
                    <a:pt x="1776842" y="66762"/>
                  </a:lnTo>
                  <a:lnTo>
                    <a:pt x="1727555" y="56783"/>
                  </a:lnTo>
                  <a:lnTo>
                    <a:pt x="1680210" y="48005"/>
                  </a:lnTo>
                  <a:lnTo>
                    <a:pt x="1643633" y="42671"/>
                  </a:lnTo>
                  <a:lnTo>
                    <a:pt x="1606296" y="36575"/>
                  </a:lnTo>
                  <a:lnTo>
                    <a:pt x="1556788" y="30428"/>
                  </a:lnTo>
                  <a:lnTo>
                    <a:pt x="1507354" y="24898"/>
                  </a:lnTo>
                  <a:lnTo>
                    <a:pt x="1457960" y="19970"/>
                  </a:lnTo>
                  <a:lnTo>
                    <a:pt x="1408571" y="15630"/>
                  </a:lnTo>
                  <a:lnTo>
                    <a:pt x="1359154" y="11866"/>
                  </a:lnTo>
                  <a:lnTo>
                    <a:pt x="1309674" y="8664"/>
                  </a:lnTo>
                  <a:lnTo>
                    <a:pt x="1260099" y="6009"/>
                  </a:lnTo>
                  <a:lnTo>
                    <a:pt x="1210394" y="3887"/>
                  </a:lnTo>
                  <a:lnTo>
                    <a:pt x="1160526" y="2285"/>
                  </a:lnTo>
                  <a:lnTo>
                    <a:pt x="1008126" y="0"/>
                  </a:lnTo>
                  <a:lnTo>
                    <a:pt x="856488" y="2285"/>
                  </a:lnTo>
                  <a:lnTo>
                    <a:pt x="806813" y="3973"/>
                  </a:lnTo>
                  <a:lnTo>
                    <a:pt x="757153" y="6099"/>
                  </a:lnTo>
                  <a:lnTo>
                    <a:pt x="711068" y="8488"/>
                  </a:lnTo>
                  <a:lnTo>
                    <a:pt x="662479" y="11511"/>
                  </a:lnTo>
                  <a:lnTo>
                    <a:pt x="613900" y="15082"/>
                  </a:lnTo>
                  <a:lnTo>
                    <a:pt x="565374" y="19246"/>
                  </a:lnTo>
                  <a:lnTo>
                    <a:pt x="516941" y="24044"/>
                  </a:lnTo>
                  <a:lnTo>
                    <a:pt x="468643" y="29519"/>
                  </a:lnTo>
                  <a:lnTo>
                    <a:pt x="420521" y="35714"/>
                  </a:lnTo>
                  <a:lnTo>
                    <a:pt x="372618" y="42671"/>
                  </a:lnTo>
                  <a:lnTo>
                    <a:pt x="301752" y="54101"/>
                  </a:lnTo>
                  <a:lnTo>
                    <a:pt x="250137" y="64779"/>
                  </a:lnTo>
                  <a:lnTo>
                    <a:pt x="198525" y="76512"/>
                  </a:lnTo>
                  <a:lnTo>
                    <a:pt x="147575" y="90603"/>
                  </a:lnTo>
                  <a:lnTo>
                    <a:pt x="97944" y="108352"/>
                  </a:lnTo>
                  <a:lnTo>
                    <a:pt x="50291" y="131063"/>
                  </a:lnTo>
                  <a:lnTo>
                    <a:pt x="15239" y="160019"/>
                  </a:lnTo>
                  <a:lnTo>
                    <a:pt x="14477" y="160019"/>
                  </a:lnTo>
                  <a:lnTo>
                    <a:pt x="13715" y="160781"/>
                  </a:lnTo>
                  <a:lnTo>
                    <a:pt x="13716" y="232409"/>
                  </a:lnTo>
                  <a:lnTo>
                    <a:pt x="14478" y="232409"/>
                  </a:lnTo>
                  <a:lnTo>
                    <a:pt x="25146" y="243077"/>
                  </a:lnTo>
                  <a:lnTo>
                    <a:pt x="25146" y="195071"/>
                  </a:lnTo>
                  <a:lnTo>
                    <a:pt x="25400" y="196595"/>
                  </a:lnTo>
                  <a:lnTo>
                    <a:pt x="25908" y="193547"/>
                  </a:lnTo>
                  <a:lnTo>
                    <a:pt x="25908" y="192023"/>
                  </a:lnTo>
                  <a:lnTo>
                    <a:pt x="26670" y="188975"/>
                  </a:lnTo>
                  <a:lnTo>
                    <a:pt x="26670" y="190195"/>
                  </a:lnTo>
                  <a:lnTo>
                    <a:pt x="28194" y="186537"/>
                  </a:lnTo>
                  <a:lnTo>
                    <a:pt x="28194" y="185165"/>
                  </a:lnTo>
                  <a:lnTo>
                    <a:pt x="32766" y="178307"/>
                  </a:lnTo>
                  <a:lnTo>
                    <a:pt x="32766" y="177545"/>
                  </a:lnTo>
                  <a:lnTo>
                    <a:pt x="64008" y="152399"/>
                  </a:lnTo>
                  <a:lnTo>
                    <a:pt x="106320" y="132627"/>
                  </a:lnTo>
                  <a:lnTo>
                    <a:pt x="151875" y="116128"/>
                  </a:lnTo>
                  <a:lnTo>
                    <a:pt x="199415" y="102417"/>
                  </a:lnTo>
                  <a:lnTo>
                    <a:pt x="247683" y="91008"/>
                  </a:lnTo>
                  <a:lnTo>
                    <a:pt x="295423" y="81414"/>
                  </a:lnTo>
                  <a:lnTo>
                    <a:pt x="341376" y="73151"/>
                  </a:lnTo>
                  <a:lnTo>
                    <a:pt x="377190" y="67817"/>
                  </a:lnTo>
                  <a:lnTo>
                    <a:pt x="414528" y="61721"/>
                  </a:lnTo>
                  <a:lnTo>
                    <a:pt x="463751" y="55715"/>
                  </a:lnTo>
                  <a:lnTo>
                    <a:pt x="512860" y="50263"/>
                  </a:lnTo>
                  <a:lnTo>
                    <a:pt x="561898" y="45372"/>
                  </a:lnTo>
                  <a:lnTo>
                    <a:pt x="610913" y="41050"/>
                  </a:lnTo>
                  <a:lnTo>
                    <a:pt x="659951" y="37303"/>
                  </a:lnTo>
                  <a:lnTo>
                    <a:pt x="709057" y="34137"/>
                  </a:lnTo>
                  <a:lnTo>
                    <a:pt x="757153" y="31618"/>
                  </a:lnTo>
                  <a:lnTo>
                    <a:pt x="806813" y="29610"/>
                  </a:lnTo>
                  <a:lnTo>
                    <a:pt x="857250" y="28193"/>
                  </a:lnTo>
                  <a:lnTo>
                    <a:pt x="906780" y="26669"/>
                  </a:lnTo>
                  <a:lnTo>
                    <a:pt x="1008888" y="25907"/>
                  </a:lnTo>
                  <a:lnTo>
                    <a:pt x="1110234" y="26669"/>
                  </a:lnTo>
                  <a:lnTo>
                    <a:pt x="1160526" y="28216"/>
                  </a:lnTo>
                  <a:lnTo>
                    <a:pt x="1207621" y="29626"/>
                  </a:lnTo>
                  <a:lnTo>
                    <a:pt x="1255727" y="31566"/>
                  </a:lnTo>
                  <a:lnTo>
                    <a:pt x="1304006" y="34034"/>
                  </a:lnTo>
                  <a:lnTo>
                    <a:pt x="1352385" y="37052"/>
                  </a:lnTo>
                  <a:lnTo>
                    <a:pt x="1400789" y="40638"/>
                  </a:lnTo>
                  <a:lnTo>
                    <a:pt x="1449144" y="44814"/>
                  </a:lnTo>
                  <a:lnTo>
                    <a:pt x="1497375" y="49599"/>
                  </a:lnTo>
                  <a:lnTo>
                    <a:pt x="1545409" y="55015"/>
                  </a:lnTo>
                  <a:lnTo>
                    <a:pt x="1593170" y="61081"/>
                  </a:lnTo>
                  <a:lnTo>
                    <a:pt x="1640586" y="67817"/>
                  </a:lnTo>
                  <a:lnTo>
                    <a:pt x="1710689" y="79247"/>
                  </a:lnTo>
                  <a:lnTo>
                    <a:pt x="1759237" y="88912"/>
                  </a:lnTo>
                  <a:lnTo>
                    <a:pt x="1809865" y="100417"/>
                  </a:lnTo>
                  <a:lnTo>
                    <a:pt x="1860527" y="114481"/>
                  </a:lnTo>
                  <a:lnTo>
                    <a:pt x="1909176" y="131823"/>
                  </a:lnTo>
                  <a:lnTo>
                    <a:pt x="1953768" y="153161"/>
                  </a:lnTo>
                  <a:lnTo>
                    <a:pt x="1984248" y="177545"/>
                  </a:lnTo>
                  <a:lnTo>
                    <a:pt x="1984248" y="178307"/>
                  </a:lnTo>
                  <a:lnTo>
                    <a:pt x="1988820" y="185165"/>
                  </a:lnTo>
                  <a:lnTo>
                    <a:pt x="1988820" y="186537"/>
                  </a:lnTo>
                  <a:lnTo>
                    <a:pt x="1990344" y="190195"/>
                  </a:lnTo>
                  <a:lnTo>
                    <a:pt x="1990344" y="188975"/>
                  </a:lnTo>
                  <a:lnTo>
                    <a:pt x="1991106" y="192023"/>
                  </a:lnTo>
                  <a:lnTo>
                    <a:pt x="1991106" y="193547"/>
                  </a:lnTo>
                  <a:lnTo>
                    <a:pt x="1991614" y="196595"/>
                  </a:lnTo>
                  <a:lnTo>
                    <a:pt x="1991868" y="195071"/>
                  </a:lnTo>
                  <a:lnTo>
                    <a:pt x="1991868" y="243554"/>
                  </a:lnTo>
                  <a:lnTo>
                    <a:pt x="1993392" y="242315"/>
                  </a:lnTo>
                  <a:lnTo>
                    <a:pt x="2001774" y="233171"/>
                  </a:lnTo>
                  <a:lnTo>
                    <a:pt x="2002536" y="232409"/>
                  </a:lnTo>
                  <a:lnTo>
                    <a:pt x="2003298" y="232409"/>
                  </a:lnTo>
                  <a:close/>
                </a:path>
                <a:path w="2017395" h="392429">
                  <a:moveTo>
                    <a:pt x="25400" y="196595"/>
                  </a:moveTo>
                  <a:lnTo>
                    <a:pt x="25146" y="195071"/>
                  </a:lnTo>
                  <a:lnTo>
                    <a:pt x="25146" y="198119"/>
                  </a:lnTo>
                  <a:lnTo>
                    <a:pt x="25400" y="196595"/>
                  </a:lnTo>
                  <a:close/>
                </a:path>
                <a:path w="2017395" h="392429">
                  <a:moveTo>
                    <a:pt x="26331" y="202183"/>
                  </a:moveTo>
                  <a:lnTo>
                    <a:pt x="25400" y="196595"/>
                  </a:lnTo>
                  <a:lnTo>
                    <a:pt x="25146" y="198119"/>
                  </a:lnTo>
                  <a:lnTo>
                    <a:pt x="25146" y="243077"/>
                  </a:lnTo>
                  <a:lnTo>
                    <a:pt x="25908" y="243697"/>
                  </a:lnTo>
                  <a:lnTo>
                    <a:pt x="25908" y="201167"/>
                  </a:lnTo>
                  <a:lnTo>
                    <a:pt x="26331" y="202183"/>
                  </a:lnTo>
                  <a:close/>
                </a:path>
                <a:path w="2017395" h="392429">
                  <a:moveTo>
                    <a:pt x="26670" y="188975"/>
                  </a:moveTo>
                  <a:lnTo>
                    <a:pt x="25908" y="192023"/>
                  </a:lnTo>
                  <a:lnTo>
                    <a:pt x="26331" y="191007"/>
                  </a:lnTo>
                  <a:lnTo>
                    <a:pt x="26670" y="188975"/>
                  </a:lnTo>
                  <a:close/>
                </a:path>
                <a:path w="2017395" h="392429">
                  <a:moveTo>
                    <a:pt x="26331" y="191007"/>
                  </a:moveTo>
                  <a:lnTo>
                    <a:pt x="25908" y="192023"/>
                  </a:lnTo>
                  <a:lnTo>
                    <a:pt x="25908" y="193547"/>
                  </a:lnTo>
                  <a:lnTo>
                    <a:pt x="26331" y="191007"/>
                  </a:lnTo>
                  <a:close/>
                </a:path>
                <a:path w="2017395" h="392429">
                  <a:moveTo>
                    <a:pt x="26670" y="204215"/>
                  </a:moveTo>
                  <a:lnTo>
                    <a:pt x="26331" y="202183"/>
                  </a:lnTo>
                  <a:lnTo>
                    <a:pt x="25908" y="201167"/>
                  </a:lnTo>
                  <a:lnTo>
                    <a:pt x="26670" y="204215"/>
                  </a:lnTo>
                  <a:close/>
                </a:path>
                <a:path w="2017395" h="392429">
                  <a:moveTo>
                    <a:pt x="26670" y="244316"/>
                  </a:moveTo>
                  <a:lnTo>
                    <a:pt x="26670" y="204215"/>
                  </a:lnTo>
                  <a:lnTo>
                    <a:pt x="25908" y="201167"/>
                  </a:lnTo>
                  <a:lnTo>
                    <a:pt x="25908" y="243697"/>
                  </a:lnTo>
                  <a:lnTo>
                    <a:pt x="26670" y="244316"/>
                  </a:lnTo>
                  <a:close/>
                </a:path>
                <a:path w="2017395" h="392429">
                  <a:moveTo>
                    <a:pt x="26670" y="190195"/>
                  </a:moveTo>
                  <a:lnTo>
                    <a:pt x="26670" y="188975"/>
                  </a:lnTo>
                  <a:lnTo>
                    <a:pt x="26331" y="191007"/>
                  </a:lnTo>
                  <a:lnTo>
                    <a:pt x="26670" y="190195"/>
                  </a:lnTo>
                  <a:close/>
                </a:path>
                <a:path w="2017395" h="392429">
                  <a:moveTo>
                    <a:pt x="29717" y="210311"/>
                  </a:moveTo>
                  <a:lnTo>
                    <a:pt x="26331" y="202183"/>
                  </a:lnTo>
                  <a:lnTo>
                    <a:pt x="26670" y="204215"/>
                  </a:lnTo>
                  <a:lnTo>
                    <a:pt x="26670" y="244316"/>
                  </a:lnTo>
                  <a:lnTo>
                    <a:pt x="28194" y="245554"/>
                  </a:lnTo>
                  <a:lnTo>
                    <a:pt x="28194" y="208025"/>
                  </a:lnTo>
                  <a:lnTo>
                    <a:pt x="29717" y="210311"/>
                  </a:lnTo>
                  <a:close/>
                </a:path>
                <a:path w="2017395" h="392429">
                  <a:moveTo>
                    <a:pt x="29717" y="182879"/>
                  </a:moveTo>
                  <a:lnTo>
                    <a:pt x="28194" y="185165"/>
                  </a:lnTo>
                  <a:lnTo>
                    <a:pt x="28194" y="186537"/>
                  </a:lnTo>
                  <a:lnTo>
                    <a:pt x="29717" y="182879"/>
                  </a:lnTo>
                  <a:close/>
                </a:path>
                <a:path w="2017395" h="392429">
                  <a:moveTo>
                    <a:pt x="34290" y="217169"/>
                  </a:moveTo>
                  <a:lnTo>
                    <a:pt x="28194" y="208025"/>
                  </a:lnTo>
                  <a:lnTo>
                    <a:pt x="28194" y="245554"/>
                  </a:lnTo>
                  <a:lnTo>
                    <a:pt x="32766" y="249269"/>
                  </a:lnTo>
                  <a:lnTo>
                    <a:pt x="32766" y="215645"/>
                  </a:lnTo>
                  <a:lnTo>
                    <a:pt x="34290" y="217169"/>
                  </a:lnTo>
                  <a:close/>
                </a:path>
                <a:path w="2017395" h="392429">
                  <a:moveTo>
                    <a:pt x="34290" y="176021"/>
                  </a:moveTo>
                  <a:lnTo>
                    <a:pt x="32766" y="177545"/>
                  </a:lnTo>
                  <a:lnTo>
                    <a:pt x="32766" y="178307"/>
                  </a:lnTo>
                  <a:lnTo>
                    <a:pt x="34290" y="176021"/>
                  </a:lnTo>
                  <a:close/>
                </a:path>
                <a:path w="2017395" h="392429">
                  <a:moveTo>
                    <a:pt x="1984248" y="249745"/>
                  </a:moveTo>
                  <a:lnTo>
                    <a:pt x="1984248" y="215645"/>
                  </a:lnTo>
                  <a:lnTo>
                    <a:pt x="1975104" y="224789"/>
                  </a:lnTo>
                  <a:lnTo>
                    <a:pt x="1965198" y="232409"/>
                  </a:lnTo>
                  <a:lnTo>
                    <a:pt x="1911217" y="260140"/>
                  </a:lnTo>
                  <a:lnTo>
                    <a:pt x="1865638" y="276772"/>
                  </a:lnTo>
                  <a:lnTo>
                    <a:pt x="1817729" y="290514"/>
                  </a:lnTo>
                  <a:lnTo>
                    <a:pt x="1769152" y="301907"/>
                  </a:lnTo>
                  <a:lnTo>
                    <a:pt x="1721268" y="311560"/>
                  </a:lnTo>
                  <a:lnTo>
                    <a:pt x="1675638" y="320039"/>
                  </a:lnTo>
                  <a:lnTo>
                    <a:pt x="1602486" y="330707"/>
                  </a:lnTo>
                  <a:lnTo>
                    <a:pt x="1553673" y="337105"/>
                  </a:lnTo>
                  <a:lnTo>
                    <a:pt x="1504671" y="342734"/>
                  </a:lnTo>
                  <a:lnTo>
                    <a:pt x="1455521" y="347646"/>
                  </a:lnTo>
                  <a:lnTo>
                    <a:pt x="1406263" y="351895"/>
                  </a:lnTo>
                  <a:lnTo>
                    <a:pt x="1356936" y="355532"/>
                  </a:lnTo>
                  <a:lnTo>
                    <a:pt x="1307583" y="358608"/>
                  </a:lnTo>
                  <a:lnTo>
                    <a:pt x="1258243" y="361176"/>
                  </a:lnTo>
                  <a:lnTo>
                    <a:pt x="1207621" y="363335"/>
                  </a:lnTo>
                  <a:lnTo>
                    <a:pt x="1159764" y="364997"/>
                  </a:lnTo>
                  <a:lnTo>
                    <a:pt x="1110234" y="366521"/>
                  </a:lnTo>
                  <a:lnTo>
                    <a:pt x="1008126" y="367283"/>
                  </a:lnTo>
                  <a:lnTo>
                    <a:pt x="906780" y="366521"/>
                  </a:lnTo>
                  <a:lnTo>
                    <a:pt x="856488" y="364971"/>
                  </a:lnTo>
                  <a:lnTo>
                    <a:pt x="809033" y="363348"/>
                  </a:lnTo>
                  <a:lnTo>
                    <a:pt x="757153" y="361107"/>
                  </a:lnTo>
                  <a:lnTo>
                    <a:pt x="712590" y="358801"/>
                  </a:lnTo>
                  <a:lnTo>
                    <a:pt x="664392" y="355819"/>
                  </a:lnTo>
                  <a:lnTo>
                    <a:pt x="616229" y="352310"/>
                  </a:lnTo>
                  <a:lnTo>
                    <a:pt x="568114" y="348231"/>
                  </a:lnTo>
                  <a:lnTo>
                    <a:pt x="520063" y="343540"/>
                  </a:lnTo>
                  <a:lnTo>
                    <a:pt x="472088" y="338195"/>
                  </a:lnTo>
                  <a:lnTo>
                    <a:pt x="424205" y="332153"/>
                  </a:lnTo>
                  <a:lnTo>
                    <a:pt x="376428" y="325373"/>
                  </a:lnTo>
                  <a:lnTo>
                    <a:pt x="306324" y="313943"/>
                  </a:lnTo>
                  <a:lnTo>
                    <a:pt x="256956" y="303780"/>
                  </a:lnTo>
                  <a:lnTo>
                    <a:pt x="206808" y="292412"/>
                  </a:lnTo>
                  <a:lnTo>
                    <a:pt x="157037" y="278734"/>
                  </a:lnTo>
                  <a:lnTo>
                    <a:pt x="108797" y="261641"/>
                  </a:lnTo>
                  <a:lnTo>
                    <a:pt x="63246" y="240029"/>
                  </a:lnTo>
                  <a:lnTo>
                    <a:pt x="32766" y="215645"/>
                  </a:lnTo>
                  <a:lnTo>
                    <a:pt x="32766" y="249269"/>
                  </a:lnTo>
                  <a:lnTo>
                    <a:pt x="94479" y="283007"/>
                  </a:lnTo>
                  <a:lnTo>
                    <a:pt x="141348" y="300247"/>
                  </a:lnTo>
                  <a:lnTo>
                    <a:pt x="190338" y="314429"/>
                  </a:lnTo>
                  <a:lnTo>
                    <a:pt x="240125" y="326133"/>
                  </a:lnTo>
                  <a:lnTo>
                    <a:pt x="289388" y="335937"/>
                  </a:lnTo>
                  <a:lnTo>
                    <a:pt x="336804" y="344423"/>
                  </a:lnTo>
                  <a:lnTo>
                    <a:pt x="410718" y="355853"/>
                  </a:lnTo>
                  <a:lnTo>
                    <a:pt x="460015" y="362155"/>
                  </a:lnTo>
                  <a:lnTo>
                    <a:pt x="509393" y="367801"/>
                  </a:lnTo>
                  <a:lnTo>
                    <a:pt x="558842" y="372807"/>
                  </a:lnTo>
                  <a:lnTo>
                    <a:pt x="608351" y="377184"/>
                  </a:lnTo>
                  <a:lnTo>
                    <a:pt x="657913" y="380948"/>
                  </a:lnTo>
                  <a:lnTo>
                    <a:pt x="707517" y="384112"/>
                  </a:lnTo>
                  <a:lnTo>
                    <a:pt x="757153" y="386690"/>
                  </a:lnTo>
                  <a:lnTo>
                    <a:pt x="806813" y="388696"/>
                  </a:lnTo>
                  <a:lnTo>
                    <a:pt x="857250" y="390167"/>
                  </a:lnTo>
                  <a:lnTo>
                    <a:pt x="906780" y="391667"/>
                  </a:lnTo>
                  <a:lnTo>
                    <a:pt x="1008888" y="392429"/>
                  </a:lnTo>
                  <a:lnTo>
                    <a:pt x="1110996" y="391667"/>
                  </a:lnTo>
                  <a:lnTo>
                    <a:pt x="1160526" y="390143"/>
                  </a:lnTo>
                  <a:lnTo>
                    <a:pt x="1207621" y="388775"/>
                  </a:lnTo>
                  <a:lnTo>
                    <a:pt x="1258243" y="386761"/>
                  </a:lnTo>
                  <a:lnTo>
                    <a:pt x="1306132" y="384310"/>
                  </a:lnTo>
                  <a:lnTo>
                    <a:pt x="1354618" y="381269"/>
                  </a:lnTo>
                  <a:lnTo>
                    <a:pt x="1403065" y="377656"/>
                  </a:lnTo>
                  <a:lnTo>
                    <a:pt x="1451464" y="373458"/>
                  </a:lnTo>
                  <a:lnTo>
                    <a:pt x="1499805" y="368659"/>
                  </a:lnTo>
                  <a:lnTo>
                    <a:pt x="1548080" y="363246"/>
                  </a:lnTo>
                  <a:lnTo>
                    <a:pt x="1596280" y="357204"/>
                  </a:lnTo>
                  <a:lnTo>
                    <a:pt x="1644395" y="350519"/>
                  </a:lnTo>
                  <a:lnTo>
                    <a:pt x="1715262" y="338327"/>
                  </a:lnTo>
                  <a:lnTo>
                    <a:pt x="1764950" y="328479"/>
                  </a:lnTo>
                  <a:lnTo>
                    <a:pt x="1817779" y="316506"/>
                  </a:lnTo>
                  <a:lnTo>
                    <a:pt x="1870810" y="301790"/>
                  </a:lnTo>
                  <a:lnTo>
                    <a:pt x="1921404" y="283626"/>
                  </a:lnTo>
                  <a:lnTo>
                    <a:pt x="1966722" y="261365"/>
                  </a:lnTo>
                  <a:lnTo>
                    <a:pt x="1981200" y="252221"/>
                  </a:lnTo>
                  <a:lnTo>
                    <a:pt x="1984248" y="249745"/>
                  </a:lnTo>
                  <a:close/>
                </a:path>
                <a:path w="2017395" h="392429">
                  <a:moveTo>
                    <a:pt x="1984248" y="178307"/>
                  </a:moveTo>
                  <a:lnTo>
                    <a:pt x="1984248" y="177545"/>
                  </a:lnTo>
                  <a:lnTo>
                    <a:pt x="1982724" y="176021"/>
                  </a:lnTo>
                  <a:lnTo>
                    <a:pt x="1984248" y="178307"/>
                  </a:lnTo>
                  <a:close/>
                </a:path>
                <a:path w="2017395" h="392429">
                  <a:moveTo>
                    <a:pt x="1988820" y="246030"/>
                  </a:moveTo>
                  <a:lnTo>
                    <a:pt x="1988820" y="208025"/>
                  </a:lnTo>
                  <a:lnTo>
                    <a:pt x="1982724" y="217169"/>
                  </a:lnTo>
                  <a:lnTo>
                    <a:pt x="1984248" y="215645"/>
                  </a:lnTo>
                  <a:lnTo>
                    <a:pt x="1984248" y="249745"/>
                  </a:lnTo>
                  <a:lnTo>
                    <a:pt x="1988820" y="246030"/>
                  </a:lnTo>
                  <a:close/>
                </a:path>
                <a:path w="2017395" h="392429">
                  <a:moveTo>
                    <a:pt x="1988820" y="186537"/>
                  </a:moveTo>
                  <a:lnTo>
                    <a:pt x="1988820" y="185165"/>
                  </a:lnTo>
                  <a:lnTo>
                    <a:pt x="1987295" y="182879"/>
                  </a:lnTo>
                  <a:lnTo>
                    <a:pt x="1988820" y="186537"/>
                  </a:lnTo>
                  <a:close/>
                </a:path>
                <a:path w="2017395" h="392429">
                  <a:moveTo>
                    <a:pt x="1990682" y="202183"/>
                  </a:moveTo>
                  <a:lnTo>
                    <a:pt x="1987295" y="210311"/>
                  </a:lnTo>
                  <a:lnTo>
                    <a:pt x="1988820" y="208025"/>
                  </a:lnTo>
                  <a:lnTo>
                    <a:pt x="1988820" y="246030"/>
                  </a:lnTo>
                  <a:lnTo>
                    <a:pt x="1990344" y="244792"/>
                  </a:lnTo>
                  <a:lnTo>
                    <a:pt x="1990344" y="204215"/>
                  </a:lnTo>
                  <a:lnTo>
                    <a:pt x="1990682" y="202183"/>
                  </a:lnTo>
                  <a:close/>
                </a:path>
                <a:path w="2017395" h="392429">
                  <a:moveTo>
                    <a:pt x="1991106" y="192023"/>
                  </a:moveTo>
                  <a:lnTo>
                    <a:pt x="1990344" y="188975"/>
                  </a:lnTo>
                  <a:lnTo>
                    <a:pt x="1990682" y="191007"/>
                  </a:lnTo>
                  <a:lnTo>
                    <a:pt x="1991106" y="192023"/>
                  </a:lnTo>
                  <a:close/>
                </a:path>
                <a:path w="2017395" h="392429">
                  <a:moveTo>
                    <a:pt x="1990682" y="191007"/>
                  </a:moveTo>
                  <a:lnTo>
                    <a:pt x="1990344" y="188975"/>
                  </a:lnTo>
                  <a:lnTo>
                    <a:pt x="1990344" y="190195"/>
                  </a:lnTo>
                  <a:lnTo>
                    <a:pt x="1990682" y="191007"/>
                  </a:lnTo>
                  <a:close/>
                </a:path>
                <a:path w="2017395" h="392429">
                  <a:moveTo>
                    <a:pt x="1991106" y="201167"/>
                  </a:moveTo>
                  <a:lnTo>
                    <a:pt x="1990682" y="202183"/>
                  </a:lnTo>
                  <a:lnTo>
                    <a:pt x="1990344" y="204215"/>
                  </a:lnTo>
                  <a:lnTo>
                    <a:pt x="1991106" y="201167"/>
                  </a:lnTo>
                  <a:close/>
                </a:path>
                <a:path w="2017395" h="392429">
                  <a:moveTo>
                    <a:pt x="1991106" y="244173"/>
                  </a:moveTo>
                  <a:lnTo>
                    <a:pt x="1991106" y="201167"/>
                  </a:lnTo>
                  <a:lnTo>
                    <a:pt x="1990344" y="204215"/>
                  </a:lnTo>
                  <a:lnTo>
                    <a:pt x="1990344" y="244792"/>
                  </a:lnTo>
                  <a:lnTo>
                    <a:pt x="1991106" y="244173"/>
                  </a:lnTo>
                  <a:close/>
                </a:path>
                <a:path w="2017395" h="392429">
                  <a:moveTo>
                    <a:pt x="1991106" y="193547"/>
                  </a:moveTo>
                  <a:lnTo>
                    <a:pt x="1991106" y="192023"/>
                  </a:lnTo>
                  <a:lnTo>
                    <a:pt x="1990682" y="191007"/>
                  </a:lnTo>
                  <a:lnTo>
                    <a:pt x="1991106" y="193547"/>
                  </a:lnTo>
                  <a:close/>
                </a:path>
                <a:path w="2017395" h="392429">
                  <a:moveTo>
                    <a:pt x="1991868" y="243554"/>
                  </a:moveTo>
                  <a:lnTo>
                    <a:pt x="1991868" y="198119"/>
                  </a:lnTo>
                  <a:lnTo>
                    <a:pt x="1991614" y="196595"/>
                  </a:lnTo>
                  <a:lnTo>
                    <a:pt x="1990682" y="202183"/>
                  </a:lnTo>
                  <a:lnTo>
                    <a:pt x="1991106" y="201167"/>
                  </a:lnTo>
                  <a:lnTo>
                    <a:pt x="1991106" y="244173"/>
                  </a:lnTo>
                  <a:lnTo>
                    <a:pt x="1991868" y="243554"/>
                  </a:lnTo>
                  <a:close/>
                </a:path>
                <a:path w="2017395" h="392429">
                  <a:moveTo>
                    <a:pt x="1991868" y="198119"/>
                  </a:moveTo>
                  <a:lnTo>
                    <a:pt x="1991868" y="195071"/>
                  </a:lnTo>
                  <a:lnTo>
                    <a:pt x="1991614" y="196595"/>
                  </a:lnTo>
                  <a:lnTo>
                    <a:pt x="1991868" y="198119"/>
                  </a:lnTo>
                  <a:close/>
                </a:path>
                <a:path w="2017395" h="392429">
                  <a:moveTo>
                    <a:pt x="2010156" y="222503"/>
                  </a:moveTo>
                  <a:lnTo>
                    <a:pt x="2010156" y="170687"/>
                  </a:lnTo>
                  <a:lnTo>
                    <a:pt x="2003298" y="161543"/>
                  </a:lnTo>
                  <a:lnTo>
                    <a:pt x="2003298" y="231647"/>
                  </a:lnTo>
                  <a:lnTo>
                    <a:pt x="2010156" y="222503"/>
                  </a:lnTo>
                  <a:close/>
                </a:path>
                <a:path w="2017395" h="392429">
                  <a:moveTo>
                    <a:pt x="2010918" y="220979"/>
                  </a:moveTo>
                  <a:lnTo>
                    <a:pt x="2010918" y="172211"/>
                  </a:lnTo>
                  <a:lnTo>
                    <a:pt x="2010156" y="171449"/>
                  </a:lnTo>
                  <a:lnTo>
                    <a:pt x="2010156" y="221741"/>
                  </a:lnTo>
                  <a:lnTo>
                    <a:pt x="2010918" y="220979"/>
                  </a:lnTo>
                  <a:close/>
                </a:path>
                <a:path w="2017395" h="392429">
                  <a:moveTo>
                    <a:pt x="2015489" y="209549"/>
                  </a:moveTo>
                  <a:lnTo>
                    <a:pt x="2015489" y="182879"/>
                  </a:lnTo>
                  <a:lnTo>
                    <a:pt x="2014727" y="182117"/>
                  </a:lnTo>
                  <a:lnTo>
                    <a:pt x="2010918" y="172973"/>
                  </a:lnTo>
                  <a:lnTo>
                    <a:pt x="2010918" y="220217"/>
                  </a:lnTo>
                  <a:lnTo>
                    <a:pt x="2014727" y="211073"/>
                  </a:lnTo>
                  <a:lnTo>
                    <a:pt x="2015489" y="209549"/>
                  </a:lnTo>
                  <a:close/>
                </a:path>
                <a:path w="2017395" h="392429">
                  <a:moveTo>
                    <a:pt x="2017014" y="198119"/>
                  </a:moveTo>
                  <a:lnTo>
                    <a:pt x="2017014" y="195071"/>
                  </a:lnTo>
                  <a:lnTo>
                    <a:pt x="2015489" y="185165"/>
                  </a:lnTo>
                  <a:lnTo>
                    <a:pt x="2015489" y="207263"/>
                  </a:lnTo>
                  <a:lnTo>
                    <a:pt x="2017014" y="198119"/>
                  </a:lnTo>
                  <a:close/>
                </a:path>
              </a:pathLst>
            </a:custGeom>
            <a:solidFill>
              <a:srgbClr val="FFFF00"/>
            </a:solidFill>
          </p:spPr>
          <p:txBody>
            <a:bodyPr wrap="square" lIns="0" tIns="0" rIns="0" bIns="0" rtlCol="0"/>
            <a:lstStyle/>
            <a:p>
              <a:endParaRPr/>
            </a:p>
          </p:txBody>
        </p:sp>
      </p:grpSp>
      <p:sp>
        <p:nvSpPr>
          <p:cNvPr id="21" name="object 21"/>
          <p:cNvSpPr txBox="1"/>
          <p:nvPr/>
        </p:nvSpPr>
        <p:spPr>
          <a:xfrm>
            <a:off x="6271514" y="5729732"/>
            <a:ext cx="1638935" cy="193040"/>
          </a:xfrm>
          <a:prstGeom prst="rect">
            <a:avLst/>
          </a:prstGeom>
        </p:spPr>
        <p:txBody>
          <a:bodyPr vert="horz" wrap="square" lIns="0" tIns="12065" rIns="0" bIns="0" rtlCol="0">
            <a:spAutoFit/>
          </a:bodyPr>
          <a:lstStyle/>
          <a:p>
            <a:pPr marL="12700">
              <a:lnSpc>
                <a:spcPct val="100000"/>
              </a:lnSpc>
              <a:spcBef>
                <a:spcPts val="95"/>
              </a:spcBef>
            </a:pPr>
            <a:r>
              <a:rPr sz="1100" b="1" spc="-5" dirty="0">
                <a:latin typeface="Arial"/>
                <a:cs typeface="Arial"/>
              </a:rPr>
              <a:t>Electronic</a:t>
            </a:r>
            <a:r>
              <a:rPr sz="1100" b="1" spc="-25" dirty="0">
                <a:latin typeface="Arial"/>
                <a:cs typeface="Arial"/>
              </a:rPr>
              <a:t> </a:t>
            </a:r>
            <a:r>
              <a:rPr sz="1100" b="1" spc="-5" dirty="0">
                <a:latin typeface="Arial"/>
                <a:cs typeface="Arial"/>
              </a:rPr>
              <a:t>Technologies</a:t>
            </a:r>
            <a:endParaRPr sz="1100">
              <a:latin typeface="Arial"/>
              <a:cs typeface="Arial"/>
            </a:endParaRPr>
          </a:p>
        </p:txBody>
      </p:sp>
      <p:sp>
        <p:nvSpPr>
          <p:cNvPr id="22" name="object 22"/>
          <p:cNvSpPr txBox="1"/>
          <p:nvPr/>
        </p:nvSpPr>
        <p:spPr>
          <a:xfrm>
            <a:off x="5329695" y="6298114"/>
            <a:ext cx="740410" cy="528320"/>
          </a:xfrm>
          <a:prstGeom prst="rect">
            <a:avLst/>
          </a:prstGeom>
        </p:spPr>
        <p:txBody>
          <a:bodyPr vert="horz" wrap="square" lIns="0" tIns="12065" rIns="0" bIns="0" rtlCol="0">
            <a:spAutoFit/>
          </a:bodyPr>
          <a:lstStyle/>
          <a:p>
            <a:pPr marL="12700" marR="5080" indent="-40005" algn="ctr">
              <a:lnSpc>
                <a:spcPct val="100000"/>
              </a:lnSpc>
              <a:spcBef>
                <a:spcPts val="95"/>
              </a:spcBef>
            </a:pPr>
            <a:r>
              <a:rPr sz="1100" b="1" spc="-5" dirty="0">
                <a:solidFill>
                  <a:srgbClr val="FFFFFF"/>
                </a:solidFill>
                <a:latin typeface="Arial"/>
                <a:cs typeface="Arial"/>
              </a:rPr>
              <a:t>Data &amp;  Micro</a:t>
            </a:r>
            <a:r>
              <a:rPr sz="1100" b="1" spc="5" dirty="0">
                <a:solidFill>
                  <a:srgbClr val="FFFFFF"/>
                </a:solidFill>
                <a:latin typeface="Arial"/>
                <a:cs typeface="Arial"/>
              </a:rPr>
              <a:t>w</a:t>
            </a:r>
            <a:r>
              <a:rPr sz="1100" b="1" spc="-5" dirty="0">
                <a:solidFill>
                  <a:srgbClr val="FFFFFF"/>
                </a:solidFill>
                <a:latin typeface="Arial"/>
                <a:cs typeface="Arial"/>
              </a:rPr>
              <a:t>ave  Group</a:t>
            </a:r>
            <a:endParaRPr sz="1100">
              <a:latin typeface="Arial"/>
              <a:cs typeface="Arial"/>
            </a:endParaRPr>
          </a:p>
        </p:txBody>
      </p:sp>
      <p:sp>
        <p:nvSpPr>
          <p:cNvPr id="23" name="object 23"/>
          <p:cNvSpPr txBox="1"/>
          <p:nvPr/>
        </p:nvSpPr>
        <p:spPr>
          <a:xfrm>
            <a:off x="8236726" y="6330046"/>
            <a:ext cx="545465" cy="528320"/>
          </a:xfrm>
          <a:prstGeom prst="rect">
            <a:avLst/>
          </a:prstGeom>
        </p:spPr>
        <p:txBody>
          <a:bodyPr vert="horz" wrap="square" lIns="0" tIns="12065" rIns="0" bIns="0" rtlCol="0">
            <a:spAutoFit/>
          </a:bodyPr>
          <a:lstStyle/>
          <a:p>
            <a:pPr marL="12700" marR="5080">
              <a:lnSpc>
                <a:spcPct val="100000"/>
              </a:lnSpc>
              <a:spcBef>
                <a:spcPts val="95"/>
              </a:spcBef>
            </a:pPr>
            <a:r>
              <a:rPr sz="1100" b="1" spc="-5" dirty="0">
                <a:solidFill>
                  <a:srgbClr val="FFFFFF"/>
                </a:solidFill>
                <a:latin typeface="Arial"/>
                <a:cs typeface="Arial"/>
              </a:rPr>
              <a:t>Electro-  Optical  Group</a:t>
            </a:r>
            <a:endParaRPr sz="1100">
              <a:latin typeface="Arial"/>
              <a:cs typeface="Arial"/>
            </a:endParaRPr>
          </a:p>
        </p:txBody>
      </p:sp>
      <p:sp>
        <p:nvSpPr>
          <p:cNvPr id="24" name="object 24"/>
          <p:cNvSpPr/>
          <p:nvPr/>
        </p:nvSpPr>
        <p:spPr>
          <a:xfrm>
            <a:off x="7070598" y="5528309"/>
            <a:ext cx="1157605" cy="786765"/>
          </a:xfrm>
          <a:custGeom>
            <a:avLst/>
            <a:gdLst/>
            <a:ahLst/>
            <a:cxnLst/>
            <a:rect l="l" t="t" r="r" b="b"/>
            <a:pathLst>
              <a:path w="1157604" h="786764">
                <a:moveTo>
                  <a:pt x="40386" y="492252"/>
                </a:moveTo>
                <a:lnTo>
                  <a:pt x="2286" y="491490"/>
                </a:lnTo>
                <a:lnTo>
                  <a:pt x="0" y="729234"/>
                </a:lnTo>
                <a:lnTo>
                  <a:pt x="38100" y="729996"/>
                </a:lnTo>
                <a:lnTo>
                  <a:pt x="40386" y="492252"/>
                </a:lnTo>
                <a:close/>
              </a:path>
              <a:path w="1157604" h="786764">
                <a:moveTo>
                  <a:pt x="40386" y="124968"/>
                </a:moveTo>
                <a:lnTo>
                  <a:pt x="38100" y="0"/>
                </a:lnTo>
                <a:lnTo>
                  <a:pt x="0" y="762"/>
                </a:lnTo>
                <a:lnTo>
                  <a:pt x="2286" y="125730"/>
                </a:lnTo>
                <a:lnTo>
                  <a:pt x="40386" y="124968"/>
                </a:lnTo>
                <a:close/>
              </a:path>
              <a:path w="1157604" h="786764">
                <a:moveTo>
                  <a:pt x="1157478" y="756666"/>
                </a:moveTo>
                <a:lnTo>
                  <a:pt x="737616" y="422910"/>
                </a:lnTo>
                <a:lnTo>
                  <a:pt x="713994" y="453390"/>
                </a:lnTo>
                <a:lnTo>
                  <a:pt x="1133856" y="786384"/>
                </a:lnTo>
                <a:lnTo>
                  <a:pt x="1157478" y="756666"/>
                </a:lnTo>
                <a:close/>
              </a:path>
            </a:pathLst>
          </a:custGeom>
          <a:solidFill>
            <a:srgbClr val="BEBEBE"/>
          </a:solidFill>
        </p:spPr>
        <p:txBody>
          <a:bodyPr wrap="square" lIns="0" tIns="0" rIns="0" bIns="0" rtlCol="0"/>
          <a:lstStyle/>
          <a:p>
            <a:endParaRPr/>
          </a:p>
        </p:txBody>
      </p:sp>
      <p:sp>
        <p:nvSpPr>
          <p:cNvPr id="25" name="object 25"/>
          <p:cNvSpPr txBox="1">
            <a:spLocks noGrp="1"/>
          </p:cNvSpPr>
          <p:nvPr>
            <p:ph type="sldNum" sz="quarter" idx="7"/>
          </p:nvPr>
        </p:nvSpPr>
        <p:spPr>
          <a:prstGeom prst="rect">
            <a:avLst/>
          </a:prstGeom>
        </p:spPr>
        <p:txBody>
          <a:bodyPr vert="horz" wrap="square" lIns="0" tIns="17780" rIns="0" bIns="0" rtlCol="0">
            <a:spAutoFit/>
          </a:bodyPr>
          <a:lstStyle/>
          <a:p>
            <a:pPr marL="12700">
              <a:lnSpc>
                <a:spcPct val="100000"/>
              </a:lnSpc>
              <a:spcBef>
                <a:spcPts val="140"/>
              </a:spcBef>
            </a:pPr>
            <a:fld id="{81D60167-4931-47E6-BA6A-407CBD079E47}" type="slidenum">
              <a:rPr spc="-95" dirty="0"/>
              <a:t>8</a:t>
            </a:fld>
            <a:endParaRPr spc="-9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399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89101" y="962660"/>
            <a:ext cx="3629660" cy="361315"/>
          </a:xfrm>
          <a:prstGeom prst="rect">
            <a:avLst/>
          </a:prstGeom>
        </p:spPr>
        <p:txBody>
          <a:bodyPr vert="horz" wrap="square" lIns="0" tIns="12700" rIns="0" bIns="0" rtlCol="0">
            <a:spAutoFit/>
          </a:bodyPr>
          <a:lstStyle/>
          <a:p>
            <a:pPr marL="12700">
              <a:lnSpc>
                <a:spcPct val="100000"/>
              </a:lnSpc>
              <a:spcBef>
                <a:spcPts val="100"/>
              </a:spcBef>
            </a:pPr>
            <a:r>
              <a:rPr sz="2200" dirty="0"/>
              <a:t>Historical Stock</a:t>
            </a:r>
            <a:r>
              <a:rPr sz="2200" spc="-100" dirty="0"/>
              <a:t> </a:t>
            </a:r>
            <a:r>
              <a:rPr sz="2200" dirty="0"/>
              <a:t>Performance</a:t>
            </a:r>
            <a:endParaRPr sz="2200"/>
          </a:p>
        </p:txBody>
      </p:sp>
      <p:sp>
        <p:nvSpPr>
          <p:cNvPr id="4" name="object 4"/>
          <p:cNvSpPr txBox="1"/>
          <p:nvPr/>
        </p:nvSpPr>
        <p:spPr>
          <a:xfrm>
            <a:off x="981202" y="1491487"/>
            <a:ext cx="8060055" cy="376555"/>
          </a:xfrm>
          <a:prstGeom prst="rect">
            <a:avLst/>
          </a:prstGeom>
        </p:spPr>
        <p:txBody>
          <a:bodyPr vert="horz" wrap="square" lIns="0" tIns="12700" rIns="0" bIns="0" rtlCol="0">
            <a:spAutoFit/>
          </a:bodyPr>
          <a:lstStyle/>
          <a:p>
            <a:pPr marL="309245" marR="17780" indent="-284480">
              <a:lnSpc>
                <a:spcPct val="100000"/>
              </a:lnSpc>
              <a:spcBef>
                <a:spcPts val="100"/>
              </a:spcBef>
              <a:buClr>
                <a:srgbClr val="003299"/>
              </a:buClr>
              <a:buFont typeface="Wingdings"/>
              <a:buChar char=""/>
              <a:tabLst>
                <a:tab pos="310515" algn="l"/>
                <a:tab pos="311150" algn="l"/>
              </a:tabLst>
            </a:pPr>
            <a:r>
              <a:rPr sz="1150" b="1" spc="-5" dirty="0">
                <a:latin typeface="Arial"/>
                <a:cs typeface="Arial"/>
              </a:rPr>
              <a:t>$100,000 </a:t>
            </a:r>
            <a:r>
              <a:rPr sz="1150" b="1" dirty="0">
                <a:latin typeface="Arial"/>
                <a:cs typeface="Arial"/>
              </a:rPr>
              <a:t>investment in </a:t>
            </a:r>
            <a:r>
              <a:rPr sz="1150" b="1" spc="-5" dirty="0">
                <a:latin typeface="Arial"/>
                <a:cs typeface="Arial"/>
              </a:rPr>
              <a:t>HEICO shares </a:t>
            </a:r>
            <a:r>
              <a:rPr sz="1150" b="1" dirty="0">
                <a:latin typeface="Arial"/>
                <a:cs typeface="Arial"/>
              </a:rPr>
              <a:t>in </a:t>
            </a:r>
            <a:r>
              <a:rPr sz="1150" b="1" spc="-5" dirty="0">
                <a:latin typeface="Arial"/>
                <a:cs typeface="Arial"/>
              </a:rPr>
              <a:t>1990 </a:t>
            </a:r>
            <a:r>
              <a:rPr sz="1150" b="1" dirty="0">
                <a:latin typeface="Arial"/>
                <a:cs typeface="Arial"/>
              </a:rPr>
              <a:t>became worth </a:t>
            </a:r>
            <a:r>
              <a:rPr sz="1150" b="1" spc="-5" dirty="0">
                <a:latin typeface="Arial"/>
                <a:cs typeface="Arial"/>
              </a:rPr>
              <a:t>approximately </a:t>
            </a:r>
            <a:r>
              <a:rPr sz="1150" b="1" u="heavy" spc="-5" dirty="0">
                <a:uFill>
                  <a:solidFill>
                    <a:srgbClr val="000000"/>
                  </a:solidFill>
                </a:uFill>
                <a:latin typeface="Arial"/>
                <a:cs typeface="Arial"/>
              </a:rPr>
              <a:t>$62.7 million</a:t>
            </a:r>
            <a:r>
              <a:rPr sz="1150" b="1" spc="-5" dirty="0">
                <a:latin typeface="Arial"/>
                <a:cs typeface="Arial"/>
              </a:rPr>
              <a:t> as </a:t>
            </a:r>
            <a:r>
              <a:rPr sz="1150" b="1" dirty="0">
                <a:latin typeface="Arial"/>
                <a:cs typeface="Arial"/>
              </a:rPr>
              <a:t>of </a:t>
            </a:r>
            <a:r>
              <a:rPr sz="1150" b="1" spc="-5" dirty="0">
                <a:latin typeface="Arial"/>
                <a:cs typeface="Arial"/>
              </a:rPr>
              <a:t>January </a:t>
            </a:r>
            <a:r>
              <a:rPr sz="1150" b="1" dirty="0">
                <a:latin typeface="Arial"/>
                <a:cs typeface="Arial"/>
              </a:rPr>
              <a:t>9</a:t>
            </a:r>
            <a:r>
              <a:rPr sz="1125" b="1" baseline="25925" dirty="0">
                <a:latin typeface="Arial"/>
                <a:cs typeface="Arial"/>
              </a:rPr>
              <a:t>th</a:t>
            </a:r>
            <a:r>
              <a:rPr sz="1150" b="1" dirty="0">
                <a:latin typeface="Arial"/>
                <a:cs typeface="Arial"/>
              </a:rPr>
              <a:t>, </a:t>
            </a:r>
            <a:r>
              <a:rPr sz="1150" b="1" spc="-5" dirty="0">
                <a:latin typeface="Arial"/>
                <a:cs typeface="Arial"/>
              </a:rPr>
              <a:t>2023  (adjusted for stock splits, stock </a:t>
            </a:r>
            <a:r>
              <a:rPr sz="1150" b="1" dirty="0">
                <a:latin typeface="Arial"/>
                <a:cs typeface="Arial"/>
              </a:rPr>
              <a:t>dividends </a:t>
            </a:r>
            <a:r>
              <a:rPr sz="1150" b="1" spc="-5" dirty="0">
                <a:latin typeface="Arial"/>
                <a:cs typeface="Arial"/>
              </a:rPr>
              <a:t>and reinvestment </a:t>
            </a:r>
            <a:r>
              <a:rPr sz="1150" b="1" dirty="0">
                <a:latin typeface="Arial"/>
                <a:cs typeface="Arial"/>
              </a:rPr>
              <a:t>of </a:t>
            </a:r>
            <a:r>
              <a:rPr sz="1150" b="1" spc="-5" dirty="0">
                <a:latin typeface="Arial"/>
                <a:cs typeface="Arial"/>
              </a:rPr>
              <a:t>cash</a:t>
            </a:r>
            <a:r>
              <a:rPr sz="1150" b="1" spc="5" dirty="0">
                <a:latin typeface="Arial"/>
                <a:cs typeface="Arial"/>
              </a:rPr>
              <a:t> </a:t>
            </a:r>
            <a:r>
              <a:rPr sz="1150" b="1" dirty="0">
                <a:latin typeface="Arial"/>
                <a:cs typeface="Arial"/>
              </a:rPr>
              <a:t>dividends)</a:t>
            </a:r>
            <a:endParaRPr sz="1150">
              <a:latin typeface="Arial"/>
              <a:cs typeface="Arial"/>
            </a:endParaRPr>
          </a:p>
        </p:txBody>
      </p:sp>
      <p:sp>
        <p:nvSpPr>
          <p:cNvPr id="5" name="object 5"/>
          <p:cNvSpPr/>
          <p:nvPr/>
        </p:nvSpPr>
        <p:spPr>
          <a:xfrm>
            <a:off x="1695450" y="2643377"/>
            <a:ext cx="7619238" cy="3425190"/>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body" idx="1"/>
          </p:nvPr>
        </p:nvSpPr>
        <p:spPr>
          <a:prstGeom prst="rect">
            <a:avLst/>
          </a:prstGeom>
        </p:spPr>
        <p:txBody>
          <a:bodyPr vert="horz" wrap="square" lIns="0" tIns="12700" rIns="0" bIns="0" rtlCol="0">
            <a:spAutoFit/>
          </a:bodyPr>
          <a:lstStyle/>
          <a:p>
            <a:pPr marL="94615">
              <a:lnSpc>
                <a:spcPct val="100000"/>
              </a:lnSpc>
              <a:spcBef>
                <a:spcPts val="100"/>
              </a:spcBef>
            </a:pPr>
            <a:r>
              <a:rPr spc="-45" dirty="0"/>
              <a:t>$70,000</a:t>
            </a:r>
          </a:p>
          <a:p>
            <a:pPr marL="81915">
              <a:lnSpc>
                <a:spcPct val="100000"/>
              </a:lnSpc>
            </a:pPr>
            <a:endParaRPr spc="-45" dirty="0"/>
          </a:p>
          <a:p>
            <a:pPr marL="94615">
              <a:lnSpc>
                <a:spcPct val="100000"/>
              </a:lnSpc>
              <a:spcBef>
                <a:spcPts val="894"/>
              </a:spcBef>
            </a:pPr>
            <a:r>
              <a:rPr spc="-45" dirty="0"/>
              <a:t>$60,000</a:t>
            </a:r>
          </a:p>
          <a:p>
            <a:pPr marL="81915">
              <a:lnSpc>
                <a:spcPct val="100000"/>
              </a:lnSpc>
            </a:pPr>
            <a:endParaRPr spc="-45" dirty="0"/>
          </a:p>
          <a:p>
            <a:pPr marL="94615">
              <a:lnSpc>
                <a:spcPct val="100000"/>
              </a:lnSpc>
              <a:spcBef>
                <a:spcPts val="900"/>
              </a:spcBef>
            </a:pPr>
            <a:r>
              <a:rPr spc="-45" dirty="0"/>
              <a:t>$50,000</a:t>
            </a:r>
          </a:p>
          <a:p>
            <a:pPr marL="81915">
              <a:lnSpc>
                <a:spcPct val="100000"/>
              </a:lnSpc>
            </a:pPr>
            <a:endParaRPr spc="-45" dirty="0"/>
          </a:p>
          <a:p>
            <a:pPr marL="94615">
              <a:lnSpc>
                <a:spcPct val="100000"/>
              </a:lnSpc>
              <a:spcBef>
                <a:spcPts val="905"/>
              </a:spcBef>
            </a:pPr>
            <a:r>
              <a:rPr spc="-45" dirty="0"/>
              <a:t>$40,000</a:t>
            </a:r>
          </a:p>
          <a:p>
            <a:pPr marL="81915">
              <a:lnSpc>
                <a:spcPct val="100000"/>
              </a:lnSpc>
            </a:pPr>
            <a:endParaRPr spc="-45" dirty="0"/>
          </a:p>
          <a:p>
            <a:pPr marL="94615">
              <a:lnSpc>
                <a:spcPct val="100000"/>
              </a:lnSpc>
              <a:spcBef>
                <a:spcPts val="900"/>
              </a:spcBef>
            </a:pPr>
            <a:r>
              <a:rPr spc="-45" dirty="0"/>
              <a:t>$30,000</a:t>
            </a:r>
          </a:p>
          <a:p>
            <a:pPr marL="81915">
              <a:lnSpc>
                <a:spcPct val="100000"/>
              </a:lnSpc>
            </a:pPr>
            <a:endParaRPr spc="-45" dirty="0"/>
          </a:p>
          <a:p>
            <a:pPr marL="94615">
              <a:lnSpc>
                <a:spcPct val="100000"/>
              </a:lnSpc>
              <a:spcBef>
                <a:spcPts val="905"/>
              </a:spcBef>
            </a:pPr>
            <a:r>
              <a:rPr spc="-45" dirty="0"/>
              <a:t>$20,000</a:t>
            </a:r>
          </a:p>
          <a:p>
            <a:pPr marL="81915">
              <a:lnSpc>
                <a:spcPct val="100000"/>
              </a:lnSpc>
            </a:pPr>
            <a:endParaRPr spc="-45" dirty="0"/>
          </a:p>
          <a:p>
            <a:pPr marL="94615">
              <a:lnSpc>
                <a:spcPct val="100000"/>
              </a:lnSpc>
              <a:spcBef>
                <a:spcPts val="894"/>
              </a:spcBef>
            </a:pPr>
            <a:r>
              <a:rPr spc="-45" dirty="0"/>
              <a:t>$10,000</a:t>
            </a:r>
          </a:p>
          <a:p>
            <a:pPr marL="81915">
              <a:lnSpc>
                <a:spcPct val="100000"/>
              </a:lnSpc>
            </a:pPr>
            <a:endParaRPr spc="-45" dirty="0"/>
          </a:p>
          <a:p>
            <a:pPr marL="470534">
              <a:lnSpc>
                <a:spcPct val="100000"/>
              </a:lnSpc>
              <a:spcBef>
                <a:spcPts val="900"/>
              </a:spcBef>
            </a:pPr>
            <a:r>
              <a:rPr spc="-50" dirty="0"/>
              <a:t>$‐</a:t>
            </a:r>
          </a:p>
          <a:p>
            <a:pPr marL="774065">
              <a:lnSpc>
                <a:spcPct val="100000"/>
              </a:lnSpc>
              <a:spcBef>
                <a:spcPts val="60"/>
              </a:spcBef>
              <a:tabLst>
                <a:tab pos="1165225" algn="l"/>
                <a:tab pos="1555115" algn="l"/>
                <a:tab pos="1946275" algn="l"/>
                <a:tab pos="2336800" algn="l"/>
                <a:tab pos="2727325" algn="l"/>
                <a:tab pos="3118485" algn="l"/>
                <a:tab pos="3509010" algn="l"/>
                <a:tab pos="3899535" algn="l"/>
                <a:tab pos="4290060" algn="l"/>
                <a:tab pos="4681220" algn="l"/>
                <a:tab pos="5071110" algn="l"/>
                <a:tab pos="5462270" algn="l"/>
                <a:tab pos="5852795" algn="l"/>
                <a:tab pos="6243320" algn="l"/>
                <a:tab pos="6633845" algn="l"/>
                <a:tab pos="7025005" algn="l"/>
              </a:tabLst>
            </a:pPr>
            <a:r>
              <a:rPr dirty="0"/>
              <a:t>'9</a:t>
            </a:r>
            <a:r>
              <a:rPr spc="10" dirty="0"/>
              <a:t>0</a:t>
            </a:r>
            <a:r>
              <a:rPr dirty="0"/>
              <a:t>	</a:t>
            </a:r>
            <a:r>
              <a:rPr spc="65" dirty="0"/>
              <a:t>'</a:t>
            </a:r>
            <a:r>
              <a:rPr spc="-30" dirty="0"/>
              <a:t>9</a:t>
            </a:r>
            <a:r>
              <a:rPr spc="-25" dirty="0"/>
              <a:t>2</a:t>
            </a:r>
            <a:r>
              <a:rPr dirty="0"/>
              <a:t>	'9</a:t>
            </a:r>
            <a:r>
              <a:rPr spc="10" dirty="0"/>
              <a:t>4</a:t>
            </a:r>
            <a:r>
              <a:rPr dirty="0"/>
              <a:t>	</a:t>
            </a:r>
            <a:r>
              <a:rPr spc="65" dirty="0"/>
              <a:t>'</a:t>
            </a:r>
            <a:r>
              <a:rPr spc="-30" dirty="0"/>
              <a:t>9</a:t>
            </a:r>
            <a:r>
              <a:rPr spc="-25" dirty="0"/>
              <a:t>6</a:t>
            </a:r>
            <a:r>
              <a:rPr dirty="0"/>
              <a:t>	'9</a:t>
            </a:r>
            <a:r>
              <a:rPr spc="10" dirty="0"/>
              <a:t>8</a:t>
            </a:r>
            <a:r>
              <a:rPr dirty="0"/>
              <a:t>	</a:t>
            </a:r>
            <a:r>
              <a:rPr spc="65" dirty="0"/>
              <a:t>'</a:t>
            </a:r>
            <a:r>
              <a:rPr spc="-30" dirty="0"/>
              <a:t>0</a:t>
            </a:r>
            <a:r>
              <a:rPr spc="-25" dirty="0"/>
              <a:t>0</a:t>
            </a:r>
            <a:r>
              <a:rPr dirty="0"/>
              <a:t>	'0</a:t>
            </a:r>
            <a:r>
              <a:rPr spc="10" dirty="0"/>
              <a:t>2</a:t>
            </a:r>
            <a:r>
              <a:rPr dirty="0"/>
              <a:t>	</a:t>
            </a:r>
            <a:r>
              <a:rPr spc="65" dirty="0"/>
              <a:t>'</a:t>
            </a:r>
            <a:r>
              <a:rPr spc="-30" dirty="0"/>
              <a:t>0</a:t>
            </a:r>
            <a:r>
              <a:rPr spc="-25" dirty="0"/>
              <a:t>4</a:t>
            </a:r>
            <a:r>
              <a:rPr dirty="0"/>
              <a:t>	'0</a:t>
            </a:r>
            <a:r>
              <a:rPr spc="10" dirty="0"/>
              <a:t>6</a:t>
            </a:r>
            <a:r>
              <a:rPr dirty="0"/>
              <a:t>	</a:t>
            </a:r>
            <a:r>
              <a:rPr spc="65" dirty="0"/>
              <a:t>'</a:t>
            </a:r>
            <a:r>
              <a:rPr spc="-30" dirty="0"/>
              <a:t>0</a:t>
            </a:r>
            <a:r>
              <a:rPr spc="-25" dirty="0"/>
              <a:t>8</a:t>
            </a:r>
            <a:r>
              <a:rPr dirty="0"/>
              <a:t>	'1</a:t>
            </a:r>
            <a:r>
              <a:rPr spc="10" dirty="0"/>
              <a:t>0</a:t>
            </a:r>
            <a:r>
              <a:rPr dirty="0"/>
              <a:t>	</a:t>
            </a:r>
            <a:r>
              <a:rPr spc="65" dirty="0"/>
              <a:t>'</a:t>
            </a:r>
            <a:r>
              <a:rPr spc="-30" dirty="0"/>
              <a:t>1</a:t>
            </a:r>
            <a:r>
              <a:rPr spc="-25" dirty="0"/>
              <a:t>2</a:t>
            </a:r>
            <a:r>
              <a:rPr dirty="0"/>
              <a:t>	'1</a:t>
            </a:r>
            <a:r>
              <a:rPr spc="10" dirty="0"/>
              <a:t>4</a:t>
            </a:r>
            <a:r>
              <a:rPr dirty="0"/>
              <a:t>	</a:t>
            </a:r>
            <a:r>
              <a:rPr spc="65" dirty="0"/>
              <a:t>'</a:t>
            </a:r>
            <a:r>
              <a:rPr spc="-30" dirty="0"/>
              <a:t>1</a:t>
            </a:r>
            <a:r>
              <a:rPr spc="-25" dirty="0"/>
              <a:t>6</a:t>
            </a:r>
            <a:r>
              <a:rPr dirty="0"/>
              <a:t>	'1</a:t>
            </a:r>
            <a:r>
              <a:rPr spc="10" dirty="0"/>
              <a:t>8</a:t>
            </a:r>
            <a:r>
              <a:rPr dirty="0"/>
              <a:t>	</a:t>
            </a:r>
            <a:r>
              <a:rPr spc="65" dirty="0"/>
              <a:t>'</a:t>
            </a:r>
            <a:r>
              <a:rPr spc="-30" dirty="0"/>
              <a:t>2</a:t>
            </a:r>
            <a:r>
              <a:rPr spc="-25" dirty="0"/>
              <a:t>0</a:t>
            </a:r>
            <a:r>
              <a:rPr dirty="0"/>
              <a:t>	</a:t>
            </a:r>
            <a:r>
              <a:rPr spc="5" dirty="0"/>
              <a:t>'22</a:t>
            </a:r>
          </a:p>
        </p:txBody>
      </p:sp>
      <p:sp>
        <p:nvSpPr>
          <p:cNvPr id="7" name="object 7"/>
          <p:cNvSpPr txBox="1"/>
          <p:nvPr/>
        </p:nvSpPr>
        <p:spPr>
          <a:xfrm>
            <a:off x="770636" y="3967007"/>
            <a:ext cx="177800" cy="533400"/>
          </a:xfrm>
          <a:prstGeom prst="rect">
            <a:avLst/>
          </a:prstGeom>
        </p:spPr>
        <p:txBody>
          <a:bodyPr vert="vert270" wrap="square" lIns="0" tIns="0" rIns="0" bIns="0" rtlCol="0">
            <a:spAutoFit/>
          </a:bodyPr>
          <a:lstStyle/>
          <a:p>
            <a:pPr marL="12700">
              <a:lnSpc>
                <a:spcPts val="1240"/>
              </a:lnSpc>
            </a:pPr>
            <a:r>
              <a:rPr sz="1200" spc="-30" dirty="0">
                <a:solidFill>
                  <a:srgbClr val="585858"/>
                </a:solidFill>
                <a:latin typeface="Trebuchet MS"/>
                <a:cs typeface="Trebuchet MS"/>
              </a:rPr>
              <a:t>$Million</a:t>
            </a:r>
            <a:endParaRPr sz="1200">
              <a:latin typeface="Trebuchet MS"/>
              <a:cs typeface="Trebuchet MS"/>
            </a:endParaRPr>
          </a:p>
        </p:txBody>
      </p:sp>
      <p:sp>
        <p:nvSpPr>
          <p:cNvPr id="8" name="object 8"/>
          <p:cNvSpPr txBox="1"/>
          <p:nvPr/>
        </p:nvSpPr>
        <p:spPr>
          <a:xfrm>
            <a:off x="3977894" y="2207005"/>
            <a:ext cx="2713990" cy="309245"/>
          </a:xfrm>
          <a:prstGeom prst="rect">
            <a:avLst/>
          </a:prstGeom>
        </p:spPr>
        <p:txBody>
          <a:bodyPr vert="horz" wrap="square" lIns="0" tIns="13970" rIns="0" bIns="0" rtlCol="0">
            <a:spAutoFit/>
          </a:bodyPr>
          <a:lstStyle/>
          <a:p>
            <a:pPr marL="12700">
              <a:lnSpc>
                <a:spcPct val="100000"/>
              </a:lnSpc>
              <a:spcBef>
                <a:spcPts val="110"/>
              </a:spcBef>
            </a:pPr>
            <a:r>
              <a:rPr sz="1850" spc="-70" dirty="0">
                <a:solidFill>
                  <a:srgbClr val="585858"/>
                </a:solidFill>
                <a:latin typeface="Trebuchet MS"/>
                <a:cs typeface="Trebuchet MS"/>
              </a:rPr>
              <a:t>HEICO </a:t>
            </a:r>
            <a:r>
              <a:rPr sz="1850" spc="-50" dirty="0">
                <a:solidFill>
                  <a:srgbClr val="585858"/>
                </a:solidFill>
                <a:latin typeface="Trebuchet MS"/>
                <a:cs typeface="Trebuchet MS"/>
              </a:rPr>
              <a:t>Common </a:t>
            </a:r>
            <a:r>
              <a:rPr sz="1850" spc="-85" dirty="0">
                <a:solidFill>
                  <a:srgbClr val="585858"/>
                </a:solidFill>
                <a:latin typeface="Trebuchet MS"/>
                <a:cs typeface="Trebuchet MS"/>
              </a:rPr>
              <a:t>Stock</a:t>
            </a:r>
            <a:r>
              <a:rPr sz="1850" spc="-320" dirty="0">
                <a:solidFill>
                  <a:srgbClr val="585858"/>
                </a:solidFill>
                <a:latin typeface="Trebuchet MS"/>
                <a:cs typeface="Trebuchet MS"/>
              </a:rPr>
              <a:t> </a:t>
            </a:r>
            <a:r>
              <a:rPr sz="1850" spc="-95" dirty="0">
                <a:solidFill>
                  <a:srgbClr val="585858"/>
                </a:solidFill>
                <a:latin typeface="Trebuchet MS"/>
                <a:cs typeface="Trebuchet MS"/>
              </a:rPr>
              <a:t>Value</a:t>
            </a:r>
            <a:endParaRPr sz="1850">
              <a:latin typeface="Trebuchet MS"/>
              <a:cs typeface="Trebuchet MS"/>
            </a:endParaRPr>
          </a:p>
        </p:txBody>
      </p:sp>
      <p:grpSp>
        <p:nvGrpSpPr>
          <p:cNvPr id="9" name="object 9"/>
          <p:cNvGrpSpPr/>
          <p:nvPr/>
        </p:nvGrpSpPr>
        <p:grpSpPr>
          <a:xfrm>
            <a:off x="2976372" y="2745485"/>
            <a:ext cx="4836795" cy="3124200"/>
            <a:chOff x="2976372" y="2745485"/>
            <a:chExt cx="4836795" cy="3124200"/>
          </a:xfrm>
        </p:grpSpPr>
        <p:sp>
          <p:nvSpPr>
            <p:cNvPr id="10" name="object 10"/>
            <p:cNvSpPr/>
            <p:nvPr/>
          </p:nvSpPr>
          <p:spPr>
            <a:xfrm>
              <a:off x="2976372" y="2745485"/>
              <a:ext cx="4836413" cy="312420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4382119" y="3696461"/>
              <a:ext cx="1960292" cy="1269134"/>
            </a:xfrm>
            <a:prstGeom prst="rect">
              <a:avLst/>
            </a:prstGeom>
            <a:blipFill>
              <a:blip r:embed="rId5" cstate="print"/>
              <a:stretch>
                <a:fillRect/>
              </a:stretch>
            </a:blipFill>
          </p:spPr>
          <p:txBody>
            <a:bodyPr wrap="square" lIns="0" tIns="0" rIns="0" bIns="0" rtlCol="0"/>
            <a:lstStyle/>
            <a:p>
              <a:endParaRPr/>
            </a:p>
          </p:txBody>
        </p:sp>
      </p:grpSp>
      <p:sp>
        <p:nvSpPr>
          <p:cNvPr id="12" name="object 12"/>
          <p:cNvSpPr txBox="1">
            <a:spLocks noGrp="1"/>
          </p:cNvSpPr>
          <p:nvPr>
            <p:ph type="sldNum" sz="quarter" idx="7"/>
          </p:nvPr>
        </p:nvSpPr>
        <p:spPr>
          <a:prstGeom prst="rect">
            <a:avLst/>
          </a:prstGeom>
        </p:spPr>
        <p:txBody>
          <a:bodyPr vert="horz" wrap="square" lIns="0" tIns="17780" rIns="0" bIns="0" rtlCol="0">
            <a:spAutoFit/>
          </a:bodyPr>
          <a:lstStyle/>
          <a:p>
            <a:pPr marL="12700">
              <a:lnSpc>
                <a:spcPct val="100000"/>
              </a:lnSpc>
              <a:spcBef>
                <a:spcPts val="140"/>
              </a:spcBef>
            </a:pPr>
            <a:fld id="{81D60167-4931-47E6-BA6A-407CBD079E47}" type="slidenum">
              <a:rPr spc="-95" dirty="0"/>
              <a:t>9</a:t>
            </a:fld>
            <a:endParaRPr spc="-9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TotalTime>
  <Words>857</Words>
  <Application>Microsoft Office PowerPoint</Application>
  <PresentationFormat>Custom</PresentationFormat>
  <Paragraphs>106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Times New Roman</vt:lpstr>
      <vt:lpstr>Trebuchet MS</vt:lpstr>
      <vt:lpstr>Wingdings</vt:lpstr>
      <vt:lpstr>Office Theme</vt:lpstr>
      <vt:lpstr>HEICO CORPORATION   </vt:lpstr>
      <vt:lpstr>PowerPoint Presentation</vt:lpstr>
      <vt:lpstr>COMPANY PROFILE</vt:lpstr>
      <vt:lpstr>WHERE DID I FIND THIS STOCK?</vt:lpstr>
      <vt:lpstr>HEICO’s Expanding Products and Services</vt:lpstr>
      <vt:lpstr>GROWTH</vt:lpstr>
      <vt:lpstr>Flight Support Group (FSG)</vt:lpstr>
      <vt:lpstr>Electronic Technologies Group (ETG)</vt:lpstr>
      <vt:lpstr>Historical Stock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Investor Presentation.pptx</dc:title>
  <dc:creator>julmar</dc:creator>
  <cp:lastModifiedBy>WP OMara</cp:lastModifiedBy>
  <cp:revision>3</cp:revision>
  <cp:lastPrinted>2023-09-11T17:25:46Z</cp:lastPrinted>
  <dcterms:created xsi:type="dcterms:W3CDTF">2023-09-10T21:39:24Z</dcterms:created>
  <dcterms:modified xsi:type="dcterms:W3CDTF">2023-09-12T12:55:20Z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2023-01-17T00:00:00Z</vt:filetime>
  </property>
  <property fmtid="{D5CDD505-2E9C-101B-9397-08002B2CF9AE}" pid="3" name="Creator">
    <vt:lpwstr>PScript5.dll Version 5.2.2</vt:lpwstr>
  </property>
  <property fmtid="{D5CDD505-2E9C-101B-9397-08002B2CF9AE}" pid="4" name="LastSaved">
    <vt:filetime>2023-09-10T00:00:00Z</vt:filetime>
  </property>
</Properties>
</file>