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8" r:id="rId1"/>
    <p:sldMasterId id="2147484201" r:id="rId2"/>
  </p:sldMasterIdLst>
  <p:notesMasterIdLst>
    <p:notesMasterId r:id="rId17"/>
  </p:notesMasterIdLst>
  <p:handoutMasterIdLst>
    <p:handoutMasterId r:id="rId18"/>
  </p:handoutMasterIdLst>
  <p:sldIdLst>
    <p:sldId id="377" r:id="rId3"/>
    <p:sldId id="1278" r:id="rId4"/>
    <p:sldId id="1253" r:id="rId5"/>
    <p:sldId id="257" r:id="rId6"/>
    <p:sldId id="1266" r:id="rId7"/>
    <p:sldId id="1282" r:id="rId8"/>
    <p:sldId id="1279" r:id="rId9"/>
    <p:sldId id="1281" r:id="rId10"/>
    <p:sldId id="1255" r:id="rId11"/>
    <p:sldId id="1280" r:id="rId12"/>
    <p:sldId id="1268" r:id="rId13"/>
    <p:sldId id="1277" r:id="rId14"/>
    <p:sldId id="1272" r:id="rId15"/>
    <p:sldId id="1275" r:id="rId16"/>
  </p:sldIdLst>
  <p:sldSz cx="9144000" cy="6858000" type="screen4x3"/>
  <p:notesSz cx="9290050" cy="7004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6" userDrawn="1">
          <p15:clr>
            <a:srgbClr val="A4A3A4"/>
          </p15:clr>
        </p15:guide>
        <p15:guide id="2" pos="292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Gillogly" initials="KG" lastIdx="1" clrIdx="0">
    <p:extLst>
      <p:ext uri="{19B8F6BF-5375-455C-9EA6-DF929625EA0E}">
        <p15:presenceInfo xmlns:p15="http://schemas.microsoft.com/office/powerpoint/2012/main" userId="615138bce31de995" providerId="Windows Live"/>
      </p:ext>
    </p:extLst>
  </p:cmAuthor>
  <p:cmAuthor id="2" name="gladys.henrikson@verizon.net" initials="g" lastIdx="1" clrIdx="1">
    <p:extLst>
      <p:ext uri="{19B8F6BF-5375-455C-9EA6-DF929625EA0E}">
        <p15:presenceInfo xmlns:p15="http://schemas.microsoft.com/office/powerpoint/2012/main" userId="532aaf667b60bc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CC"/>
    <a:srgbClr val="376091"/>
    <a:srgbClr val="00458A"/>
    <a:srgbClr val="66FF99"/>
    <a:srgbClr val="FF9933"/>
    <a:srgbClr val="9933FF"/>
    <a:srgbClr val="006C00"/>
    <a:srgbClr val="003468"/>
    <a:srgbClr val="ED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72802" autoAdjust="0"/>
  </p:normalViewPr>
  <p:slideViewPr>
    <p:cSldViewPr>
      <p:cViewPr varScale="1">
        <p:scale>
          <a:sx n="44" d="100"/>
          <a:sy n="44" d="100"/>
        </p:scale>
        <p:origin x="64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76"/>
    </p:cViewPr>
  </p:sorterViewPr>
  <p:notesViewPr>
    <p:cSldViewPr>
      <p:cViewPr varScale="1">
        <p:scale>
          <a:sx n="85" d="100"/>
          <a:sy n="85" d="100"/>
        </p:scale>
        <p:origin x="2088" y="53"/>
      </p:cViewPr>
      <p:guideLst>
        <p:guide orient="horz" pos="2206"/>
        <p:guide pos="292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9290050" cy="5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96" tIns="48649" rIns="97296" bIns="48649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r>
              <a:rPr lang="en-US" dirty="0"/>
              <a:t>Class# - Class Title</a:t>
            </a:r>
          </a:p>
          <a:p>
            <a:r>
              <a:rPr lang="en-US" dirty="0"/>
              <a:t>Presenter(s)</a:t>
            </a:r>
            <a:endParaRPr lang="en-US" sz="110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34810"/>
            <a:ext cx="8369667" cy="3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96" tIns="48649" rIns="97296" bIns="48649" numCol="1" anchor="b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r>
              <a:rPr lang="en-US" dirty="0"/>
              <a:t>                              2018 BetterInvesting National Convention – Orlando, FL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002410" y="6635450"/>
            <a:ext cx="1287641" cy="3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96" tIns="48649" rIns="97296" bIns="48649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1F26158E-86DB-44E2-B37B-5B5EE91069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88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5688" cy="350203"/>
          </a:xfrm>
          <a:prstGeom prst="rect">
            <a:avLst/>
          </a:prstGeom>
        </p:spPr>
        <p:txBody>
          <a:bodyPr vert="horz" lIns="93093" tIns="46547" rIns="93093" bIns="465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2212" y="0"/>
            <a:ext cx="4025688" cy="350203"/>
          </a:xfrm>
          <a:prstGeom prst="rect">
            <a:avLst/>
          </a:prstGeom>
        </p:spPr>
        <p:txBody>
          <a:bodyPr vert="horz" lIns="93093" tIns="46547" rIns="93093" bIns="46547" rtlCol="0"/>
          <a:lstStyle>
            <a:lvl1pPr algn="r">
              <a:defRPr sz="1200"/>
            </a:lvl1pPr>
          </a:lstStyle>
          <a:p>
            <a:fld id="{E52113C5-E00A-4258-B6C8-79E2386AC8A6}" type="datetimeFigureOut">
              <a:rPr lang="en-US" smtClean="0"/>
              <a:t>7/9/2023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4013" y="525463"/>
            <a:ext cx="3502025" cy="2625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3" tIns="46547" rIns="93093" bIns="465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005" y="3326924"/>
            <a:ext cx="7432040" cy="3151823"/>
          </a:xfrm>
          <a:prstGeom prst="rect">
            <a:avLst/>
          </a:prstGeom>
        </p:spPr>
        <p:txBody>
          <a:bodyPr vert="horz" lIns="93093" tIns="46547" rIns="93093" bIns="465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2632"/>
            <a:ext cx="4025688" cy="350203"/>
          </a:xfrm>
          <a:prstGeom prst="rect">
            <a:avLst/>
          </a:prstGeom>
        </p:spPr>
        <p:txBody>
          <a:bodyPr vert="horz" lIns="93093" tIns="46547" rIns="93093" bIns="465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2212" y="6652632"/>
            <a:ext cx="4025688" cy="350203"/>
          </a:xfrm>
          <a:prstGeom prst="rect">
            <a:avLst/>
          </a:prstGeom>
        </p:spPr>
        <p:txBody>
          <a:bodyPr vert="horz" lIns="93093" tIns="46547" rIns="93093" bIns="46547" rtlCol="0" anchor="b"/>
          <a:lstStyle>
            <a:lvl1pPr algn="r">
              <a:defRPr sz="1200"/>
            </a:lvl1pPr>
          </a:lstStyle>
          <a:p>
            <a:fld id="{4D607DF2-17BE-4C2C-AFE5-F620D7154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6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33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90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2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848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1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5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34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89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12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45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0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3000" y="1431607"/>
            <a:ext cx="8001000" cy="5426393"/>
          </a:xfr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latin typeface="+mn-lt"/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52400" y="1431607"/>
            <a:ext cx="793433" cy="3902393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8001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" y="6423600"/>
            <a:ext cx="10668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00800"/>
            <a:ext cx="8001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</p:spTree>
    <p:extLst>
      <p:ext uri="{BB962C8B-B14F-4D97-AF65-F5344CB8AC3E}">
        <p14:creationId xmlns:p14="http://schemas.microsoft.com/office/powerpoint/2010/main" val="42879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43000" y="1508760"/>
            <a:ext cx="3962400" cy="5349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52400" y="1431607"/>
            <a:ext cx="793433" cy="3902393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5105400" y="1508760"/>
            <a:ext cx="4038600" cy="5349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8001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" y="6423600"/>
            <a:ext cx="10668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00800"/>
            <a:ext cx="8001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</p:spTree>
    <p:extLst>
      <p:ext uri="{BB962C8B-B14F-4D97-AF65-F5344CB8AC3E}">
        <p14:creationId xmlns:p14="http://schemas.microsoft.com/office/powerpoint/2010/main" val="262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ide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52400" y="1431607"/>
            <a:ext cx="793433" cy="3902393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8001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" y="6423600"/>
            <a:ext cx="10668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00800"/>
            <a:ext cx="8001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</p:spTree>
    <p:extLst>
      <p:ext uri="{BB962C8B-B14F-4D97-AF65-F5344CB8AC3E}">
        <p14:creationId xmlns:p14="http://schemas.microsoft.com/office/powerpoint/2010/main" val="29190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52400" y="1431607"/>
            <a:ext cx="793433" cy="390239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" y="6423600"/>
            <a:ext cx="10668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00800"/>
            <a:ext cx="8001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</p:spTree>
    <p:extLst>
      <p:ext uri="{BB962C8B-B14F-4D97-AF65-F5344CB8AC3E}">
        <p14:creationId xmlns:p14="http://schemas.microsoft.com/office/powerpoint/2010/main" val="40540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or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4" y="6423600"/>
            <a:ext cx="9137075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458A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4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" y="6423600"/>
            <a:ext cx="10668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458A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00800"/>
            <a:ext cx="8001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</p:spTree>
    <p:extLst>
      <p:ext uri="{BB962C8B-B14F-4D97-AF65-F5344CB8AC3E}">
        <p14:creationId xmlns:p14="http://schemas.microsoft.com/office/powerpoint/2010/main" val="154035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enter page num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4" y="6423600"/>
            <a:ext cx="9137075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458A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Tx/>
              <a:defRPr sz="2800"/>
            </a:lvl1pPr>
            <a:lvl2pPr>
              <a:buClrTx/>
              <a:defRPr sz="2400"/>
            </a:lvl2pPr>
            <a:lvl3pPr>
              <a:buClrTx/>
              <a:defRPr sz="2400"/>
            </a:lvl3pPr>
            <a:lvl4pPr>
              <a:buClrTx/>
              <a:defRPr sz="1800"/>
            </a:lvl4pPr>
            <a:lvl5pPr>
              <a:buClrTx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18288"/>
            <a:ext cx="60960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WWW.BETTERINVESTING.ORG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45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60500"/>
            <a:ext cx="403860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460500"/>
            <a:ext cx="403860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0499"/>
            <a:ext cx="3931920" cy="713531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22500"/>
            <a:ext cx="393192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460499"/>
            <a:ext cx="3931920" cy="713531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54880" y="2222500"/>
            <a:ext cx="393192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572000" y="1475741"/>
            <a:ext cx="796" cy="51536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No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white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52400" y="1431607"/>
            <a:ext cx="793433" cy="3902393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8001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" y="6423600"/>
            <a:ext cx="10668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00800"/>
            <a:ext cx="8001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77636" y="1644058"/>
            <a:ext cx="7839364" cy="330894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Text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68400" y="15443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78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0" y="0"/>
            <a:ext cx="9144000" cy="365760"/>
          </a:xfrm>
          <a:prstGeom prst="rect">
            <a:avLst/>
          </a:prstGeom>
          <a:solidFill>
            <a:srgbClr val="004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80999"/>
            <a:ext cx="8686800" cy="105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" y="41927"/>
            <a:ext cx="215873" cy="28190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600200" y="18288"/>
            <a:ext cx="60960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0772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FFFFFF"/>
                </a:solidFill>
              </a:defRPr>
            </a:lvl1pPr>
          </a:lstStyle>
          <a:p>
            <a:fld id="{B7C7DEAE-B1FF-4F0D-9790-23B38FF51C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200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spc="-7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ts val="800"/>
        </a:spcBef>
        <a:buClrTx/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ts val="750"/>
        </a:spcBef>
        <a:buClrTx/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ts val="700"/>
        </a:spcBef>
        <a:buClrTx/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Tx/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8001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508760"/>
            <a:ext cx="8001000" cy="534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" y="6423600"/>
            <a:ext cx="10668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00800"/>
            <a:ext cx="8001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E17AD01-6407-447F-A7A3-A2357BC0623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52400" y="1431607"/>
            <a:ext cx="793433" cy="39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3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spc="-70" baseline="0">
          <a:solidFill>
            <a:srgbClr val="00458A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8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ts val="7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dp.com/what-we-offer/hr-outsourcing-and-peo/hr-outsourcing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143000" y="1440971"/>
            <a:ext cx="7582300" cy="32072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DC Chapter, The Model Investment Club of Northern Virginia</a:t>
            </a:r>
            <a:endParaRPr lang="en-US" dirty="0"/>
          </a:p>
          <a:p>
            <a:r>
              <a:rPr lang="en-US" dirty="0" smtClean="0"/>
              <a:t>Paychex (PAYX); Nasdaq exchange</a:t>
            </a:r>
            <a:endParaRPr lang="en-US" dirty="0"/>
          </a:p>
          <a:p>
            <a:r>
              <a:rPr lang="en-US" dirty="0" smtClean="0"/>
              <a:t>Sector: Industrials </a:t>
            </a:r>
          </a:p>
          <a:p>
            <a:r>
              <a:rPr lang="en-US" dirty="0" smtClean="0"/>
              <a:t>Industry: Professional Services</a:t>
            </a:r>
          </a:p>
          <a:p>
            <a:r>
              <a:rPr lang="en-US" dirty="0" smtClean="0"/>
              <a:t>Medium Size ($ 5B Rev) MS Financial Grade = A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210" y="177010"/>
            <a:ext cx="8001000" cy="1371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Gladys Henrikson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2EAD4D5-3EC4-4A9D-9EFE-F0EF4F181CF3}"/>
              </a:ext>
            </a:extLst>
          </p:cNvPr>
          <p:cNvSpPr txBox="1"/>
          <p:nvPr/>
        </p:nvSpPr>
        <p:spPr>
          <a:xfrm>
            <a:off x="6553200" y="609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Possible Corporate Image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587751"/>
            <a:ext cx="2590800" cy="85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1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Peer Performance to PAYX (</a:t>
            </a:r>
            <a:r>
              <a:rPr lang="en-US" i="1" dirty="0" smtClean="0"/>
              <a:t>Morningstar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7796" y="4007091"/>
            <a:ext cx="3938588" cy="2850908"/>
            <a:chOff x="633412" y="4327971"/>
            <a:chExt cx="3400425" cy="2362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3412" y="4327971"/>
              <a:ext cx="1933575" cy="23241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6987" y="4327971"/>
              <a:ext cx="1466850" cy="236220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413" y="1223773"/>
            <a:ext cx="1881188" cy="2662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96" y="1223773"/>
            <a:ext cx="2871788" cy="2769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6622" y="1223773"/>
            <a:ext cx="2947986" cy="259918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800600" y="3869799"/>
            <a:ext cx="3874008" cy="2850909"/>
            <a:chOff x="4267200" y="4327971"/>
            <a:chExt cx="3429000" cy="229485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67200" y="4327971"/>
              <a:ext cx="1962150" cy="2476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19825" y="4327971"/>
              <a:ext cx="1476375" cy="2257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89584" y="4555902"/>
              <a:ext cx="2000250" cy="2066925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657796" y="4007090"/>
            <a:ext cx="3938588" cy="1250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50320" y="4245614"/>
            <a:ext cx="3824288" cy="900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50320" y="5582711"/>
            <a:ext cx="3707947" cy="26426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7796" y="5582711"/>
            <a:ext cx="3938588" cy="51328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96384" y="2523365"/>
            <a:ext cx="113023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PAYC: P/E=61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Fin </a:t>
            </a:r>
            <a:r>
              <a:rPr lang="en-US" dirty="0" err="1" smtClean="0"/>
              <a:t>Str</a:t>
            </a:r>
            <a:r>
              <a:rPr lang="en-US" dirty="0" smtClean="0"/>
              <a:t> =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8268"/>
            <a:ext cx="8686800" cy="105251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Paychex SSG My Judgements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96200" y="5943600"/>
            <a:ext cx="381000" cy="7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20000" y="6172199"/>
            <a:ext cx="457200" cy="147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52600"/>
            <a:ext cx="8229600" cy="11215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" y="138936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1: Sales and EPS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14" y="3579606"/>
            <a:ext cx="8362950" cy="27051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9491" y="321027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2: P/</a:t>
            </a:r>
            <a:r>
              <a:rPr lang="en-US" dirty="0" err="1" smtClean="0"/>
              <a:t>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0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708"/>
            <a:ext cx="8686800" cy="105251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Paychex SSG- Price Judgments, High/Low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3400" y="1339930"/>
            <a:ext cx="8229600" cy="5181600"/>
          </a:xfrm>
        </p:spPr>
        <p:txBody>
          <a:bodyPr/>
          <a:lstStyle/>
          <a:p>
            <a:r>
              <a:rPr lang="en-US" dirty="0" smtClean="0"/>
              <a:t>Choose High Price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Choose Low Price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988024"/>
            <a:ext cx="5181601" cy="6515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777035"/>
            <a:ext cx="7924800" cy="6070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12" y="1963800"/>
            <a:ext cx="7634288" cy="2365718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6248400" y="2743201"/>
            <a:ext cx="2438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3400" y="4924981"/>
            <a:ext cx="5257800" cy="7146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191000" y="1825415"/>
            <a:ext cx="2092036" cy="662874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4400" y="5855046"/>
            <a:ext cx="4267200" cy="714622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302070" y="3532910"/>
            <a:ext cx="2460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Value Line </a:t>
            </a:r>
            <a:br>
              <a:rPr lang="en-US" i="1" dirty="0" smtClean="0"/>
            </a:br>
            <a:r>
              <a:rPr lang="en-US" i="1" dirty="0" smtClean="0"/>
              <a:t>Low-High +$130-$175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6758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80894"/>
            <a:ext cx="3895725" cy="4767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969" y="1405803"/>
            <a:ext cx="4617431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4. Evaluating Risk and Reward Results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</a:t>
            </a:r>
            <a:r>
              <a:rPr lang="en-US" sz="2700" dirty="0" smtClean="0"/>
              <a:t>- Zoning and Five-Year Potential</a:t>
            </a:r>
            <a:endParaRPr lang="en-US" sz="2700" i="1" dirty="0"/>
          </a:p>
        </p:txBody>
      </p:sp>
    </p:spTree>
    <p:extLst>
      <p:ext uri="{BB962C8B-B14F-4D97-AF65-F5344CB8AC3E}">
        <p14:creationId xmlns:p14="http://schemas.microsoft.com/office/powerpoint/2010/main" val="354218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281F9D-CBB7-45B9-B107-B14C9FD0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62" y="533400"/>
            <a:ext cx="8686800" cy="105251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Paychex Conclusion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028BD1-CF06-47B4-9BA3-60DB52195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1841"/>
            <a:ext cx="8153400" cy="45527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PAYX is </a:t>
            </a:r>
            <a:r>
              <a:rPr lang="en-US" dirty="0"/>
              <a:t>a </a:t>
            </a:r>
            <a:r>
              <a:rPr lang="en-US" dirty="0" smtClean="0"/>
              <a:t>medium </a:t>
            </a:r>
            <a:r>
              <a:rPr lang="en-US" dirty="0"/>
              <a:t>sized growth company. </a:t>
            </a:r>
          </a:p>
          <a:p>
            <a:r>
              <a:rPr lang="en-US" dirty="0" smtClean="0"/>
              <a:t>PAYX is </a:t>
            </a:r>
            <a:r>
              <a:rPr lang="en-US" dirty="0"/>
              <a:t>a well managed </a:t>
            </a:r>
            <a:r>
              <a:rPr lang="en-US" dirty="0" smtClean="0"/>
              <a:t>company, as evidenced by its consistent customer growth, low debt (22%), growing </a:t>
            </a:r>
            <a:r>
              <a:rPr lang="en-US" dirty="0"/>
              <a:t>dividend </a:t>
            </a:r>
            <a:r>
              <a:rPr lang="en-US" i="1" dirty="0" smtClean="0"/>
              <a:t>(~3%), </a:t>
            </a:r>
            <a:r>
              <a:rPr lang="en-US" dirty="0" smtClean="0"/>
              <a:t>and increasingly automated human resources solutions.</a:t>
            </a:r>
            <a:endParaRPr lang="en-US" dirty="0"/>
          </a:p>
          <a:p>
            <a:r>
              <a:rPr lang="en-US" i="1" dirty="0" smtClean="0"/>
              <a:t>PAYX </a:t>
            </a:r>
            <a:r>
              <a:rPr lang="en-US" dirty="0" smtClean="0"/>
              <a:t>is slightly on sale, trading below its average P/E of ~27.</a:t>
            </a:r>
            <a:endParaRPr lang="en-US" dirty="0"/>
          </a:p>
          <a:p>
            <a:r>
              <a:rPr lang="en-US" dirty="0" smtClean="0"/>
              <a:t>PAYX is </a:t>
            </a:r>
            <a:r>
              <a:rPr lang="en-US" dirty="0"/>
              <a:t>a BUY </a:t>
            </a:r>
            <a:r>
              <a:rPr lang="en-US" dirty="0" smtClean="0"/>
              <a:t>up to $119. (</a:t>
            </a:r>
            <a:r>
              <a:rPr lang="en-US" i="1" dirty="0" smtClean="0"/>
              <a:t>Upside Downside Ratio = 5.5:1).</a:t>
            </a:r>
          </a:p>
          <a:p>
            <a:r>
              <a:rPr lang="en-US" dirty="0" smtClean="0"/>
              <a:t>PAYX could </a:t>
            </a:r>
            <a:r>
              <a:rPr lang="en-US" dirty="0"/>
              <a:t>be a candidate for a purchase.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DBD666-DA8F-4035-ACA6-89B4DCD5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A3D81B-1B96-4183-A8ED-80F4809AA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8686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2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Paychex (PAYX)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67038"/>
            <a:ext cx="8724900" cy="523856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Where I Discovered this Company </a:t>
            </a:r>
            <a:r>
              <a:rPr lang="en-US" dirty="0" smtClean="0"/>
              <a:t>(</a:t>
            </a:r>
            <a:r>
              <a:rPr lang="en-US" i="1" dirty="0" smtClean="0"/>
              <a:t>searched for medium-size industrial</a:t>
            </a:r>
            <a:r>
              <a:rPr lang="en-US" dirty="0" smtClean="0"/>
              <a:t>)</a:t>
            </a:r>
            <a:r>
              <a:rPr lang="en-US" b="1" dirty="0" smtClean="0"/>
              <a:t>: BI website -</a:t>
            </a:r>
            <a:r>
              <a:rPr lang="en-US" b="1" i="1" dirty="0" err="1" smtClean="0"/>
              <a:t>Tickertalk</a:t>
            </a:r>
            <a:r>
              <a:rPr lang="en-US" b="1" i="1" dirty="0" smtClean="0"/>
              <a:t> </a:t>
            </a:r>
            <a:r>
              <a:rPr lang="en-US" dirty="0" smtClean="0"/>
              <a:t>May 2021</a:t>
            </a:r>
            <a:r>
              <a:rPr lang="en-US" b="1" dirty="0" smtClean="0"/>
              <a:t>, Heat Map (light green), and First Cut </a:t>
            </a:r>
            <a:r>
              <a:rPr lang="en-US" dirty="0" smtClean="0"/>
              <a:t>09/2020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 smtClean="0"/>
              <a:t>Company Background:</a:t>
            </a:r>
          </a:p>
          <a:p>
            <a:pPr lvl="1">
              <a:spcBef>
                <a:spcPts val="0"/>
              </a:spcBef>
            </a:pPr>
            <a:r>
              <a:rPr lang="en-US" b="1" dirty="0" smtClean="0"/>
              <a:t>Founded:  </a:t>
            </a:r>
            <a:r>
              <a:rPr lang="en-US" dirty="0" smtClean="0"/>
              <a:t>1971;</a:t>
            </a:r>
            <a:r>
              <a:rPr lang="en-US" b="1" dirty="0" smtClean="0"/>
              <a:t> </a:t>
            </a:r>
            <a:r>
              <a:rPr lang="en-US" i="1" dirty="0" smtClean="0"/>
              <a:t>Franchises until 1979; IPO 1983</a:t>
            </a:r>
          </a:p>
          <a:p>
            <a:pPr lvl="1">
              <a:spcBef>
                <a:spcPts val="0"/>
              </a:spcBef>
            </a:pPr>
            <a:r>
              <a:rPr lang="en-US" b="1" dirty="0" smtClean="0"/>
              <a:t>Headquarters: </a:t>
            </a:r>
            <a:r>
              <a:rPr lang="en-US" dirty="0" smtClean="0"/>
              <a:t>Rochester, NY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b="1" dirty="0" smtClean="0"/>
              <a:t>Customers: </a:t>
            </a:r>
            <a:r>
              <a:rPr lang="en-US" dirty="0" smtClean="0"/>
              <a:t>Medium and Small Businesses </a:t>
            </a:r>
          </a:p>
          <a:p>
            <a:pPr lvl="1">
              <a:spcBef>
                <a:spcPts val="0"/>
              </a:spcBef>
            </a:pPr>
            <a:r>
              <a:rPr lang="en-US" b="1" dirty="0" smtClean="0"/>
              <a:t>Human Resources Solutions</a:t>
            </a:r>
            <a:r>
              <a:rPr lang="en-US" dirty="0" smtClean="0"/>
              <a:t>: 740,000 US Customers: 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dirty="0" smtClean="0"/>
              <a:t> 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929755"/>
            <a:ext cx="8610600" cy="9752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Paychex Attributes – per </a:t>
            </a:r>
            <a:r>
              <a:rPr lang="en-US" dirty="0" smtClean="0"/>
              <a:t>Morningstar </a:t>
            </a:r>
            <a:r>
              <a:rPr lang="en-US" sz="2700" dirty="0" smtClean="0"/>
              <a:t>(Equity Analyst Report - June 29 2023)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8229600" cy="4495800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Wide Economic Moat</a:t>
            </a:r>
            <a:r>
              <a:rPr lang="en-US" dirty="0" smtClean="0"/>
              <a:t>, with Positive Trend</a:t>
            </a:r>
          </a:p>
          <a:p>
            <a:pPr lvl="1"/>
            <a:r>
              <a:rPr lang="en-US" b="1" dirty="0" smtClean="0"/>
              <a:t>Exemplary Capital Allocation</a:t>
            </a:r>
          </a:p>
          <a:p>
            <a:pPr lvl="1"/>
            <a:r>
              <a:rPr lang="en-US" b="1" dirty="0" smtClean="0"/>
              <a:t>Products: </a:t>
            </a:r>
            <a:r>
              <a:rPr lang="en-US" dirty="0" smtClean="0"/>
              <a:t>Automated Solutions for outsourced payroll, compliance, benefits administration, insurance, plus access support from onsite HR professionals</a:t>
            </a:r>
          </a:p>
          <a:p>
            <a:pPr lvl="1"/>
            <a:r>
              <a:rPr lang="en-US" b="1" dirty="0"/>
              <a:t>Client base </a:t>
            </a:r>
            <a:r>
              <a:rPr lang="en-US" b="1" dirty="0" smtClean="0"/>
              <a:t>growing, greater penetration of small businesses: </a:t>
            </a:r>
            <a:r>
              <a:rPr lang="en-US" dirty="0" smtClean="0"/>
              <a:t>desire for help with growing </a:t>
            </a:r>
            <a:r>
              <a:rPr lang="en-US" dirty="0"/>
              <a:t>government </a:t>
            </a:r>
            <a:r>
              <a:rPr lang="en-US" dirty="0" smtClean="0"/>
              <a:t>regulations amid tight labor market.</a:t>
            </a:r>
          </a:p>
          <a:p>
            <a:pPr lvl="1"/>
            <a:r>
              <a:rPr lang="en-US" b="1" dirty="0" smtClean="0"/>
              <a:t>Healthy Revenue Growth, </a:t>
            </a:r>
            <a:r>
              <a:rPr lang="en-US" dirty="0" smtClean="0"/>
              <a:t>and improving margins with greater automation/ digitization/ cloud-based storage.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1129420-8F9C-4434-AB1D-3519A0C91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1066800" cy="329184"/>
          </a:xfrm>
        </p:spPr>
        <p:txBody>
          <a:bodyPr/>
          <a:lstStyle/>
          <a:p>
            <a:fld id="{B7C7DEAE-B1FF-4F0D-9790-23B38FF51CAA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4ABF10FE-26DE-4AFA-B1F8-250D59132A38}"/>
              </a:ext>
            </a:extLst>
          </p:cNvPr>
          <p:cNvSpPr txBox="1">
            <a:spLocks/>
          </p:cNvSpPr>
          <p:nvPr/>
        </p:nvSpPr>
        <p:spPr>
          <a:xfrm>
            <a:off x="1600200" y="18288"/>
            <a:ext cx="60960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>
                <a:solidFill>
                  <a:schemeClr val="bg1"/>
                </a:solidFill>
              </a:rPr>
              <a:t>WWW.BETTERINVESTING.ORG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4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Paychex Growth over Last 5 years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7822"/>
            <a:ext cx="9144000" cy="530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Paychex 2023 Revenue Composition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219200"/>
            <a:ext cx="7935718" cy="41326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4882" y="5633249"/>
            <a:ext cx="7757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PEO</a:t>
            </a:r>
            <a:r>
              <a:rPr lang="en-US" dirty="0" smtClean="0"/>
              <a:t> = Professional Employer Organization; </a:t>
            </a:r>
            <a:r>
              <a:rPr lang="en-US" dirty="0"/>
              <a:t>full-service </a:t>
            </a:r>
            <a:r>
              <a:rPr lang="en-US" dirty="0">
                <a:hlinkClick r:id="rId4"/>
              </a:rPr>
              <a:t>human resource </a:t>
            </a:r>
            <a:r>
              <a:rPr lang="en-US" dirty="0" smtClean="0">
                <a:hlinkClick r:id="rId4"/>
              </a:rPr>
              <a:t/>
            </a:r>
            <a:br>
              <a:rPr lang="en-US" dirty="0" smtClean="0">
                <a:hlinkClick r:id="rId4"/>
              </a:rPr>
            </a:br>
            <a:r>
              <a:rPr lang="en-US" dirty="0" smtClean="0">
                <a:hlinkClick r:id="rId4"/>
              </a:rPr>
              <a:t>outsourcing</a:t>
            </a:r>
            <a:r>
              <a:rPr lang="en-US" dirty="0"/>
              <a:t> known as </a:t>
            </a:r>
            <a:r>
              <a:rPr lang="en-US" dirty="0" smtClean="0"/>
              <a:t>co-employment</a:t>
            </a:r>
          </a:p>
          <a:p>
            <a:r>
              <a:rPr lang="en-US" b="1" i="1" dirty="0" smtClean="0"/>
              <a:t>ASO</a:t>
            </a:r>
            <a:r>
              <a:rPr lang="en-US" dirty="0" smtClean="0"/>
              <a:t> = Administrative Services Only (e.g. managing health benefits)</a:t>
            </a:r>
          </a:p>
          <a:p>
            <a:r>
              <a:rPr lang="en-US" b="1" i="1" dirty="0" smtClean="0"/>
              <a:t>HCM</a:t>
            </a:r>
            <a:r>
              <a:rPr lang="en-US" dirty="0" smtClean="0"/>
              <a:t> = Human Capital Management (e.g. recruiting, performance)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PAYCHEX Product and Technology Directions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409128"/>
            <a:ext cx="47244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327" y="1282966"/>
            <a:ext cx="2412873" cy="18501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1" y="3429000"/>
            <a:ext cx="2028825" cy="1638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3529012"/>
            <a:ext cx="6172200" cy="1438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" y="5867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APIs = Application Programming Interfaces</a:t>
            </a:r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 flipV="1">
            <a:off x="6934200" y="4724400"/>
            <a:ext cx="228600" cy="2428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 flipV="1">
            <a:off x="1110043" y="5958815"/>
            <a:ext cx="228600" cy="2428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9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Awards and Recognition for </a:t>
            </a:r>
            <a:br>
              <a:rPr lang="en-US" dirty="0" smtClean="0"/>
            </a:br>
            <a:r>
              <a:rPr lang="en-US" dirty="0" smtClean="0"/>
              <a:t>Paychex’s Innovation and Culture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76400"/>
            <a:ext cx="8229600" cy="23797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" y="4299035"/>
            <a:ext cx="90582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8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Paychex SSG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33513"/>
            <a:ext cx="4953000" cy="4089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926" y="1494471"/>
            <a:ext cx="2837234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45" y="5523368"/>
            <a:ext cx="8651975" cy="10883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81800" y="5791200"/>
            <a:ext cx="685800" cy="8205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507695"/>
            <a:ext cx="1143000" cy="11040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5">
      <a:dk1>
        <a:sysClr val="windowText" lastClr="000000"/>
      </a:dk1>
      <a:lt1>
        <a:sysClr val="window" lastClr="FFFFFF"/>
      </a:lt1>
      <a:dk2>
        <a:srgbClr val="0045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tterInvesting PPT 2016">
  <a:themeElements>
    <a:clrScheme name="Custom 5">
      <a:dk1>
        <a:sysClr val="windowText" lastClr="000000"/>
      </a:dk1>
      <a:lt1>
        <a:sysClr val="window" lastClr="FFFFFF"/>
      </a:lt1>
      <a:dk2>
        <a:srgbClr val="0045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15281</TotalTime>
  <Words>342</Words>
  <Application>Microsoft Office PowerPoint</Application>
  <PresentationFormat>On-screen Show (4:3)</PresentationFormat>
  <Paragraphs>87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Clarity</vt:lpstr>
      <vt:lpstr>BetterInvesting PPT 2016</vt:lpstr>
      <vt:lpstr>Gladys Henrikson</vt:lpstr>
      <vt:lpstr>PowerPoint Presentation</vt:lpstr>
      <vt:lpstr>Paychex (PAYX) Overview</vt:lpstr>
      <vt:lpstr> Paychex Attributes – per Morningstar (Equity Analyst Report - June 29 2023)  </vt:lpstr>
      <vt:lpstr>Paychex Growth over Last 5 years </vt:lpstr>
      <vt:lpstr>Paychex 2023 Revenue Composition</vt:lpstr>
      <vt:lpstr>PAYCHEX Product and Technology Directions</vt:lpstr>
      <vt:lpstr>Recent Awards and Recognition for  Paychex’s Innovation and Culture</vt:lpstr>
      <vt:lpstr>Paychex SSG</vt:lpstr>
      <vt:lpstr>Peer Performance to PAYX (Morningstar)</vt:lpstr>
      <vt:lpstr>Paychex SSG My Judgements</vt:lpstr>
      <vt:lpstr>Paychex SSG- Price Judgments, High/Low </vt:lpstr>
      <vt:lpstr>4. Evaluating Risk and Reward Results     - Zoning and Five-Year Potential</vt:lpstr>
      <vt:lpstr>Paychex 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DMV Webinar</dc:title>
  <dc:creator>Kevin Gillogly</dc:creator>
  <cp:lastModifiedBy>gladys.henrikson@verizon.net</cp:lastModifiedBy>
  <cp:revision>566</cp:revision>
  <cp:lastPrinted>2023-07-09T16:04:20Z</cp:lastPrinted>
  <dcterms:created xsi:type="dcterms:W3CDTF">2020-12-07T03:49:10Z</dcterms:created>
  <dcterms:modified xsi:type="dcterms:W3CDTF">2023-07-09T16:13:02Z</dcterms:modified>
</cp:coreProperties>
</file>