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 id="2147484201" r:id="rId2"/>
  </p:sldMasterIdLst>
  <p:notesMasterIdLst>
    <p:notesMasterId r:id="rId22"/>
  </p:notesMasterIdLst>
  <p:handoutMasterIdLst>
    <p:handoutMasterId r:id="rId23"/>
  </p:handoutMasterIdLst>
  <p:sldIdLst>
    <p:sldId id="1618" r:id="rId3"/>
    <p:sldId id="1620" r:id="rId4"/>
    <p:sldId id="1640" r:id="rId5"/>
    <p:sldId id="1641" r:id="rId6"/>
    <p:sldId id="1642" r:id="rId7"/>
    <p:sldId id="1643" r:id="rId8"/>
    <p:sldId id="1644" r:id="rId9"/>
    <p:sldId id="1648" r:id="rId10"/>
    <p:sldId id="1649" r:id="rId11"/>
    <p:sldId id="1647" r:id="rId12"/>
    <p:sldId id="1255" r:id="rId13"/>
    <p:sldId id="1650" r:id="rId14"/>
    <p:sldId id="1261" r:id="rId15"/>
    <p:sldId id="1262" r:id="rId16"/>
    <p:sldId id="1277" r:id="rId17"/>
    <p:sldId id="1267" r:id="rId18"/>
    <p:sldId id="1619" r:id="rId19"/>
    <p:sldId id="1269" r:id="rId20"/>
    <p:sldId id="1274" r:id="rId21"/>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Gillogly" initials="KG" lastIdx="1" clrIdx="0">
    <p:extLst>
      <p:ext uri="{19B8F6BF-5375-455C-9EA6-DF929625EA0E}">
        <p15:presenceInfo xmlns:p15="http://schemas.microsoft.com/office/powerpoint/2012/main" userId="615138bce31de9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A"/>
    <a:srgbClr val="FFCC99"/>
    <a:srgbClr val="CC00FF"/>
    <a:srgbClr val="FF6600"/>
    <a:srgbClr val="43F319"/>
    <a:srgbClr val="FF9933"/>
    <a:srgbClr val="F79646"/>
    <a:srgbClr val="33CC33"/>
    <a:srgbClr val="00B05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1" autoAdjust="0"/>
    <p:restoredTop sz="95039" autoAdjust="0"/>
  </p:normalViewPr>
  <p:slideViewPr>
    <p:cSldViewPr>
      <p:cViewPr varScale="1">
        <p:scale>
          <a:sx n="77" d="100"/>
          <a:sy n="77" d="100"/>
        </p:scale>
        <p:origin x="307"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0880"/>
    </p:cViewPr>
  </p:sorterViewPr>
  <p:notesViewPr>
    <p:cSldViewPr>
      <p:cViewPr varScale="1">
        <p:scale>
          <a:sx n="85" d="100"/>
          <a:sy n="85" d="100"/>
        </p:scale>
        <p:origin x="2088" y="53"/>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0" y="0"/>
            <a:ext cx="9236075"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ctr">
              <a:defRPr sz="1300"/>
            </a:lvl1pPr>
          </a:lstStyle>
          <a:p>
            <a:r>
              <a:rPr lang="en-US" dirty="0"/>
              <a:t>Class# - Class Title</a:t>
            </a:r>
          </a:p>
          <a:p>
            <a:r>
              <a:rPr lang="en-US" dirty="0"/>
              <a:t>Presenter(s)</a:t>
            </a:r>
            <a:endParaRPr lang="en-US" sz="1100" dirty="0"/>
          </a:p>
        </p:txBody>
      </p:sp>
      <p:sp>
        <p:nvSpPr>
          <p:cNvPr id="7" name="Rectangle 4"/>
          <p:cNvSpPr>
            <a:spLocks noGrp="1" noChangeArrowheads="1"/>
          </p:cNvSpPr>
          <p:nvPr>
            <p:ph type="ftr" sz="quarter" idx="2"/>
          </p:nvPr>
        </p:nvSpPr>
        <p:spPr bwMode="auto">
          <a:xfrm>
            <a:off x="0" y="6583680"/>
            <a:ext cx="832104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ctr">
              <a:defRPr sz="1100"/>
            </a:lvl1pPr>
          </a:lstStyle>
          <a:p>
            <a:r>
              <a:rPr lang="en-US" dirty="0"/>
              <a:t>                              2018 BetterInvesting National Convention – Orlando, FL</a:t>
            </a:r>
          </a:p>
        </p:txBody>
      </p:sp>
      <p:sp>
        <p:nvSpPr>
          <p:cNvPr id="8" name="Rectangle 5"/>
          <p:cNvSpPr>
            <a:spLocks noGrp="1" noChangeArrowheads="1"/>
          </p:cNvSpPr>
          <p:nvPr>
            <p:ph type="sldNum" sz="quarter" idx="3"/>
          </p:nvPr>
        </p:nvSpPr>
        <p:spPr bwMode="auto">
          <a:xfrm>
            <a:off x="7955915" y="6584315"/>
            <a:ext cx="12801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idx="1"/>
          </p:nvPr>
        </p:nvSpPr>
        <p:spPr>
          <a:xfrm>
            <a:off x="5231638" y="0"/>
            <a:ext cx="4002299" cy="347504"/>
          </a:xfrm>
          <a:prstGeom prst="rect">
            <a:avLst/>
          </a:prstGeom>
        </p:spPr>
        <p:txBody>
          <a:bodyPr vert="horz" lIns="92485" tIns="46243" rIns="92485" bIns="46243" rtlCol="0"/>
          <a:lstStyle>
            <a:lvl1pPr algn="r">
              <a:defRPr sz="1200"/>
            </a:lvl1pPr>
          </a:lstStyle>
          <a:p>
            <a:fld id="{E52113C5-E00A-4258-B6C8-79E2386AC8A6}" type="datetimeFigureOut">
              <a:rPr lang="en-US" smtClean="0"/>
              <a:t>2/12/2023</a:t>
            </a:fld>
            <a:endParaRPr lang="en-US" dirty="0"/>
          </a:p>
        </p:txBody>
      </p:sp>
      <p:sp>
        <p:nvSpPr>
          <p:cNvPr id="4" name="Slide Image Placeholder 3"/>
          <p:cNvSpPr>
            <a:spLocks noGrp="1" noRot="1" noChangeAspect="1"/>
          </p:cNvSpPr>
          <p:nvPr>
            <p:ph type="sldImg" idx="2"/>
          </p:nvPr>
        </p:nvSpPr>
        <p:spPr>
          <a:xfrm>
            <a:off x="2303463" y="522288"/>
            <a:ext cx="4629150" cy="2605087"/>
          </a:xfrm>
          <a:prstGeom prst="rect">
            <a:avLst/>
          </a:prstGeom>
          <a:noFill/>
          <a:ln w="12700">
            <a:solidFill>
              <a:prstClr val="black"/>
            </a:solidFill>
          </a:ln>
        </p:spPr>
        <p:txBody>
          <a:bodyPr vert="horz" lIns="92485" tIns="46243" rIns="92485" bIns="46243"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85" tIns="46243" rIns="92485"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8" y="6601365"/>
            <a:ext cx="4002299" cy="347504"/>
          </a:xfrm>
          <a:prstGeom prst="rect">
            <a:avLst/>
          </a:prstGeom>
        </p:spPr>
        <p:txBody>
          <a:bodyPr vert="horz" lIns="92485" tIns="46243" rIns="92485" bIns="46243" rtlCol="0" anchor="b"/>
          <a:lstStyle>
            <a:lvl1pPr algn="r">
              <a:defRPr sz="1200"/>
            </a:lvl1pPr>
          </a:lstStyle>
          <a:p>
            <a:fld id="{4D607DF2-17BE-4C2C-AFE5-F620D71543FC}" type="slidenum">
              <a:rPr lang="en-US" smtClean="0"/>
              <a:t>‹#›</a:t>
            </a:fld>
            <a:endParaRPr lang="en-US" dirty="0"/>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dirty="0"/>
          </a:p>
          <a:p>
            <a:pPr marL="0" marR="0">
              <a:spcBef>
                <a:spcPts val="0"/>
              </a:spcBef>
              <a:spcAft>
                <a:spcPts val="0"/>
              </a:spcAft>
            </a:pPr>
            <a:r>
              <a:rPr lang="en-US" sz="1200" dirty="0">
                <a:effectLst/>
                <a:latin typeface="Arial" panose="020B0604020202020204" pitchFamily="34" charset="0"/>
                <a:ea typeface="Calibri" panose="020F0502020204030204" pitchFamily="34" charset="0"/>
              </a:rPr>
              <a:t>Good evening, I'm Brian Koenig, a volunteer in the Maryland chapter.</a:t>
            </a:r>
            <a:endParaRPr lang="en-US" sz="9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My company tonight is Agnico Eagle Mines Limited - symbol AEM on the NYSE.</a:t>
            </a:r>
            <a:endParaRPr lang="en-US" sz="9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??It's the March 2022 BI Magazine “Stock To Study.”</a:t>
            </a:r>
            <a:endParaRPr lang="en-US" sz="9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The stock to study goal is to double an investment within five years with the market price appreciation + dividends </a:t>
            </a:r>
            <a:endParaRPr lang="en-US" sz="900" dirty="0">
              <a:effectLst/>
              <a:latin typeface="Arial" panose="020B0604020202020204" pitchFamily="34" charset="0"/>
              <a:ea typeface="Calibri" panose="020F0502020204030204" pitchFamily="34"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a:t>
            </a:fld>
            <a:endParaRPr lang="en-US" dirty="0"/>
          </a:p>
        </p:txBody>
      </p:sp>
    </p:spTree>
    <p:extLst>
      <p:ext uri="{BB962C8B-B14F-4D97-AF65-F5344CB8AC3E}">
        <p14:creationId xmlns:p14="http://schemas.microsoft.com/office/powerpoint/2010/main" val="403413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dirty="0"/>
          </a:p>
          <a:p>
            <a:r>
              <a:rPr lang="en-US" dirty="0"/>
              <a:t>Speaker Notes:</a:t>
            </a:r>
          </a:p>
          <a:p>
            <a:endParaRPr lang="en-US" dirty="0"/>
          </a:p>
          <a:p>
            <a:pPr marL="0" marR="0">
              <a:spcBef>
                <a:spcPts val="0"/>
              </a:spcBef>
              <a:spcAft>
                <a:spcPts val="0"/>
              </a:spcAft>
            </a:pPr>
            <a:r>
              <a:rPr lang="en-US" sz="1800" dirty="0">
                <a:effectLst/>
                <a:latin typeface="Arial" panose="020B0604020202020204" pitchFamily="34" charset="0"/>
                <a:ea typeface="Calibri" panose="020F0502020204030204" pitchFamily="34" charset="0"/>
              </a:rPr>
              <a:t>Tonight’s presentation will follow the </a:t>
            </a:r>
            <a:r>
              <a:rPr lang="en-US" sz="1800" dirty="0" err="1">
                <a:effectLst/>
                <a:latin typeface="Arial" panose="020B0604020202020204" pitchFamily="34" charset="0"/>
                <a:ea typeface="Calibri" panose="020F0502020204030204" pitchFamily="34" charset="0"/>
              </a:rPr>
              <a:t>CoreSSG</a:t>
            </a:r>
            <a:r>
              <a:rPr lang="en-US" sz="1800" dirty="0">
                <a:effectLst/>
                <a:latin typeface="Arial" panose="020B0604020202020204" pitchFamily="34" charset="0"/>
                <a:ea typeface="Calibri" panose="020F0502020204030204" pitchFamily="34" charset="0"/>
              </a:rPr>
              <a:t>, Tabs and Steps.</a:t>
            </a:r>
          </a:p>
          <a:p>
            <a:pPr marL="0" marR="0">
              <a:spcBef>
                <a:spcPts val="0"/>
              </a:spcBef>
              <a:spcAft>
                <a:spcPts val="0"/>
              </a:spcAft>
            </a:pPr>
            <a:r>
              <a:rPr lang="en-US" sz="1800" dirty="0">
                <a:effectLst/>
                <a:latin typeface="Arial" panose="020B0604020202020204" pitchFamily="34" charset="0"/>
                <a:ea typeface="Calibri" panose="020F0502020204030204" pitchFamily="34" charset="0"/>
              </a:rPr>
              <a:t>Starting with Tab 1, Step 1, we look at the historical Sales data.  On this and further slides, I’ve included data plots for both Visa, the Industry Leader, and the Industry Peers for comparison.</a:t>
            </a:r>
          </a:p>
          <a:p>
            <a:pPr marL="0" marR="0">
              <a:spcBef>
                <a:spcPts val="0"/>
              </a:spcBef>
              <a:spcAft>
                <a:spcPts val="0"/>
              </a:spcAft>
            </a:pPr>
            <a:r>
              <a:rPr lang="en-US" sz="1800" dirty="0">
                <a:effectLst/>
                <a:latin typeface="Arial" panose="020B0604020202020204" pitchFamily="34" charset="0"/>
                <a:ea typeface="Calibri" panose="020F0502020204030204" pitchFamily="34" charset="0"/>
              </a:rPr>
              <a:t>Mastercard is the black line, Visa the orange line, and the Peer Group Average the Magenta line.</a:t>
            </a:r>
          </a:p>
          <a:p>
            <a:r>
              <a:rPr lang="en-US" sz="1800" dirty="0">
                <a:effectLst/>
                <a:latin typeface="Arial" panose="020B0604020202020204" pitchFamily="34" charset="0"/>
                <a:ea typeface="Calibri" panose="020F0502020204030204" pitchFamily="34" charset="0"/>
              </a:rPr>
              <a:t>The trend line shows steady trendline growth of 10.9%.</a:t>
            </a:r>
            <a:endParaRPr lang="en-US" dirty="0"/>
          </a:p>
          <a:p>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11</a:t>
            </a:fld>
            <a:endParaRPr lang="en-US" dirty="0"/>
          </a:p>
        </p:txBody>
      </p:sp>
    </p:spTree>
    <p:extLst>
      <p:ext uri="{BB962C8B-B14F-4D97-AF65-F5344CB8AC3E}">
        <p14:creationId xmlns:p14="http://schemas.microsoft.com/office/powerpoint/2010/main" val="355220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dirty="0"/>
          </a:p>
          <a:p>
            <a:r>
              <a:rPr lang="en-US" dirty="0"/>
              <a:t>Speaker Notes:</a:t>
            </a:r>
          </a:p>
          <a:p>
            <a:endParaRPr lang="en-US" dirty="0"/>
          </a:p>
          <a:p>
            <a:pPr marL="0" marR="0">
              <a:spcBef>
                <a:spcPts val="0"/>
              </a:spcBef>
              <a:spcAft>
                <a:spcPts val="0"/>
              </a:spcAft>
            </a:pPr>
            <a:r>
              <a:rPr lang="en-US" sz="1800" dirty="0">
                <a:effectLst/>
                <a:latin typeface="Arial" panose="020B0604020202020204" pitchFamily="34" charset="0"/>
                <a:ea typeface="Calibri" panose="020F0502020204030204" pitchFamily="34" charset="0"/>
              </a:rPr>
              <a:t>Now we’ll Evaluate Management under Tab 2.</a:t>
            </a:r>
          </a:p>
          <a:p>
            <a:r>
              <a:rPr lang="en-US" sz="1800" dirty="0">
                <a:effectLst/>
                <a:latin typeface="Arial" panose="020B0604020202020204" pitchFamily="34" charset="0"/>
                <a:ea typeface="Calibri" panose="020F0502020204030204" pitchFamily="34" charset="0"/>
              </a:rPr>
              <a:t>Step 1 is the %Pre-Tax Profit on Sales (also called Profit Margin).  It shows steady results of a little over 50%, a few percentage points below Visa.</a:t>
            </a:r>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13</a:t>
            </a:fld>
            <a:endParaRPr lang="en-US" dirty="0"/>
          </a:p>
        </p:txBody>
      </p:sp>
    </p:spTree>
    <p:extLst>
      <p:ext uri="{BB962C8B-B14F-4D97-AF65-F5344CB8AC3E}">
        <p14:creationId xmlns:p14="http://schemas.microsoft.com/office/powerpoint/2010/main" val="3121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dirty="0"/>
          </a:p>
          <a:p>
            <a:r>
              <a:rPr lang="en-US" dirty="0"/>
              <a:t>Speaker Notes:</a:t>
            </a:r>
          </a:p>
          <a:p>
            <a:endParaRPr lang="en-US" dirty="0"/>
          </a:p>
          <a:p>
            <a:r>
              <a:rPr lang="en-US" sz="1800" dirty="0">
                <a:effectLst/>
                <a:latin typeface="Arial" panose="020B0604020202020204" pitchFamily="34" charset="0"/>
                <a:ea typeface="Calibri" panose="020F0502020204030204" pitchFamily="34" charset="0"/>
              </a:rPr>
              <a:t>Step 2 is the </a:t>
            </a:r>
            <a:r>
              <a:rPr lang="en-US" sz="1800" dirty="0">
                <a:effectLst/>
                <a:highlight>
                  <a:srgbClr val="FFFF00"/>
                </a:highlight>
                <a:latin typeface="Arial" panose="020B0604020202020204" pitchFamily="34" charset="0"/>
                <a:ea typeface="Calibri" panose="020F0502020204030204" pitchFamily="34" charset="0"/>
              </a:rPr>
              <a:t>%</a:t>
            </a:r>
            <a:r>
              <a:rPr lang="en-US" sz="1800" dirty="0">
                <a:effectLst/>
                <a:latin typeface="Arial" panose="020B0604020202020204" pitchFamily="34" charset="0"/>
                <a:ea typeface="Calibri" panose="020F0502020204030204" pitchFamily="34" charset="0"/>
              </a:rPr>
              <a:t> Return on Equity.  Here you’ll note Mastercard’s returns are significantly higher than Visa or the Peer Group.  Even with a couple of outliers in 2017 and 2019 removed, the 5 year % ROE average is over 100 %.</a:t>
            </a:r>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14</a:t>
            </a:fld>
            <a:endParaRPr lang="en-US" dirty="0"/>
          </a:p>
        </p:txBody>
      </p:sp>
    </p:spTree>
    <p:extLst>
      <p:ext uri="{BB962C8B-B14F-4D97-AF65-F5344CB8AC3E}">
        <p14:creationId xmlns:p14="http://schemas.microsoft.com/office/powerpoint/2010/main" val="141416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dirty="0"/>
          </a:p>
          <a:p>
            <a:r>
              <a:rPr lang="en-US" dirty="0"/>
              <a:t>Speaker Notes:</a:t>
            </a:r>
          </a:p>
          <a:p>
            <a:endParaRPr lang="en-US" dirty="0"/>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One indicator of management skill is how debt is employed. Looking at Total Debt and % Debt to Capital together lets us understand how the company is managing debt.</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I’ve plotted them both here so you can easily see that, even though Mastercard has a lower Total Debt (Step 3 on the left graph), it has a higher % Debt to Capital (Step 4 on the right).  In general, debt percentage greater than 33% is risky, however, when compared to Visa and Industry Peers, Mastercard’s debt is reasonable.</a:t>
            </a:r>
          </a:p>
          <a:p>
            <a:r>
              <a:rPr lang="en-US" sz="1800" dirty="0">
                <a:effectLst/>
                <a:latin typeface="Arial" panose="020B0604020202020204" pitchFamily="34" charset="0"/>
                <a:ea typeface="Calibri" panose="020F0502020204030204" pitchFamily="34" charset="0"/>
              </a:rPr>
              <a:t> Mastercard’s % Debt to Capital leveling off in the last year is a positive trend and should be monitored.</a:t>
            </a:r>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15</a:t>
            </a:fld>
            <a:endParaRPr lang="en-US" dirty="0"/>
          </a:p>
        </p:txBody>
      </p:sp>
    </p:spTree>
    <p:extLst>
      <p:ext uri="{BB962C8B-B14F-4D97-AF65-F5344CB8AC3E}">
        <p14:creationId xmlns:p14="http://schemas.microsoft.com/office/powerpoint/2010/main" val="2518321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dirty="0"/>
          </a:p>
          <a:p>
            <a:r>
              <a:rPr lang="en-US" dirty="0"/>
              <a:t>Speaker Notes:</a:t>
            </a:r>
          </a:p>
          <a:p>
            <a:endParaRPr lang="en-US" dirty="0"/>
          </a:p>
          <a:p>
            <a:r>
              <a:rPr lang="en-US" sz="1800" dirty="0">
                <a:effectLst/>
                <a:latin typeface="Arial" panose="020B0604020202020204" pitchFamily="34" charset="0"/>
                <a:ea typeface="Calibri" panose="020F0502020204030204" pitchFamily="34" charset="0"/>
              </a:rPr>
              <a:t>Here is the Historic Sales plot showing a 10.9% trendline growth.  With the Member Sentiment result of 14.3% in mind, I decided to be a bit more conservative and chose 11% for the 5 Year Sales Growth Rate Forecast.</a:t>
            </a:r>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16</a:t>
            </a:fld>
            <a:endParaRPr lang="en-US" dirty="0"/>
          </a:p>
        </p:txBody>
      </p:sp>
    </p:spTree>
    <p:extLst>
      <p:ext uri="{BB962C8B-B14F-4D97-AF65-F5344CB8AC3E}">
        <p14:creationId xmlns:p14="http://schemas.microsoft.com/office/powerpoint/2010/main" val="314000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dirty="0"/>
          </a:p>
          <a:p>
            <a:r>
              <a:rPr lang="en-US" dirty="0"/>
              <a:t>Speaker Notes:</a:t>
            </a:r>
          </a:p>
          <a:p>
            <a:endParaRPr lang="en-US" dirty="0"/>
          </a:p>
          <a:p>
            <a:r>
              <a:rPr lang="en-US" sz="1800" dirty="0">
                <a:effectLst/>
                <a:latin typeface="Arial" panose="020B0604020202020204" pitchFamily="34" charset="0"/>
                <a:ea typeface="Calibri" panose="020F0502020204030204" pitchFamily="34" charset="0"/>
              </a:rPr>
              <a:t>Even though both the Member Sentiment and the Historic growth rates were 16.0% and 16.4% respectively, I decided to also be a bit more conservative here and selected a 5 Year EPS Growth Rate Forecast of 15%.  This resulted in a 5 Year Projected EPS of $17.62 shown in green. (Also known as the Frontside Connector as it’s the only value from the SSG frontside used in backside calculations.)</a:t>
            </a:r>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17</a:t>
            </a:fld>
            <a:endParaRPr lang="en-US" dirty="0"/>
          </a:p>
        </p:txBody>
      </p:sp>
    </p:spTree>
    <p:extLst>
      <p:ext uri="{BB962C8B-B14F-4D97-AF65-F5344CB8AC3E}">
        <p14:creationId xmlns:p14="http://schemas.microsoft.com/office/powerpoint/2010/main" val="574021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dirty="0"/>
          </a:p>
          <a:p>
            <a:r>
              <a:rPr lang="en-US" dirty="0"/>
              <a:t>Speaker Notes:</a:t>
            </a:r>
          </a:p>
          <a:p>
            <a:endParaRPr lang="en-US" dirty="0"/>
          </a:p>
          <a:p>
            <a:r>
              <a:rPr lang="en-US" sz="1800" dirty="0">
                <a:effectLst/>
                <a:latin typeface="Arial" panose="020B0604020202020204" pitchFamily="34" charset="0"/>
                <a:ea typeface="Calibri" panose="020F0502020204030204" pitchFamily="34" charset="0"/>
              </a:rPr>
              <a:t>In Tab 4, Step 3, we determine the prospective price ranges.  With a High Price of $622 and Low Price of $275, the resulting ranges are:  25% Buy range 275 to 361; 50% Hold range 361 to 535; and the final 25% Sell range 535 up to 622.</a:t>
            </a:r>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18</a:t>
            </a:fld>
            <a:endParaRPr lang="en-US" dirty="0"/>
          </a:p>
        </p:txBody>
      </p:sp>
    </p:spTree>
    <p:extLst>
      <p:ext uri="{BB962C8B-B14F-4D97-AF65-F5344CB8AC3E}">
        <p14:creationId xmlns:p14="http://schemas.microsoft.com/office/powerpoint/2010/main" val="26525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dirty="0"/>
          </a:p>
          <a:p>
            <a:r>
              <a:rPr lang="en-US" dirty="0"/>
              <a:t>Speaker Notes:</a:t>
            </a:r>
          </a:p>
          <a:p>
            <a:endParaRPr lang="en-US" dirty="0"/>
          </a:p>
          <a:p>
            <a:pPr marL="0" marR="0">
              <a:spcBef>
                <a:spcPts val="0"/>
              </a:spcBef>
              <a:spcAft>
                <a:spcPts val="0"/>
              </a:spcAft>
            </a:pPr>
            <a:r>
              <a:rPr lang="en-US" sz="1800" dirty="0">
                <a:effectLst/>
                <a:latin typeface="Arial" panose="020B0604020202020204" pitchFamily="34" charset="0"/>
                <a:ea typeface="Calibri" panose="020F0502020204030204" pitchFamily="34" charset="0"/>
              </a:rPr>
              <a:t>So, in conclusion, Mastercard is a well-managed, Large size, Growth company that is “on sale” based on its currently trading near or below its 5 year average P/E.</a:t>
            </a:r>
          </a:p>
          <a:p>
            <a:r>
              <a:rPr lang="en-US" sz="1800" dirty="0">
                <a:effectLst/>
                <a:latin typeface="Arial" panose="020B0604020202020204" pitchFamily="34" charset="0"/>
                <a:ea typeface="Calibri" panose="020F0502020204030204" pitchFamily="34" charset="0"/>
              </a:rPr>
              <a:t>On Friday, Mar 4, Mastercard closed at $330.76 (~$14 below the Study price of $344).  The Upside/Downside moved to 4.9 to 1 with a Compound Total return of 15%.  At the current price, Mastercard could be a purchase candidate if it improves your portfolio.</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19</a:t>
            </a:fld>
            <a:endParaRPr lang="en-US" dirty="0"/>
          </a:p>
        </p:txBody>
      </p:sp>
    </p:spTree>
    <p:extLst>
      <p:ext uri="{BB962C8B-B14F-4D97-AF65-F5344CB8AC3E}">
        <p14:creationId xmlns:p14="http://schemas.microsoft.com/office/powerpoint/2010/main" val="228721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2"/>
            <a:ext cx="104648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98D6C3F-0BE6-4103-9D9F-CF3A98F41C1D}" type="datetime1">
              <a:rPr lang="en-US" smtClean="0"/>
              <a:t>2/12/2023</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24000" y="1431608"/>
            <a:ext cx="10668000" cy="5426393"/>
          </a:xfrm>
        </p:spPr>
        <p:txBody>
          <a:bodyPr/>
          <a:lstStyle>
            <a:lvl1pPr>
              <a:defRPr b="0" i="0" baseline="0">
                <a:solidFill>
                  <a:schemeClr val="tx1"/>
                </a:solidFill>
                <a:latin typeface="+mn-lt"/>
              </a:defRPr>
            </a:lvl1pPr>
            <a:lvl4pPr>
              <a:defRPr/>
            </a:lvl4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4287924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0" y="1508760"/>
            <a:ext cx="52832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14" name="Content Placeholder 2"/>
          <p:cNvSpPr>
            <a:spLocks noGrp="1"/>
          </p:cNvSpPr>
          <p:nvPr>
            <p:ph sz="half" idx="13" hasCustomPrompt="1"/>
          </p:nvPr>
        </p:nvSpPr>
        <p:spPr>
          <a:xfrm>
            <a:off x="6807200" y="1508760"/>
            <a:ext cx="53848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2"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2627618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ide treatm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1"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2919077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6"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405401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71314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Bottom">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7"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
        <p:nvSpPr>
          <p:cNvPr id="8"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9"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8611481-767A-472F-9747-B1ABCE0A10EC}" type="datetime1">
              <a:rPr lang="en-US" smtClean="0"/>
              <a:t>2/12/2023</a:t>
            </a:fld>
            <a:endParaRPr lang="en-US" dirty="0"/>
          </a:p>
        </p:txBody>
      </p:sp>
    </p:spTree>
    <p:extLst>
      <p:ext uri="{BB962C8B-B14F-4D97-AF65-F5344CB8AC3E}">
        <p14:creationId xmlns:p14="http://schemas.microsoft.com/office/powerpoint/2010/main" val="154035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center page number">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272583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sz="2800"/>
            </a:lvl1pPr>
            <a:lvl2pPr>
              <a:buClrTx/>
              <a:defRPr sz="2400"/>
            </a:lvl2pPr>
            <a:lvl3pPr>
              <a:buClrTx/>
              <a:defRPr sz="2400"/>
            </a:lvl3pPr>
            <a:lvl4pPr>
              <a:buClrTx/>
              <a:defRPr sz="1800"/>
            </a:lvl4pPr>
            <a:lvl5pPr>
              <a:buClrTx/>
              <a:defRPr sz="1600"/>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609600" y="18288"/>
            <a:ext cx="1950720" cy="329184"/>
          </a:xfrm>
        </p:spPr>
        <p:txBody>
          <a:bodyPr/>
          <a:lstStyle/>
          <a:p>
            <a:fld id="{2F8CF672-42BF-4BF9-8EFE-FC65F22BE002}" type="datetime1">
              <a:rPr lang="en-US" smtClean="0"/>
              <a:t>2/12/2023</a:t>
            </a:fld>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sp>
        <p:nvSpPr>
          <p:cNvPr id="8" name="Footer Placeholder 4"/>
          <p:cNvSpPr>
            <a:spLocks noGrp="1"/>
          </p:cNvSpPr>
          <p:nvPr>
            <p:ph type="ftr" sz="quarter" idx="3"/>
          </p:nvPr>
        </p:nvSpPr>
        <p:spPr>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45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6"/>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AFE68-4C74-483D-87DE-8E0FCAF42E8A}" type="datetime1">
              <a:rPr lang="en-US" smtClean="0"/>
              <a:t>2/12/2023</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3EBE9CF0-EB8D-45DF-9C2B-2C313571B1E7}" type="datetime1">
              <a:rPr lang="en-US" smtClean="0"/>
              <a:t>2/12/2023</a:t>
            </a:fld>
            <a:endParaRPr lang="en-US" dirty="0"/>
          </a:p>
        </p:txBody>
      </p:sp>
      <p:sp>
        <p:nvSpPr>
          <p:cNvPr id="6" name="Footer Placeholder 5"/>
          <p:cNvSpPr>
            <a:spLocks noGrp="1"/>
          </p:cNvSpPr>
          <p:nvPr>
            <p:ph type="ftr" sz="quarter" idx="11"/>
          </p:nvPr>
        </p:nvSpPr>
        <p:spPr/>
        <p:txBody>
          <a:bodyPr/>
          <a:lstStyle/>
          <a:p>
            <a:r>
              <a:rPr lang="fr-FR"/>
              <a:t>WWW.BETTERINVESTING.ORG</a:t>
            </a:r>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33984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33984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10D3A6A2-D5C2-4DF5-B1A7-F379B3A62C45}" type="datetime1">
              <a:rPr lang="en-US" smtClean="0"/>
              <a:t>2/12/2023</a:t>
            </a:fld>
            <a:endParaRPr lang="en-US" dirty="0"/>
          </a:p>
        </p:txBody>
      </p:sp>
      <p:sp>
        <p:nvSpPr>
          <p:cNvPr id="8" name="Footer Placeholder 7"/>
          <p:cNvSpPr>
            <a:spLocks noGrp="1"/>
          </p:cNvSpPr>
          <p:nvPr>
            <p:ph type="ftr" sz="quarter" idx="11"/>
          </p:nvPr>
        </p:nvSpPr>
        <p:spPr/>
        <p:txBody>
          <a:bodyPr/>
          <a:lstStyle/>
          <a:p>
            <a:r>
              <a:rPr lang="fr-FR"/>
              <a:t>WWW.BETTERINVESTING.ORG</a:t>
            </a:r>
            <a:endParaRPr lang="en-US" dirty="0"/>
          </a:p>
        </p:txBody>
      </p:sp>
      <p:sp>
        <p:nvSpPr>
          <p:cNvPr id="9" name="Slide Number Placeholder 8"/>
          <p:cNvSpPr>
            <a:spLocks noGrp="1"/>
          </p:cNvSpPr>
          <p:nvPr>
            <p:ph type="sldNum" sz="quarter" idx="12"/>
          </p:nvPr>
        </p:nvSpPr>
        <p:spPr/>
        <p:txBody>
          <a:bodyPr/>
          <a:lstStyle/>
          <a:p>
            <a:fld id="{B7C7DEAE-B1FF-4F0D-9790-23B38FF51CAA}" type="slidenum">
              <a:rPr lang="en-US" smtClean="0"/>
              <a:t>‹#›</a:t>
            </a:fld>
            <a:endParaRPr lang="en-US" dirty="0"/>
          </a:p>
        </p:txBody>
      </p:sp>
      <p:cxnSp>
        <p:nvCxnSpPr>
          <p:cNvPr id="11" name="Straight Connector 10"/>
          <p:cNvCxnSpPr/>
          <p:nvPr/>
        </p:nvCxnSpPr>
        <p:spPr>
          <a:xfrm flipH="1">
            <a:off x="6096000" y="1475742"/>
            <a:ext cx="1061" cy="51536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8F4933-0877-4D8C-9F91-63757D35EF2E}" type="datetime1">
              <a:rPr lang="en-US" smtClean="0"/>
              <a:t>2/12/2023</a:t>
            </a:fld>
            <a:endParaRPr lang="en-US" dirty="0"/>
          </a:p>
        </p:txBody>
      </p:sp>
      <p:sp>
        <p:nvSpPr>
          <p:cNvPr id="4" name="Footer Placeholder 3"/>
          <p:cNvSpPr>
            <a:spLocks noGrp="1"/>
          </p:cNvSpPr>
          <p:nvPr>
            <p:ph type="ftr" sz="quarter" idx="11"/>
          </p:nvPr>
        </p:nvSpPr>
        <p:spPr/>
        <p:txBody>
          <a:bodyPr/>
          <a:lstStyle/>
          <a:p>
            <a:r>
              <a:rPr lang="fr-FR"/>
              <a:t>WWW.BETTERINVESTING.ORG</a:t>
            </a:r>
            <a:endParaRPr lang="en-US" dirty="0"/>
          </a:p>
        </p:txBody>
      </p:sp>
      <p:sp>
        <p:nvSpPr>
          <p:cNvPr id="5" name="Slide Number Placeholder 4"/>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9D0A8-39CB-4842-A8FB-6815808A291B}" type="datetime1">
              <a:rPr lang="en-US" smtClean="0"/>
              <a:t>2/12/2023</a:t>
            </a:fld>
            <a:endParaRPr lang="en-US" dirty="0"/>
          </a:p>
        </p:txBody>
      </p:sp>
      <p:sp>
        <p:nvSpPr>
          <p:cNvPr id="3" name="Footer Placeholder 2"/>
          <p:cNvSpPr>
            <a:spLocks noGrp="1"/>
          </p:cNvSpPr>
          <p:nvPr>
            <p:ph type="ftr" sz="quarter" idx="11"/>
          </p:nvPr>
        </p:nvSpPr>
        <p:spPr/>
        <p:txBody>
          <a:bodyPr/>
          <a:lstStyle/>
          <a:p>
            <a:r>
              <a:rPr lang="fr-FR" dirty="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NoHeader">
    <p:spTree>
      <p:nvGrpSpPr>
        <p:cNvPr id="1" name=""/>
        <p:cNvGrpSpPr/>
        <p:nvPr/>
      </p:nvGrpSpPr>
      <p:grpSpPr>
        <a:xfrm>
          <a:off x="0" y="0"/>
          <a:ext cx="0" cy="0"/>
          <a:chOff x="0" y="0"/>
          <a:chExt cx="0" cy="0"/>
        </a:xfrm>
      </p:grpSpPr>
      <p:sp>
        <p:nvSpPr>
          <p:cNvPr id="5" name="Rectangle 4"/>
          <p:cNvSpPr/>
          <p:nvPr userDrawn="1"/>
        </p:nvSpPr>
        <p:spPr bwMode="white">
          <a:xfrm>
            <a:off x="0" y="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32848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7"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9"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5" name="Subtitle 2"/>
          <p:cNvSpPr>
            <a:spLocks noGrp="1"/>
          </p:cNvSpPr>
          <p:nvPr>
            <p:ph type="subTitle" idx="1" hasCustomPrompt="1"/>
          </p:nvPr>
        </p:nvSpPr>
        <p:spPr>
          <a:xfrm>
            <a:off x="1570182" y="1644058"/>
            <a:ext cx="10452485" cy="330894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Text</a:t>
            </a:r>
          </a:p>
          <a:p>
            <a:r>
              <a:rPr lang="en-US" dirty="0"/>
              <a:t>Instructor</a:t>
            </a:r>
          </a:p>
          <a:p>
            <a:r>
              <a:rPr lang="en-US" dirty="0"/>
              <a:t>Date</a:t>
            </a:r>
          </a:p>
        </p:txBody>
      </p:sp>
      <p:cxnSp>
        <p:nvCxnSpPr>
          <p:cNvPr id="11" name="Straight Connector 10"/>
          <p:cNvCxnSpPr/>
          <p:nvPr userDrawn="1"/>
        </p:nvCxnSpPr>
        <p:spPr>
          <a:xfrm>
            <a:off x="1557867" y="15443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788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black">
          <a:xfrm>
            <a:off x="0" y="0"/>
            <a:ext cx="12192000" cy="365760"/>
          </a:xfrm>
          <a:prstGeom prst="rect">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04800" y="381000"/>
            <a:ext cx="11582400" cy="10525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0"/>
            <a:ext cx="109728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3917" y="41928"/>
            <a:ext cx="287831" cy="281905"/>
          </a:xfrm>
          <a:prstGeom prst="rect">
            <a:avLst/>
          </a:prstGeom>
        </p:spPr>
      </p:pic>
      <p:sp>
        <p:nvSpPr>
          <p:cNvPr id="4" name="Date Placeholder 3"/>
          <p:cNvSpPr>
            <a:spLocks noGrp="1"/>
          </p:cNvSpPr>
          <p:nvPr>
            <p:ph type="dt" sz="half" idx="2"/>
          </p:nvPr>
        </p:nvSpPr>
        <p:spPr bwMode="white">
          <a:xfrm>
            <a:off x="609600" y="18288"/>
            <a:ext cx="1524000" cy="329184"/>
          </a:xfrm>
          <a:prstGeom prst="rect">
            <a:avLst/>
          </a:prstGeom>
        </p:spPr>
        <p:txBody>
          <a:bodyPr vert="horz" lIns="91440" tIns="45720" rIns="91440" bIns="45720" rtlCol="0" anchor="ctr"/>
          <a:lstStyle>
            <a:lvl1pPr algn="l">
              <a:defRPr sz="1200" b="1">
                <a:solidFill>
                  <a:srgbClr val="FFFFFF"/>
                </a:solidFill>
              </a:defRPr>
            </a:lvl1pPr>
          </a:lstStyle>
          <a:p>
            <a:fld id="{95968B5B-D69B-4461-B92E-578436374BDB}" type="datetime1">
              <a:rPr lang="en-US" smtClean="0"/>
              <a:t>2/12/2023</a:t>
            </a:fld>
            <a:endParaRPr lang="en-US" dirty="0"/>
          </a:p>
        </p:txBody>
      </p:sp>
      <p:sp>
        <p:nvSpPr>
          <p:cNvPr id="5" name="Footer Placeholder 4"/>
          <p:cNvSpPr>
            <a:spLocks noGrp="1"/>
          </p:cNvSpPr>
          <p:nvPr>
            <p:ph type="ftr" sz="quarter" idx="3"/>
          </p:nvPr>
        </p:nvSpPr>
        <p:spPr bwMode="white">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
        <p:nvSpPr>
          <p:cNvPr id="6" name="Slide Number Placeholder 5"/>
          <p:cNvSpPr>
            <a:spLocks noGrp="1"/>
          </p:cNvSpPr>
          <p:nvPr>
            <p:ph type="sldNum" sz="quarter" idx="4"/>
          </p:nvPr>
        </p:nvSpPr>
        <p:spPr bwMode="white">
          <a:xfrm>
            <a:off x="10769600" y="18288"/>
            <a:ext cx="1422400" cy="329184"/>
          </a:xfrm>
          <a:prstGeom prst="rect">
            <a:avLst/>
          </a:prstGeom>
        </p:spPr>
        <p:txBody>
          <a:bodyPr vert="horz" lIns="91440" tIns="45720" rIns="91440" bIns="45720" rtlCol="0" anchor="ctr"/>
          <a:lstStyle>
            <a:lvl1pPr algn="r">
              <a:defRPr sz="1800" b="1">
                <a:solidFill>
                  <a:srgbClr val="FFFFFF"/>
                </a:solidFill>
              </a:defRPr>
            </a:lvl1pPr>
          </a:lstStyle>
          <a:p>
            <a:fld id="{B7C7DEAE-B1FF-4F0D-9790-23B38FF51C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200"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chemeClr val="tx2"/>
          </a:solidFill>
          <a:latin typeface="+mj-lt"/>
          <a:ea typeface="+mj-ea"/>
          <a:cs typeface="+mj-cs"/>
        </a:defRPr>
      </a:lvl1pPr>
    </p:titleStyle>
    <p:body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0" y="1508760"/>
            <a:ext cx="10668000" cy="534924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p:txBody>
      </p:sp>
      <p:sp>
        <p:nvSpPr>
          <p:cNvPr id="4"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5"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1732839018"/>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rgbClr val="00458A"/>
          </a:solidFill>
          <a:latin typeface="+mj-lt"/>
          <a:ea typeface="+mj-ea"/>
          <a:cs typeface="+mj-cs"/>
        </a:defRPr>
      </a:lvl1pPr>
    </p:titleStyle>
    <p:bodyStyle>
      <a:lvl1pPr marL="457200" indent="-457200" algn="l" defTabSz="914400" rtl="0" eaLnBrk="1" latinLnBrk="0" hangingPunct="1">
        <a:spcBef>
          <a:spcPts val="800"/>
        </a:spcBef>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spcBef>
          <a:spcPts val="75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spcBef>
          <a:spcPts val="700"/>
        </a:spcBef>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5.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905000" y="1765012"/>
            <a:ext cx="8344300" cy="1900184"/>
          </a:xfrm>
        </p:spPr>
        <p:txBody>
          <a:bodyPr>
            <a:noAutofit/>
          </a:bodyPr>
          <a:lstStyle/>
          <a:p>
            <a:pPr marL="346075" indent="-346075"/>
            <a:r>
              <a:rPr lang="en-US" sz="3200" dirty="0" smtClean="0"/>
              <a:t>DC Regional Chapter Director, MicNOVA Partner</a:t>
            </a:r>
            <a:endParaRPr lang="en-US" sz="3200" dirty="0"/>
          </a:p>
          <a:p>
            <a:pPr marL="346075" indent="-346075"/>
            <a:r>
              <a:rPr lang="en-US" sz="3200" dirty="0" smtClean="0"/>
              <a:t>Lululemon Athletica (NDQ: LULU)</a:t>
            </a:r>
            <a:endParaRPr lang="en-US" sz="3200" dirty="0"/>
          </a:p>
          <a:p>
            <a:pPr marL="803275" lvl="1" indent="-346075"/>
            <a:r>
              <a:rPr lang="en-US" sz="2800" dirty="0" smtClean="0"/>
              <a:t>BI Ticker Talk– </a:t>
            </a:r>
            <a:r>
              <a:rPr lang="en-US" sz="2800" dirty="0"/>
              <a:t>October 2022</a:t>
            </a:r>
            <a:endParaRPr lang="en-US" sz="2800" dirty="0">
              <a:highlight>
                <a:srgbClr val="FFFF00"/>
              </a:highlight>
            </a:endParaRPr>
          </a:p>
        </p:txBody>
      </p:sp>
      <p:sp>
        <p:nvSpPr>
          <p:cNvPr id="10" name="Title 9"/>
          <p:cNvSpPr>
            <a:spLocks noGrp="1"/>
          </p:cNvSpPr>
          <p:nvPr>
            <p:ph type="title"/>
          </p:nvPr>
        </p:nvSpPr>
        <p:spPr>
          <a:xfrm>
            <a:off x="1524000" y="76200"/>
            <a:ext cx="10210800" cy="1371600"/>
          </a:xfrm>
        </p:spPr>
        <p:txBody>
          <a:bodyPr>
            <a:normAutofit/>
          </a:bodyPr>
          <a:lstStyle/>
          <a:p>
            <a:r>
              <a:rPr lang="en-US" sz="4400" dirty="0" smtClean="0"/>
              <a:t>Sheryl Patterson</a:t>
            </a:r>
            <a:endParaRPr lang="en-US" sz="4400" dirty="0"/>
          </a:p>
        </p:txBody>
      </p:sp>
      <p:sp>
        <p:nvSpPr>
          <p:cNvPr id="4" name="Slide Number Placeholder 3"/>
          <p:cNvSpPr>
            <a:spLocks noGrp="1"/>
          </p:cNvSpPr>
          <p:nvPr>
            <p:ph type="sldNum" sz="quarter" idx="4"/>
          </p:nvPr>
        </p:nvSpPr>
        <p:spPr/>
        <p:txBody>
          <a:bodyPr/>
          <a:lstStyle/>
          <a:p>
            <a:fld id="{B7C7DEAE-B1FF-4F0D-9790-23B38FF51CAA}" type="slidenum">
              <a:rPr lang="en-US" smtClean="0"/>
              <a:pPr/>
              <a:t>1</a:t>
            </a:fld>
            <a:endParaRPr lang="en-US" dirty="0"/>
          </a:p>
        </p:txBody>
      </p:sp>
      <p:sp>
        <p:nvSpPr>
          <p:cNvPr id="5" name="Footer Placeholder 4"/>
          <p:cNvSpPr>
            <a:spLocks noGrp="1"/>
          </p:cNvSpPr>
          <p:nvPr>
            <p:ph type="ftr" sz="quarter" idx="3"/>
          </p:nvPr>
        </p:nvSpPr>
        <p:spPr/>
        <p:txBody>
          <a:bodyPr/>
          <a:lstStyle/>
          <a:p>
            <a:r>
              <a:rPr lang="fr-FR"/>
              <a:t>WWW.BETTERINVESTING.ORG</a:t>
            </a:r>
            <a:endParaRPr lang="en-US" dirty="0"/>
          </a:p>
        </p:txBody>
      </p:sp>
      <p:pic>
        <p:nvPicPr>
          <p:cNvPr id="2" name="Picture 1"/>
          <p:cNvPicPr>
            <a:picLocks noChangeAspect="1"/>
          </p:cNvPicPr>
          <p:nvPr/>
        </p:nvPicPr>
        <p:blipFill>
          <a:blip r:embed="rId3"/>
          <a:stretch>
            <a:fillRect/>
          </a:stretch>
        </p:blipFill>
        <p:spPr>
          <a:xfrm>
            <a:off x="9448800" y="304800"/>
            <a:ext cx="2362200" cy="838200"/>
          </a:xfrm>
          <a:prstGeom prst="rect">
            <a:avLst/>
          </a:prstGeom>
        </p:spPr>
      </p:pic>
      <p:pic>
        <p:nvPicPr>
          <p:cNvPr id="6" name="Picture 5"/>
          <p:cNvPicPr>
            <a:picLocks noChangeAspect="1"/>
          </p:cNvPicPr>
          <p:nvPr/>
        </p:nvPicPr>
        <p:blipFill>
          <a:blip r:embed="rId4"/>
          <a:stretch>
            <a:fillRect/>
          </a:stretch>
        </p:blipFill>
        <p:spPr>
          <a:xfrm>
            <a:off x="2500312" y="3505200"/>
            <a:ext cx="8091488" cy="2819400"/>
          </a:xfrm>
          <a:prstGeom prst="rect">
            <a:avLst/>
          </a:prstGeom>
        </p:spPr>
      </p:pic>
    </p:spTree>
    <p:extLst>
      <p:ext uri="{BB962C8B-B14F-4D97-AF65-F5344CB8AC3E}">
        <p14:creationId xmlns:p14="http://schemas.microsoft.com/office/powerpoint/2010/main" val="1950014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1"/>
            <a:ext cx="11582400" cy="609600"/>
          </a:xfrm>
        </p:spPr>
        <p:txBody>
          <a:bodyPr>
            <a:normAutofit/>
          </a:bodyPr>
          <a:lstStyle/>
          <a:p>
            <a:pPr algn="ctr"/>
            <a:r>
              <a:rPr lang="en-US" sz="3200" dirty="0"/>
              <a:t>Independent Research</a:t>
            </a:r>
          </a:p>
        </p:txBody>
      </p:sp>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10</a:t>
            </a:fld>
            <a:endParaRPr lang="en-US" dirty="0"/>
          </a:p>
        </p:txBody>
      </p:sp>
      <p:pic>
        <p:nvPicPr>
          <p:cNvPr id="6" name="Picture 5"/>
          <p:cNvPicPr>
            <a:picLocks noChangeAspect="1"/>
          </p:cNvPicPr>
          <p:nvPr/>
        </p:nvPicPr>
        <p:blipFill>
          <a:blip r:embed="rId2"/>
          <a:stretch>
            <a:fillRect/>
          </a:stretch>
        </p:blipFill>
        <p:spPr>
          <a:xfrm>
            <a:off x="685800" y="2057400"/>
            <a:ext cx="10210800" cy="1905000"/>
          </a:xfrm>
          <a:prstGeom prst="rect">
            <a:avLst/>
          </a:prstGeom>
        </p:spPr>
      </p:pic>
      <p:sp>
        <p:nvSpPr>
          <p:cNvPr id="7" name="Rectangle 6"/>
          <p:cNvSpPr/>
          <p:nvPr/>
        </p:nvSpPr>
        <p:spPr>
          <a:xfrm>
            <a:off x="6237392" y="4941292"/>
            <a:ext cx="5878408" cy="369332"/>
          </a:xfrm>
          <a:prstGeom prst="rect">
            <a:avLst/>
          </a:prstGeom>
        </p:spPr>
        <p:txBody>
          <a:bodyPr wrap="square">
            <a:spAutoFit/>
          </a:bodyPr>
          <a:lstStyle/>
          <a:p>
            <a:endParaRPr lang="en-US" dirty="0"/>
          </a:p>
        </p:txBody>
      </p:sp>
      <p:pic>
        <p:nvPicPr>
          <p:cNvPr id="9" name="Picture 8"/>
          <p:cNvPicPr>
            <a:picLocks noChangeAspect="1"/>
          </p:cNvPicPr>
          <p:nvPr/>
        </p:nvPicPr>
        <p:blipFill>
          <a:blip r:embed="rId3"/>
          <a:stretch>
            <a:fillRect/>
          </a:stretch>
        </p:blipFill>
        <p:spPr>
          <a:xfrm>
            <a:off x="472307" y="4379317"/>
            <a:ext cx="3038475" cy="561975"/>
          </a:xfrm>
          <a:prstGeom prst="rect">
            <a:avLst/>
          </a:prstGeom>
        </p:spPr>
      </p:pic>
      <p:pic>
        <p:nvPicPr>
          <p:cNvPr id="12" name="Picture 11"/>
          <p:cNvPicPr>
            <a:picLocks noChangeAspect="1"/>
          </p:cNvPicPr>
          <p:nvPr/>
        </p:nvPicPr>
        <p:blipFill>
          <a:blip r:embed="rId4"/>
          <a:stretch>
            <a:fillRect/>
          </a:stretch>
        </p:blipFill>
        <p:spPr>
          <a:xfrm>
            <a:off x="6213579" y="4594728"/>
            <a:ext cx="2324100" cy="342901"/>
          </a:xfrm>
          <a:prstGeom prst="rect">
            <a:avLst/>
          </a:prstGeom>
        </p:spPr>
      </p:pic>
      <p:pic>
        <p:nvPicPr>
          <p:cNvPr id="8" name="Picture 7"/>
          <p:cNvPicPr>
            <a:picLocks noChangeAspect="1"/>
          </p:cNvPicPr>
          <p:nvPr/>
        </p:nvPicPr>
        <p:blipFill>
          <a:blip r:embed="rId5"/>
          <a:stretch>
            <a:fillRect/>
          </a:stretch>
        </p:blipFill>
        <p:spPr>
          <a:xfrm>
            <a:off x="352425" y="4379317"/>
            <a:ext cx="10648950" cy="547686"/>
          </a:xfrm>
          <a:prstGeom prst="rect">
            <a:avLst/>
          </a:prstGeom>
        </p:spPr>
      </p:pic>
      <p:pic>
        <p:nvPicPr>
          <p:cNvPr id="11" name="Picture 10"/>
          <p:cNvPicPr>
            <a:picLocks noChangeAspect="1"/>
          </p:cNvPicPr>
          <p:nvPr/>
        </p:nvPicPr>
        <p:blipFill>
          <a:blip r:embed="rId6"/>
          <a:stretch>
            <a:fillRect/>
          </a:stretch>
        </p:blipFill>
        <p:spPr>
          <a:xfrm>
            <a:off x="352426" y="4938665"/>
            <a:ext cx="1358210" cy="1479955"/>
          </a:xfrm>
          <a:prstGeom prst="rect">
            <a:avLst/>
          </a:prstGeom>
        </p:spPr>
      </p:pic>
      <p:pic>
        <p:nvPicPr>
          <p:cNvPr id="15" name="Picture 14"/>
          <p:cNvPicPr>
            <a:picLocks noChangeAspect="1"/>
          </p:cNvPicPr>
          <p:nvPr/>
        </p:nvPicPr>
        <p:blipFill>
          <a:blip r:embed="rId7"/>
          <a:stretch>
            <a:fillRect/>
          </a:stretch>
        </p:blipFill>
        <p:spPr>
          <a:xfrm>
            <a:off x="1705367" y="4963996"/>
            <a:ext cx="1495033" cy="1454624"/>
          </a:xfrm>
          <a:prstGeom prst="rect">
            <a:avLst/>
          </a:prstGeom>
        </p:spPr>
      </p:pic>
      <p:sp>
        <p:nvSpPr>
          <p:cNvPr id="16" name="Rectangle 15"/>
          <p:cNvSpPr/>
          <p:nvPr/>
        </p:nvSpPr>
        <p:spPr>
          <a:xfrm>
            <a:off x="5288756" y="4937629"/>
            <a:ext cx="6096000" cy="1569660"/>
          </a:xfrm>
          <a:prstGeom prst="rect">
            <a:avLst/>
          </a:prstGeom>
        </p:spPr>
        <p:txBody>
          <a:bodyPr>
            <a:spAutoFit/>
          </a:bodyPr>
          <a:lstStyle/>
          <a:p>
            <a:r>
              <a:rPr lang="en-US" sz="1550" dirty="0"/>
              <a:t>We still view lululemon as a </a:t>
            </a:r>
            <a:r>
              <a:rPr lang="en-US" sz="1550" dirty="0" smtClean="0"/>
              <a:t>best-in class </a:t>
            </a:r>
            <a:r>
              <a:rPr lang="en-US" sz="1550" dirty="0"/>
              <a:t>retailer with a strong brand, seasoned leadership, and loyal customer base. The stock is little changed since our last full-page report went to press in October, but capital appreciation potential remains worthwhile, especially when considering the company’s strong balance sheet. Near term, the shares are neutrally ranked for </a:t>
            </a:r>
            <a:r>
              <a:rPr lang="en-US" sz="1550" dirty="0" smtClean="0"/>
              <a:t>Timeliness. 1/20/23</a:t>
            </a:r>
            <a:endParaRPr lang="en-US" sz="1550" dirty="0"/>
          </a:p>
        </p:txBody>
      </p:sp>
      <p:pic>
        <p:nvPicPr>
          <p:cNvPr id="17" name="Picture 16"/>
          <p:cNvPicPr>
            <a:picLocks noChangeAspect="1"/>
          </p:cNvPicPr>
          <p:nvPr/>
        </p:nvPicPr>
        <p:blipFill>
          <a:blip r:embed="rId8"/>
          <a:stretch>
            <a:fillRect/>
          </a:stretch>
        </p:blipFill>
        <p:spPr>
          <a:xfrm>
            <a:off x="3133393" y="4938092"/>
            <a:ext cx="2155364" cy="1450711"/>
          </a:xfrm>
          <a:prstGeom prst="rect">
            <a:avLst/>
          </a:prstGeom>
        </p:spPr>
      </p:pic>
      <p:pic>
        <p:nvPicPr>
          <p:cNvPr id="18" name="Picture 17"/>
          <p:cNvPicPr>
            <a:picLocks noChangeAspect="1"/>
          </p:cNvPicPr>
          <p:nvPr/>
        </p:nvPicPr>
        <p:blipFill>
          <a:blip r:embed="rId9"/>
          <a:stretch>
            <a:fillRect/>
          </a:stretch>
        </p:blipFill>
        <p:spPr>
          <a:xfrm>
            <a:off x="352426" y="2020624"/>
            <a:ext cx="11032330" cy="2358693"/>
          </a:xfrm>
          <a:prstGeom prst="rect">
            <a:avLst/>
          </a:prstGeom>
        </p:spPr>
      </p:pic>
      <p:pic>
        <p:nvPicPr>
          <p:cNvPr id="22" name="Picture 21"/>
          <p:cNvPicPr>
            <a:picLocks noChangeAspect="1"/>
          </p:cNvPicPr>
          <p:nvPr/>
        </p:nvPicPr>
        <p:blipFill>
          <a:blip r:embed="rId10"/>
          <a:stretch>
            <a:fillRect/>
          </a:stretch>
        </p:blipFill>
        <p:spPr>
          <a:xfrm>
            <a:off x="0" y="1288877"/>
            <a:ext cx="4109218" cy="649882"/>
          </a:xfrm>
          <a:prstGeom prst="rect">
            <a:avLst/>
          </a:prstGeom>
        </p:spPr>
      </p:pic>
      <p:pic>
        <p:nvPicPr>
          <p:cNvPr id="23" name="Picture 22"/>
          <p:cNvPicPr>
            <a:picLocks noChangeAspect="1"/>
          </p:cNvPicPr>
          <p:nvPr/>
        </p:nvPicPr>
        <p:blipFill>
          <a:blip r:embed="rId11"/>
          <a:stretch>
            <a:fillRect/>
          </a:stretch>
        </p:blipFill>
        <p:spPr>
          <a:xfrm>
            <a:off x="4181258" y="972427"/>
            <a:ext cx="7874384" cy="1037571"/>
          </a:xfrm>
          <a:prstGeom prst="rect">
            <a:avLst/>
          </a:prstGeom>
        </p:spPr>
      </p:pic>
      <p:pic>
        <p:nvPicPr>
          <p:cNvPr id="24" name="Picture 23"/>
          <p:cNvPicPr>
            <a:picLocks noChangeAspect="1"/>
          </p:cNvPicPr>
          <p:nvPr/>
        </p:nvPicPr>
        <p:blipFill>
          <a:blip r:embed="rId12"/>
          <a:stretch>
            <a:fillRect/>
          </a:stretch>
        </p:blipFill>
        <p:spPr>
          <a:xfrm>
            <a:off x="147529" y="700199"/>
            <a:ext cx="2095500" cy="533400"/>
          </a:xfrm>
          <a:prstGeom prst="rect">
            <a:avLst/>
          </a:prstGeom>
        </p:spPr>
      </p:pic>
    </p:spTree>
    <p:extLst>
      <p:ext uri="{BB962C8B-B14F-4D97-AF65-F5344CB8AC3E}">
        <p14:creationId xmlns:p14="http://schemas.microsoft.com/office/powerpoint/2010/main" val="53540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EE21BEB8-A83A-4961-8B36-1A241DE209D7}"/>
              </a:ext>
            </a:extLst>
          </p:cNvPr>
          <p:cNvSpPr>
            <a:spLocks noGrp="1"/>
          </p:cNvSpPr>
          <p:nvPr>
            <p:ph type="ftr" sz="quarter" idx="11"/>
          </p:nvPr>
        </p:nvSpPr>
        <p:spPr/>
        <p:txBody>
          <a:bodyPr/>
          <a:lstStyle/>
          <a:p>
            <a:r>
              <a:rPr lang="fr-FR"/>
              <a:t>WWW.BETTERINVESTING.ORG</a:t>
            </a:r>
            <a:endParaRPr lang="en-US" dirty="0"/>
          </a:p>
        </p:txBody>
      </p:sp>
      <p:sp>
        <p:nvSpPr>
          <p:cNvPr id="4" name="Slide Number Placeholder 3">
            <a:extLst>
              <a:ext uri="{FF2B5EF4-FFF2-40B4-BE49-F238E27FC236}">
                <a16:creationId xmlns="" xmlns:a16="http://schemas.microsoft.com/office/drawing/2014/main" id="{F8A8500B-FDB6-4464-A62C-2CEBB9F84066}"/>
              </a:ext>
            </a:extLst>
          </p:cNvPr>
          <p:cNvSpPr>
            <a:spLocks noGrp="1"/>
          </p:cNvSpPr>
          <p:nvPr>
            <p:ph type="sldNum" sz="quarter" idx="12"/>
          </p:nvPr>
        </p:nvSpPr>
        <p:spPr/>
        <p:txBody>
          <a:bodyPr/>
          <a:lstStyle/>
          <a:p>
            <a:fld id="{B7C7DEAE-B1FF-4F0D-9790-23B38FF51CAA}" type="slidenum">
              <a:rPr lang="en-US" smtClean="0"/>
              <a:t>11</a:t>
            </a:fld>
            <a:endParaRPr lang="en-US" dirty="0"/>
          </a:p>
        </p:txBody>
      </p:sp>
      <p:pic>
        <p:nvPicPr>
          <p:cNvPr id="2" name="Picture 1"/>
          <p:cNvPicPr>
            <a:picLocks noChangeAspect="1"/>
          </p:cNvPicPr>
          <p:nvPr/>
        </p:nvPicPr>
        <p:blipFill>
          <a:blip r:embed="rId3"/>
          <a:stretch>
            <a:fillRect/>
          </a:stretch>
        </p:blipFill>
        <p:spPr>
          <a:xfrm>
            <a:off x="76200" y="347472"/>
            <a:ext cx="8407400" cy="4138389"/>
          </a:xfrm>
          <a:prstGeom prst="rect">
            <a:avLst/>
          </a:prstGeom>
        </p:spPr>
      </p:pic>
      <p:pic>
        <p:nvPicPr>
          <p:cNvPr id="7" name="Picture 6"/>
          <p:cNvPicPr>
            <a:picLocks noChangeAspect="1"/>
          </p:cNvPicPr>
          <p:nvPr/>
        </p:nvPicPr>
        <p:blipFill>
          <a:blip r:embed="rId4"/>
          <a:stretch>
            <a:fillRect/>
          </a:stretch>
        </p:blipFill>
        <p:spPr>
          <a:xfrm>
            <a:off x="8991600" y="377289"/>
            <a:ext cx="3200400" cy="4019550"/>
          </a:xfrm>
          <a:prstGeom prst="rect">
            <a:avLst/>
          </a:prstGeom>
        </p:spPr>
      </p:pic>
      <p:pic>
        <p:nvPicPr>
          <p:cNvPr id="8" name="Picture 7"/>
          <p:cNvPicPr>
            <a:picLocks noChangeAspect="1"/>
          </p:cNvPicPr>
          <p:nvPr/>
        </p:nvPicPr>
        <p:blipFill>
          <a:blip r:embed="rId5"/>
          <a:stretch>
            <a:fillRect/>
          </a:stretch>
        </p:blipFill>
        <p:spPr>
          <a:xfrm>
            <a:off x="62948" y="4485861"/>
            <a:ext cx="12129052" cy="2362200"/>
          </a:xfrm>
          <a:prstGeom prst="rect">
            <a:avLst/>
          </a:prstGeom>
        </p:spPr>
      </p:pic>
      <p:sp>
        <p:nvSpPr>
          <p:cNvPr id="9" name="Left Arrow 8"/>
          <p:cNvSpPr/>
          <p:nvPr/>
        </p:nvSpPr>
        <p:spPr>
          <a:xfrm>
            <a:off x="6871254" y="1524000"/>
            <a:ext cx="7620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5638800" y="3869850"/>
            <a:ext cx="7620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48600" y="5867400"/>
            <a:ext cx="762000" cy="9806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stretch>
            <a:fillRect/>
          </a:stretch>
        </p:blipFill>
        <p:spPr>
          <a:xfrm>
            <a:off x="76200" y="4508439"/>
            <a:ext cx="12115800" cy="1153950"/>
          </a:xfrm>
          <a:prstGeom prst="rect">
            <a:avLst/>
          </a:prstGeom>
        </p:spPr>
      </p:pic>
    </p:spTree>
    <p:extLst>
      <p:ext uri="{BB962C8B-B14F-4D97-AF65-F5344CB8AC3E}">
        <p14:creationId xmlns:p14="http://schemas.microsoft.com/office/powerpoint/2010/main" val="715923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12</a:t>
            </a:fld>
            <a:endParaRPr lang="en-US" dirty="0"/>
          </a:p>
        </p:txBody>
      </p:sp>
      <p:pic>
        <p:nvPicPr>
          <p:cNvPr id="5" name="Picture 4"/>
          <p:cNvPicPr>
            <a:picLocks noChangeAspect="1"/>
          </p:cNvPicPr>
          <p:nvPr/>
        </p:nvPicPr>
        <p:blipFill>
          <a:blip r:embed="rId2"/>
          <a:stretch>
            <a:fillRect/>
          </a:stretch>
        </p:blipFill>
        <p:spPr>
          <a:xfrm>
            <a:off x="1223962" y="1100137"/>
            <a:ext cx="9744075" cy="5072063"/>
          </a:xfrm>
          <a:prstGeom prst="rect">
            <a:avLst/>
          </a:prstGeom>
        </p:spPr>
      </p:pic>
    </p:spTree>
    <p:extLst>
      <p:ext uri="{BB962C8B-B14F-4D97-AF65-F5344CB8AC3E}">
        <p14:creationId xmlns:p14="http://schemas.microsoft.com/office/powerpoint/2010/main" val="208682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02E3596-6987-4F50-829A-B07296236BB8}"/>
              </a:ext>
            </a:extLst>
          </p:cNvPr>
          <p:cNvSpPr>
            <a:spLocks noGrp="1"/>
          </p:cNvSpPr>
          <p:nvPr>
            <p:ph idx="1"/>
          </p:nvPr>
        </p:nvSpPr>
        <p:spPr>
          <a:xfrm>
            <a:off x="1981199" y="1082699"/>
            <a:ext cx="8229600" cy="5235526"/>
          </a:xfrm>
        </p:spPr>
        <p:txBody>
          <a:bodyPr/>
          <a:lstStyle/>
          <a:p>
            <a:r>
              <a:rPr lang="en-US" dirty="0"/>
              <a:t>Step 1: % Pre-Tax Profit on Sales (Profit Margin)</a:t>
            </a:r>
            <a:br>
              <a:rPr lang="en-US" dirty="0"/>
            </a:br>
            <a:r>
              <a:rPr lang="en-US" dirty="0"/>
              <a:t/>
            </a:r>
            <a:br>
              <a:rPr lang="en-US" dirty="0"/>
            </a:br>
            <a:endParaRPr lang="en-US" dirty="0"/>
          </a:p>
        </p:txBody>
      </p:sp>
      <p:sp>
        <p:nvSpPr>
          <p:cNvPr id="4" name="Slide Number Placeholder 3">
            <a:extLst>
              <a:ext uri="{FF2B5EF4-FFF2-40B4-BE49-F238E27FC236}">
                <a16:creationId xmlns="" xmlns:a16="http://schemas.microsoft.com/office/drawing/2014/main" id="{901C164F-9056-4E8B-A6D5-BF1599671B4C}"/>
              </a:ext>
            </a:extLst>
          </p:cNvPr>
          <p:cNvSpPr>
            <a:spLocks noGrp="1"/>
          </p:cNvSpPr>
          <p:nvPr>
            <p:ph type="sldNum" sz="quarter" idx="12"/>
          </p:nvPr>
        </p:nvSpPr>
        <p:spPr/>
        <p:txBody>
          <a:bodyPr/>
          <a:lstStyle/>
          <a:p>
            <a:fld id="{B7C7DEAE-B1FF-4F0D-9790-23B38FF51CAA}" type="slidenum">
              <a:rPr lang="en-US" smtClean="0"/>
              <a:t>13</a:t>
            </a:fld>
            <a:endParaRPr lang="en-US" dirty="0"/>
          </a:p>
        </p:txBody>
      </p:sp>
      <p:sp>
        <p:nvSpPr>
          <p:cNvPr id="5" name="Footer Placeholder 4">
            <a:extLst>
              <a:ext uri="{FF2B5EF4-FFF2-40B4-BE49-F238E27FC236}">
                <a16:creationId xmlns="" xmlns:a16="http://schemas.microsoft.com/office/drawing/2014/main" id="{19DE43DC-B391-40FB-826C-85CEB4CA45C0}"/>
              </a:ext>
            </a:extLst>
          </p:cNvPr>
          <p:cNvSpPr>
            <a:spLocks noGrp="1"/>
          </p:cNvSpPr>
          <p:nvPr>
            <p:ph type="ftr" sz="quarter" idx="3"/>
          </p:nvPr>
        </p:nvSpPr>
        <p:spPr/>
        <p:txBody>
          <a:bodyPr/>
          <a:lstStyle/>
          <a:p>
            <a:r>
              <a:rPr lang="fr-FR"/>
              <a:t>WWW.BETTERINVESTING.ORG</a:t>
            </a:r>
            <a:endParaRPr lang="en-US" dirty="0"/>
          </a:p>
        </p:txBody>
      </p:sp>
      <p:sp>
        <p:nvSpPr>
          <p:cNvPr id="6" name="Content Placeholder 2">
            <a:extLst>
              <a:ext uri="{FF2B5EF4-FFF2-40B4-BE49-F238E27FC236}">
                <a16:creationId xmlns="" xmlns:a16="http://schemas.microsoft.com/office/drawing/2014/main" id="{707FA2EC-7300-46C0-B720-A444D080A59D}"/>
              </a:ext>
            </a:extLst>
          </p:cNvPr>
          <p:cNvSpPr txBox="1">
            <a:spLocks/>
          </p:cNvSpPr>
          <p:nvPr/>
        </p:nvSpPr>
        <p:spPr>
          <a:xfrm>
            <a:off x="152400" y="347472"/>
            <a:ext cx="11887200" cy="1046402"/>
          </a:xfrm>
          <a:prstGeom prst="rect">
            <a:avLst/>
          </a:prstGeom>
        </p:spPr>
        <p:txBody>
          <a:bodyPr vert="horz" lIns="91440" tIns="45720" rIns="91440" bIns="45720" rtlCol="0">
            <a:normAutofit/>
          </a:bodyPr>
          <a:lst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sz="4400" b="1" baseline="30000" dirty="0">
                <a:solidFill>
                  <a:srgbClr val="00B050"/>
                </a:solidFill>
              </a:rPr>
              <a:t>Core</a:t>
            </a:r>
            <a:r>
              <a:rPr lang="en-US" sz="4400" b="1" dirty="0">
                <a:solidFill>
                  <a:srgbClr val="00458A"/>
                </a:solidFill>
              </a:rPr>
              <a:t>SSG Tab 2:  Evaluate Management</a:t>
            </a:r>
          </a:p>
        </p:txBody>
      </p:sp>
      <p:pic>
        <p:nvPicPr>
          <p:cNvPr id="7" name="Picture 6"/>
          <p:cNvPicPr>
            <a:picLocks noChangeAspect="1"/>
          </p:cNvPicPr>
          <p:nvPr/>
        </p:nvPicPr>
        <p:blipFill>
          <a:blip r:embed="rId3"/>
          <a:stretch>
            <a:fillRect/>
          </a:stretch>
        </p:blipFill>
        <p:spPr>
          <a:xfrm>
            <a:off x="-1" y="1597417"/>
            <a:ext cx="6305549" cy="3499700"/>
          </a:xfrm>
          <a:prstGeom prst="rect">
            <a:avLst/>
          </a:prstGeom>
        </p:spPr>
      </p:pic>
      <p:pic>
        <p:nvPicPr>
          <p:cNvPr id="2" name="Picture 1"/>
          <p:cNvPicPr>
            <a:picLocks noChangeAspect="1"/>
          </p:cNvPicPr>
          <p:nvPr/>
        </p:nvPicPr>
        <p:blipFill>
          <a:blip r:embed="rId4"/>
          <a:stretch>
            <a:fillRect/>
          </a:stretch>
        </p:blipFill>
        <p:spPr>
          <a:xfrm>
            <a:off x="152398" y="5097117"/>
            <a:ext cx="9601202" cy="1760883"/>
          </a:xfrm>
          <a:prstGeom prst="rect">
            <a:avLst/>
          </a:prstGeom>
        </p:spPr>
      </p:pic>
      <p:pic>
        <p:nvPicPr>
          <p:cNvPr id="8" name="Picture 7"/>
          <p:cNvPicPr>
            <a:picLocks noChangeAspect="1"/>
          </p:cNvPicPr>
          <p:nvPr/>
        </p:nvPicPr>
        <p:blipFill>
          <a:blip r:embed="rId5"/>
          <a:stretch>
            <a:fillRect/>
          </a:stretch>
        </p:blipFill>
        <p:spPr>
          <a:xfrm>
            <a:off x="6305549" y="1638563"/>
            <a:ext cx="2076451" cy="1942837"/>
          </a:xfrm>
          <a:prstGeom prst="rect">
            <a:avLst/>
          </a:prstGeom>
        </p:spPr>
      </p:pic>
    </p:spTree>
    <p:extLst>
      <p:ext uri="{BB962C8B-B14F-4D97-AF65-F5344CB8AC3E}">
        <p14:creationId xmlns:p14="http://schemas.microsoft.com/office/powerpoint/2010/main" val="94999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02E3596-6987-4F50-829A-B07296236BB8}"/>
              </a:ext>
            </a:extLst>
          </p:cNvPr>
          <p:cNvSpPr>
            <a:spLocks noGrp="1"/>
          </p:cNvSpPr>
          <p:nvPr>
            <p:ph idx="1"/>
          </p:nvPr>
        </p:nvSpPr>
        <p:spPr>
          <a:xfrm>
            <a:off x="2019300" y="990600"/>
            <a:ext cx="8229600" cy="5235526"/>
          </a:xfrm>
        </p:spPr>
        <p:txBody>
          <a:bodyPr/>
          <a:lstStyle/>
          <a:p>
            <a:r>
              <a:rPr lang="en-US" dirty="0"/>
              <a:t>Step 2:  % Return on Equity (ROE) </a:t>
            </a:r>
            <a:br>
              <a:rPr lang="en-US" dirty="0"/>
            </a:br>
            <a:r>
              <a:rPr lang="en-US" dirty="0"/>
              <a:t/>
            </a:r>
            <a:br>
              <a:rPr lang="en-US" dirty="0"/>
            </a:br>
            <a:endParaRPr lang="en-US" dirty="0"/>
          </a:p>
        </p:txBody>
      </p:sp>
      <p:sp>
        <p:nvSpPr>
          <p:cNvPr id="4" name="Slide Number Placeholder 3">
            <a:extLst>
              <a:ext uri="{FF2B5EF4-FFF2-40B4-BE49-F238E27FC236}">
                <a16:creationId xmlns="" xmlns:a16="http://schemas.microsoft.com/office/drawing/2014/main" id="{901C164F-9056-4E8B-A6D5-BF1599671B4C}"/>
              </a:ext>
            </a:extLst>
          </p:cNvPr>
          <p:cNvSpPr>
            <a:spLocks noGrp="1"/>
          </p:cNvSpPr>
          <p:nvPr>
            <p:ph type="sldNum" sz="quarter" idx="12"/>
          </p:nvPr>
        </p:nvSpPr>
        <p:spPr/>
        <p:txBody>
          <a:bodyPr/>
          <a:lstStyle/>
          <a:p>
            <a:fld id="{B7C7DEAE-B1FF-4F0D-9790-23B38FF51CAA}" type="slidenum">
              <a:rPr lang="en-US" smtClean="0"/>
              <a:t>14</a:t>
            </a:fld>
            <a:endParaRPr lang="en-US" dirty="0"/>
          </a:p>
        </p:txBody>
      </p:sp>
      <p:sp>
        <p:nvSpPr>
          <p:cNvPr id="5" name="Footer Placeholder 4">
            <a:extLst>
              <a:ext uri="{FF2B5EF4-FFF2-40B4-BE49-F238E27FC236}">
                <a16:creationId xmlns="" xmlns:a16="http://schemas.microsoft.com/office/drawing/2014/main" id="{19DE43DC-B391-40FB-826C-85CEB4CA45C0}"/>
              </a:ext>
            </a:extLst>
          </p:cNvPr>
          <p:cNvSpPr>
            <a:spLocks noGrp="1"/>
          </p:cNvSpPr>
          <p:nvPr>
            <p:ph type="ftr" sz="quarter" idx="3"/>
          </p:nvPr>
        </p:nvSpPr>
        <p:spPr/>
        <p:txBody>
          <a:bodyPr/>
          <a:lstStyle/>
          <a:p>
            <a:r>
              <a:rPr lang="fr-FR"/>
              <a:t>WWW.BETTERINVESTING.ORG</a:t>
            </a:r>
            <a:endParaRPr lang="en-US" dirty="0"/>
          </a:p>
        </p:txBody>
      </p:sp>
      <p:sp>
        <p:nvSpPr>
          <p:cNvPr id="6" name="Content Placeholder 2">
            <a:extLst>
              <a:ext uri="{FF2B5EF4-FFF2-40B4-BE49-F238E27FC236}">
                <a16:creationId xmlns="" xmlns:a16="http://schemas.microsoft.com/office/drawing/2014/main" id="{707FA2EC-7300-46C0-B720-A444D080A59D}"/>
              </a:ext>
            </a:extLst>
          </p:cNvPr>
          <p:cNvSpPr txBox="1">
            <a:spLocks/>
          </p:cNvSpPr>
          <p:nvPr/>
        </p:nvSpPr>
        <p:spPr>
          <a:xfrm>
            <a:off x="152400" y="392342"/>
            <a:ext cx="11963400" cy="903057"/>
          </a:xfrm>
          <a:prstGeom prst="rect">
            <a:avLst/>
          </a:prstGeom>
        </p:spPr>
        <p:txBody>
          <a:bodyPr vert="horz" lIns="91440" tIns="45720" rIns="91440" bIns="45720" rtlCol="0">
            <a:normAutofit/>
          </a:bodyPr>
          <a:lst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sz="4400" b="1" baseline="30000" dirty="0">
                <a:solidFill>
                  <a:srgbClr val="00B050"/>
                </a:solidFill>
              </a:rPr>
              <a:t>Core</a:t>
            </a:r>
            <a:r>
              <a:rPr lang="en-US" sz="4400" b="1" dirty="0">
                <a:solidFill>
                  <a:srgbClr val="00458A"/>
                </a:solidFill>
              </a:rPr>
              <a:t>SSG Tab 2:  Evaluate Management</a:t>
            </a:r>
          </a:p>
        </p:txBody>
      </p:sp>
      <p:pic>
        <p:nvPicPr>
          <p:cNvPr id="8" name="Picture 7"/>
          <p:cNvPicPr>
            <a:picLocks noChangeAspect="1"/>
          </p:cNvPicPr>
          <p:nvPr/>
        </p:nvPicPr>
        <p:blipFill>
          <a:blip r:embed="rId3"/>
          <a:stretch>
            <a:fillRect/>
          </a:stretch>
        </p:blipFill>
        <p:spPr>
          <a:xfrm>
            <a:off x="152399" y="1524000"/>
            <a:ext cx="6153149" cy="3568651"/>
          </a:xfrm>
          <a:prstGeom prst="rect">
            <a:avLst/>
          </a:prstGeom>
        </p:spPr>
      </p:pic>
      <p:pic>
        <p:nvPicPr>
          <p:cNvPr id="15" name="Picture 14"/>
          <p:cNvPicPr>
            <a:picLocks noChangeAspect="1"/>
          </p:cNvPicPr>
          <p:nvPr/>
        </p:nvPicPr>
        <p:blipFill>
          <a:blip r:embed="rId4"/>
          <a:stretch>
            <a:fillRect/>
          </a:stretch>
        </p:blipFill>
        <p:spPr>
          <a:xfrm>
            <a:off x="9939" y="5092651"/>
            <a:ext cx="8858250" cy="1731733"/>
          </a:xfrm>
          <a:prstGeom prst="rect">
            <a:avLst/>
          </a:prstGeom>
        </p:spPr>
      </p:pic>
      <p:pic>
        <p:nvPicPr>
          <p:cNvPr id="16" name="Picture 15"/>
          <p:cNvPicPr>
            <a:picLocks noChangeAspect="1"/>
          </p:cNvPicPr>
          <p:nvPr/>
        </p:nvPicPr>
        <p:blipFill>
          <a:blip r:embed="rId5"/>
          <a:stretch>
            <a:fillRect/>
          </a:stretch>
        </p:blipFill>
        <p:spPr>
          <a:xfrm>
            <a:off x="6305549" y="1638563"/>
            <a:ext cx="2076451" cy="1942837"/>
          </a:xfrm>
          <a:prstGeom prst="rect">
            <a:avLst/>
          </a:prstGeom>
        </p:spPr>
      </p:pic>
    </p:spTree>
    <p:extLst>
      <p:ext uri="{BB962C8B-B14F-4D97-AF65-F5344CB8AC3E}">
        <p14:creationId xmlns:p14="http://schemas.microsoft.com/office/powerpoint/2010/main" val="3280576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02E3596-6987-4F50-829A-B07296236BB8}"/>
              </a:ext>
            </a:extLst>
          </p:cNvPr>
          <p:cNvSpPr>
            <a:spLocks noGrp="1"/>
          </p:cNvSpPr>
          <p:nvPr>
            <p:ph idx="1"/>
          </p:nvPr>
        </p:nvSpPr>
        <p:spPr>
          <a:xfrm>
            <a:off x="1874728" y="1153132"/>
            <a:ext cx="8305800" cy="5410200"/>
          </a:xfrm>
        </p:spPr>
        <p:txBody>
          <a:bodyPr/>
          <a:lstStyle/>
          <a:p>
            <a:r>
              <a:rPr lang="en-US" dirty="0"/>
              <a:t>Step 3:  Total Debt  </a:t>
            </a:r>
            <a:r>
              <a:rPr lang="en-US" sz="2000" dirty="0"/>
              <a:t>and</a:t>
            </a:r>
            <a:r>
              <a:rPr lang="en-US" dirty="0"/>
              <a:t>  Step 4: % Dept to Capital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Step 3:                            Step 4:</a:t>
            </a:r>
            <a:br>
              <a:rPr lang="en-US" dirty="0"/>
            </a:br>
            <a:r>
              <a:rPr lang="en-US" dirty="0"/>
              <a:t>Total                                % Debt</a:t>
            </a:r>
            <a:br>
              <a:rPr lang="en-US" dirty="0"/>
            </a:br>
            <a:r>
              <a:rPr lang="en-US" dirty="0" err="1"/>
              <a:t>Debt</a:t>
            </a:r>
            <a:r>
              <a:rPr lang="en-US" dirty="0"/>
              <a:t>                                    to</a:t>
            </a:r>
            <a:br>
              <a:rPr lang="en-US" dirty="0"/>
            </a:br>
            <a:r>
              <a:rPr lang="en-US" dirty="0"/>
              <a:t>                                        Capital</a:t>
            </a:r>
          </a:p>
        </p:txBody>
      </p:sp>
      <p:sp>
        <p:nvSpPr>
          <p:cNvPr id="4" name="Slide Number Placeholder 3">
            <a:extLst>
              <a:ext uri="{FF2B5EF4-FFF2-40B4-BE49-F238E27FC236}">
                <a16:creationId xmlns="" xmlns:a16="http://schemas.microsoft.com/office/drawing/2014/main" id="{901C164F-9056-4E8B-A6D5-BF1599671B4C}"/>
              </a:ext>
            </a:extLst>
          </p:cNvPr>
          <p:cNvSpPr>
            <a:spLocks noGrp="1"/>
          </p:cNvSpPr>
          <p:nvPr>
            <p:ph type="sldNum" sz="quarter" idx="12"/>
          </p:nvPr>
        </p:nvSpPr>
        <p:spPr/>
        <p:txBody>
          <a:bodyPr/>
          <a:lstStyle/>
          <a:p>
            <a:fld id="{B7C7DEAE-B1FF-4F0D-9790-23B38FF51CAA}" type="slidenum">
              <a:rPr lang="en-US" smtClean="0"/>
              <a:t>15</a:t>
            </a:fld>
            <a:endParaRPr lang="en-US" dirty="0"/>
          </a:p>
        </p:txBody>
      </p:sp>
      <p:sp>
        <p:nvSpPr>
          <p:cNvPr id="5" name="Footer Placeholder 4">
            <a:extLst>
              <a:ext uri="{FF2B5EF4-FFF2-40B4-BE49-F238E27FC236}">
                <a16:creationId xmlns="" xmlns:a16="http://schemas.microsoft.com/office/drawing/2014/main" id="{19DE43DC-B391-40FB-826C-85CEB4CA45C0}"/>
              </a:ext>
            </a:extLst>
          </p:cNvPr>
          <p:cNvSpPr>
            <a:spLocks noGrp="1"/>
          </p:cNvSpPr>
          <p:nvPr>
            <p:ph type="ftr" sz="quarter" idx="3"/>
          </p:nvPr>
        </p:nvSpPr>
        <p:spPr/>
        <p:txBody>
          <a:bodyPr/>
          <a:lstStyle/>
          <a:p>
            <a:r>
              <a:rPr lang="fr-FR"/>
              <a:t>WWW.BETTERINVESTING.ORG</a:t>
            </a:r>
            <a:endParaRPr lang="en-US" dirty="0"/>
          </a:p>
        </p:txBody>
      </p:sp>
      <p:sp>
        <p:nvSpPr>
          <p:cNvPr id="6" name="Content Placeholder 2">
            <a:extLst>
              <a:ext uri="{FF2B5EF4-FFF2-40B4-BE49-F238E27FC236}">
                <a16:creationId xmlns="" xmlns:a16="http://schemas.microsoft.com/office/drawing/2014/main" id="{707FA2EC-7300-46C0-B720-A444D080A59D}"/>
              </a:ext>
            </a:extLst>
          </p:cNvPr>
          <p:cNvSpPr txBox="1">
            <a:spLocks/>
          </p:cNvSpPr>
          <p:nvPr/>
        </p:nvSpPr>
        <p:spPr>
          <a:xfrm>
            <a:off x="152400" y="401003"/>
            <a:ext cx="12039599" cy="698598"/>
          </a:xfrm>
          <a:prstGeom prst="rect">
            <a:avLst/>
          </a:prstGeom>
        </p:spPr>
        <p:txBody>
          <a:bodyPr vert="horz" lIns="91440" tIns="45720" rIns="91440" bIns="45720" rtlCol="0">
            <a:noAutofit/>
          </a:bodyPr>
          <a:lst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sz="4400" b="1" baseline="30000" dirty="0">
                <a:solidFill>
                  <a:srgbClr val="00B050"/>
                </a:solidFill>
              </a:rPr>
              <a:t>Core</a:t>
            </a:r>
            <a:r>
              <a:rPr lang="en-US" sz="4400" b="1" dirty="0">
                <a:solidFill>
                  <a:srgbClr val="00458A"/>
                </a:solidFill>
              </a:rPr>
              <a:t>SSG Tab 2:  Evaluate Management</a:t>
            </a:r>
          </a:p>
        </p:txBody>
      </p:sp>
      <p:pic>
        <p:nvPicPr>
          <p:cNvPr id="12" name="Picture 11">
            <a:extLst>
              <a:ext uri="{FF2B5EF4-FFF2-40B4-BE49-F238E27FC236}">
                <a16:creationId xmlns="" xmlns:a16="http://schemas.microsoft.com/office/drawing/2014/main" id="{A3629054-6C59-4AC4-8475-46B576ED545C}"/>
              </a:ext>
            </a:extLst>
          </p:cNvPr>
          <p:cNvPicPr>
            <a:picLocks noChangeAspect="1"/>
          </p:cNvPicPr>
          <p:nvPr/>
        </p:nvPicPr>
        <p:blipFill>
          <a:blip r:embed="rId3"/>
          <a:stretch>
            <a:fillRect/>
          </a:stretch>
        </p:blipFill>
        <p:spPr>
          <a:xfrm>
            <a:off x="2216196" y="1981200"/>
            <a:ext cx="7622864" cy="971150"/>
          </a:xfrm>
          <a:prstGeom prst="rect">
            <a:avLst/>
          </a:prstGeom>
        </p:spPr>
      </p:pic>
      <p:pic>
        <p:nvPicPr>
          <p:cNvPr id="14" name="Picture 13">
            <a:extLst>
              <a:ext uri="{FF2B5EF4-FFF2-40B4-BE49-F238E27FC236}">
                <a16:creationId xmlns="" xmlns:a16="http://schemas.microsoft.com/office/drawing/2014/main" id="{AA5FB832-1238-49E5-B1EA-8524D3F6D458}"/>
              </a:ext>
            </a:extLst>
          </p:cNvPr>
          <p:cNvPicPr>
            <a:picLocks noChangeAspect="1"/>
          </p:cNvPicPr>
          <p:nvPr/>
        </p:nvPicPr>
        <p:blipFill>
          <a:blip r:embed="rId4"/>
          <a:stretch>
            <a:fillRect/>
          </a:stretch>
        </p:blipFill>
        <p:spPr>
          <a:xfrm>
            <a:off x="2158863" y="2880489"/>
            <a:ext cx="7759394" cy="929511"/>
          </a:xfrm>
          <a:prstGeom prst="rect">
            <a:avLst/>
          </a:prstGeom>
        </p:spPr>
      </p:pic>
      <p:pic>
        <p:nvPicPr>
          <p:cNvPr id="7" name="Picture 6">
            <a:extLst>
              <a:ext uri="{FF2B5EF4-FFF2-40B4-BE49-F238E27FC236}">
                <a16:creationId xmlns="" xmlns:a16="http://schemas.microsoft.com/office/drawing/2014/main" id="{48062965-94D0-8C0A-51F4-63671434EFA5}"/>
              </a:ext>
            </a:extLst>
          </p:cNvPr>
          <p:cNvPicPr>
            <a:picLocks noChangeAspect="1"/>
          </p:cNvPicPr>
          <p:nvPr/>
        </p:nvPicPr>
        <p:blipFill>
          <a:blip r:embed="rId5"/>
          <a:stretch>
            <a:fillRect/>
          </a:stretch>
        </p:blipFill>
        <p:spPr>
          <a:xfrm>
            <a:off x="4301105" y="2561089"/>
            <a:ext cx="5452495" cy="350549"/>
          </a:xfrm>
          <a:prstGeom prst="rect">
            <a:avLst/>
          </a:prstGeom>
        </p:spPr>
      </p:pic>
      <p:pic>
        <p:nvPicPr>
          <p:cNvPr id="10" name="Picture 9">
            <a:extLst>
              <a:ext uri="{FF2B5EF4-FFF2-40B4-BE49-F238E27FC236}">
                <a16:creationId xmlns="" xmlns:a16="http://schemas.microsoft.com/office/drawing/2014/main" id="{3265B374-5A19-456D-5695-AEB4B4C64EB4}"/>
              </a:ext>
            </a:extLst>
          </p:cNvPr>
          <p:cNvPicPr>
            <a:picLocks noChangeAspect="1"/>
          </p:cNvPicPr>
          <p:nvPr/>
        </p:nvPicPr>
        <p:blipFill>
          <a:blip r:embed="rId6"/>
          <a:stretch>
            <a:fillRect/>
          </a:stretch>
        </p:blipFill>
        <p:spPr>
          <a:xfrm>
            <a:off x="2273743" y="2620508"/>
            <a:ext cx="1662601" cy="224038"/>
          </a:xfrm>
          <a:prstGeom prst="rect">
            <a:avLst/>
          </a:prstGeom>
        </p:spPr>
      </p:pic>
      <p:pic>
        <p:nvPicPr>
          <p:cNvPr id="13" name="Picture 12">
            <a:extLst>
              <a:ext uri="{FF2B5EF4-FFF2-40B4-BE49-F238E27FC236}">
                <a16:creationId xmlns="" xmlns:a16="http://schemas.microsoft.com/office/drawing/2014/main" id="{79A27BEB-6CD2-6983-634B-AC48BB588950}"/>
              </a:ext>
            </a:extLst>
          </p:cNvPr>
          <p:cNvPicPr>
            <a:picLocks noChangeAspect="1"/>
          </p:cNvPicPr>
          <p:nvPr/>
        </p:nvPicPr>
        <p:blipFill>
          <a:blip r:embed="rId6"/>
          <a:stretch>
            <a:fillRect/>
          </a:stretch>
        </p:blipFill>
        <p:spPr>
          <a:xfrm>
            <a:off x="2220861" y="3490020"/>
            <a:ext cx="1662601" cy="224038"/>
          </a:xfrm>
          <a:prstGeom prst="rect">
            <a:avLst/>
          </a:prstGeom>
        </p:spPr>
      </p:pic>
      <p:pic>
        <p:nvPicPr>
          <p:cNvPr id="18" name="Picture 17">
            <a:extLst>
              <a:ext uri="{FF2B5EF4-FFF2-40B4-BE49-F238E27FC236}">
                <a16:creationId xmlns="" xmlns:a16="http://schemas.microsoft.com/office/drawing/2014/main" id="{5E61C934-6E1C-1549-C30E-D1BB5472B94E}"/>
              </a:ext>
            </a:extLst>
          </p:cNvPr>
          <p:cNvPicPr>
            <a:picLocks noChangeAspect="1"/>
          </p:cNvPicPr>
          <p:nvPr/>
        </p:nvPicPr>
        <p:blipFill>
          <a:blip r:embed="rId7"/>
          <a:stretch>
            <a:fillRect/>
          </a:stretch>
        </p:blipFill>
        <p:spPr>
          <a:xfrm>
            <a:off x="4267200" y="3237246"/>
            <a:ext cx="5571860" cy="548616"/>
          </a:xfrm>
          <a:prstGeom prst="rect">
            <a:avLst/>
          </a:prstGeom>
        </p:spPr>
      </p:pic>
      <p:pic>
        <p:nvPicPr>
          <p:cNvPr id="2" name="Picture 1"/>
          <p:cNvPicPr>
            <a:picLocks noChangeAspect="1"/>
          </p:cNvPicPr>
          <p:nvPr/>
        </p:nvPicPr>
        <p:blipFill>
          <a:blip r:embed="rId8"/>
          <a:stretch>
            <a:fillRect/>
          </a:stretch>
        </p:blipFill>
        <p:spPr>
          <a:xfrm>
            <a:off x="1894654" y="1981200"/>
            <a:ext cx="2381250" cy="930438"/>
          </a:xfrm>
          <a:prstGeom prst="rect">
            <a:avLst/>
          </a:prstGeom>
        </p:spPr>
      </p:pic>
      <p:pic>
        <p:nvPicPr>
          <p:cNvPr id="9" name="Picture 8"/>
          <p:cNvPicPr>
            <a:picLocks noChangeAspect="1"/>
          </p:cNvPicPr>
          <p:nvPr/>
        </p:nvPicPr>
        <p:blipFill>
          <a:blip r:embed="rId9"/>
          <a:stretch>
            <a:fillRect/>
          </a:stretch>
        </p:blipFill>
        <p:spPr>
          <a:xfrm>
            <a:off x="4301104" y="2046978"/>
            <a:ext cx="5960496" cy="864660"/>
          </a:xfrm>
          <a:prstGeom prst="rect">
            <a:avLst/>
          </a:prstGeom>
        </p:spPr>
      </p:pic>
      <p:pic>
        <p:nvPicPr>
          <p:cNvPr id="17" name="Picture 16"/>
          <p:cNvPicPr>
            <a:picLocks noChangeAspect="1"/>
          </p:cNvPicPr>
          <p:nvPr/>
        </p:nvPicPr>
        <p:blipFill>
          <a:blip r:embed="rId10"/>
          <a:stretch>
            <a:fillRect/>
          </a:stretch>
        </p:blipFill>
        <p:spPr>
          <a:xfrm>
            <a:off x="4267200" y="2928849"/>
            <a:ext cx="5994400" cy="830747"/>
          </a:xfrm>
          <a:prstGeom prst="rect">
            <a:avLst/>
          </a:prstGeom>
        </p:spPr>
      </p:pic>
      <p:pic>
        <p:nvPicPr>
          <p:cNvPr id="21" name="Picture 20"/>
          <p:cNvPicPr>
            <a:picLocks noChangeAspect="1"/>
          </p:cNvPicPr>
          <p:nvPr/>
        </p:nvPicPr>
        <p:blipFill>
          <a:blip r:embed="rId11"/>
          <a:stretch>
            <a:fillRect/>
          </a:stretch>
        </p:blipFill>
        <p:spPr>
          <a:xfrm>
            <a:off x="3352800" y="3845944"/>
            <a:ext cx="2566988" cy="2717388"/>
          </a:xfrm>
          <a:prstGeom prst="rect">
            <a:avLst/>
          </a:prstGeom>
        </p:spPr>
      </p:pic>
      <p:pic>
        <p:nvPicPr>
          <p:cNvPr id="22" name="Picture 21"/>
          <p:cNvPicPr>
            <a:picLocks noChangeAspect="1"/>
          </p:cNvPicPr>
          <p:nvPr/>
        </p:nvPicPr>
        <p:blipFill>
          <a:blip r:embed="rId12"/>
          <a:stretch>
            <a:fillRect/>
          </a:stretch>
        </p:blipFill>
        <p:spPr>
          <a:xfrm>
            <a:off x="4326639" y="2367888"/>
            <a:ext cx="5911222" cy="510849"/>
          </a:xfrm>
          <a:prstGeom prst="rect">
            <a:avLst/>
          </a:prstGeom>
        </p:spPr>
      </p:pic>
      <p:pic>
        <p:nvPicPr>
          <p:cNvPr id="23" name="Picture 22"/>
          <p:cNvPicPr>
            <a:picLocks noChangeAspect="1"/>
          </p:cNvPicPr>
          <p:nvPr/>
        </p:nvPicPr>
        <p:blipFill>
          <a:blip r:embed="rId13"/>
          <a:stretch>
            <a:fillRect/>
          </a:stretch>
        </p:blipFill>
        <p:spPr>
          <a:xfrm>
            <a:off x="1874929" y="2028200"/>
            <a:ext cx="1630272" cy="900649"/>
          </a:xfrm>
          <a:prstGeom prst="rect">
            <a:avLst/>
          </a:prstGeom>
        </p:spPr>
      </p:pic>
      <p:pic>
        <p:nvPicPr>
          <p:cNvPr id="24" name="Picture 23"/>
          <p:cNvPicPr>
            <a:picLocks noChangeAspect="1"/>
          </p:cNvPicPr>
          <p:nvPr/>
        </p:nvPicPr>
        <p:blipFill>
          <a:blip r:embed="rId14"/>
          <a:stretch>
            <a:fillRect/>
          </a:stretch>
        </p:blipFill>
        <p:spPr>
          <a:xfrm>
            <a:off x="7298267" y="3827467"/>
            <a:ext cx="2619990" cy="2785736"/>
          </a:xfrm>
          <a:prstGeom prst="rect">
            <a:avLst/>
          </a:prstGeom>
        </p:spPr>
      </p:pic>
      <p:pic>
        <p:nvPicPr>
          <p:cNvPr id="25" name="Picture 24"/>
          <p:cNvPicPr>
            <a:picLocks noChangeAspect="1"/>
          </p:cNvPicPr>
          <p:nvPr/>
        </p:nvPicPr>
        <p:blipFill>
          <a:blip r:embed="rId15"/>
          <a:stretch>
            <a:fillRect/>
          </a:stretch>
        </p:blipFill>
        <p:spPr>
          <a:xfrm>
            <a:off x="1894653" y="2894658"/>
            <a:ext cx="2400975" cy="928037"/>
          </a:xfrm>
          <a:prstGeom prst="rect">
            <a:avLst/>
          </a:prstGeom>
        </p:spPr>
      </p:pic>
      <p:pic>
        <p:nvPicPr>
          <p:cNvPr id="26" name="Picture 25"/>
          <p:cNvPicPr>
            <a:picLocks noChangeAspect="1"/>
          </p:cNvPicPr>
          <p:nvPr/>
        </p:nvPicPr>
        <p:blipFill>
          <a:blip r:embed="rId16"/>
          <a:stretch>
            <a:fillRect/>
          </a:stretch>
        </p:blipFill>
        <p:spPr>
          <a:xfrm>
            <a:off x="4267200" y="2929840"/>
            <a:ext cx="5994400" cy="850578"/>
          </a:xfrm>
          <a:prstGeom prst="rect">
            <a:avLst/>
          </a:prstGeom>
        </p:spPr>
      </p:pic>
    </p:spTree>
    <p:extLst>
      <p:ext uri="{BB962C8B-B14F-4D97-AF65-F5344CB8AC3E}">
        <p14:creationId xmlns:p14="http://schemas.microsoft.com/office/powerpoint/2010/main" val="698778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382C569-EA2F-98A2-A6D4-68EF3B8FDA65}"/>
              </a:ext>
            </a:extLst>
          </p:cNvPr>
          <p:cNvPicPr>
            <a:picLocks noChangeAspect="1"/>
          </p:cNvPicPr>
          <p:nvPr/>
        </p:nvPicPr>
        <p:blipFill>
          <a:blip r:embed="rId3"/>
          <a:stretch>
            <a:fillRect/>
          </a:stretch>
        </p:blipFill>
        <p:spPr>
          <a:xfrm>
            <a:off x="1692466" y="5078747"/>
            <a:ext cx="8594202" cy="1375664"/>
          </a:xfrm>
          <a:prstGeom prst="rect">
            <a:avLst/>
          </a:prstGeom>
        </p:spPr>
      </p:pic>
      <p:sp>
        <p:nvSpPr>
          <p:cNvPr id="4" name="Slide Number Placeholder 3">
            <a:extLst>
              <a:ext uri="{FF2B5EF4-FFF2-40B4-BE49-F238E27FC236}">
                <a16:creationId xmlns="" xmlns:a16="http://schemas.microsoft.com/office/drawing/2014/main" id="{901C164F-9056-4E8B-A6D5-BF1599671B4C}"/>
              </a:ext>
            </a:extLst>
          </p:cNvPr>
          <p:cNvSpPr>
            <a:spLocks noGrp="1"/>
          </p:cNvSpPr>
          <p:nvPr>
            <p:ph type="sldNum" sz="quarter" idx="12"/>
          </p:nvPr>
        </p:nvSpPr>
        <p:spPr/>
        <p:txBody>
          <a:bodyPr/>
          <a:lstStyle/>
          <a:p>
            <a:fld id="{B7C7DEAE-B1FF-4F0D-9790-23B38FF51CAA}" type="slidenum">
              <a:rPr lang="en-US" smtClean="0"/>
              <a:t>16</a:t>
            </a:fld>
            <a:endParaRPr lang="en-US" dirty="0"/>
          </a:p>
        </p:txBody>
      </p:sp>
      <p:sp>
        <p:nvSpPr>
          <p:cNvPr id="5" name="Footer Placeholder 4">
            <a:extLst>
              <a:ext uri="{FF2B5EF4-FFF2-40B4-BE49-F238E27FC236}">
                <a16:creationId xmlns="" xmlns:a16="http://schemas.microsoft.com/office/drawing/2014/main" id="{19DE43DC-B391-40FB-826C-85CEB4CA45C0}"/>
              </a:ext>
            </a:extLst>
          </p:cNvPr>
          <p:cNvSpPr>
            <a:spLocks noGrp="1"/>
          </p:cNvSpPr>
          <p:nvPr>
            <p:ph type="ftr" sz="quarter" idx="3"/>
          </p:nvPr>
        </p:nvSpPr>
        <p:spPr/>
        <p:txBody>
          <a:bodyPr/>
          <a:lstStyle/>
          <a:p>
            <a:r>
              <a:rPr lang="fr-FR"/>
              <a:t>WWW.BETTERINVESTING.ORG</a:t>
            </a:r>
            <a:endParaRPr lang="en-US" dirty="0"/>
          </a:p>
        </p:txBody>
      </p:sp>
      <p:sp>
        <p:nvSpPr>
          <p:cNvPr id="9" name="Content Placeholder 2">
            <a:extLst>
              <a:ext uri="{FF2B5EF4-FFF2-40B4-BE49-F238E27FC236}">
                <a16:creationId xmlns="" xmlns:a16="http://schemas.microsoft.com/office/drawing/2014/main" id="{FDB8DDEA-BACE-4302-BE4D-9EA50ED15C46}"/>
              </a:ext>
            </a:extLst>
          </p:cNvPr>
          <p:cNvSpPr txBox="1">
            <a:spLocks/>
          </p:cNvSpPr>
          <p:nvPr/>
        </p:nvSpPr>
        <p:spPr>
          <a:xfrm>
            <a:off x="152400" y="403589"/>
            <a:ext cx="11887199" cy="891811"/>
          </a:xfrm>
          <a:prstGeom prst="rect">
            <a:avLst/>
          </a:prstGeom>
        </p:spPr>
        <p:txBody>
          <a:bodyPr vert="horz" lIns="91440" tIns="45720" rIns="91440" bIns="45720" rtlCol="0">
            <a:normAutofit/>
          </a:bodyPr>
          <a:lst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sz="4400" b="1" baseline="30000" dirty="0">
                <a:solidFill>
                  <a:srgbClr val="00B050"/>
                </a:solidFill>
              </a:rPr>
              <a:t>Core</a:t>
            </a:r>
            <a:r>
              <a:rPr lang="en-US" sz="4400" b="1" dirty="0">
                <a:solidFill>
                  <a:srgbClr val="00458A"/>
                </a:solidFill>
              </a:rPr>
              <a:t>SSG Tab 3:  Forecast Sales / Earnings</a:t>
            </a:r>
          </a:p>
        </p:txBody>
      </p:sp>
      <p:sp>
        <p:nvSpPr>
          <p:cNvPr id="10" name="Content Placeholder 2">
            <a:extLst>
              <a:ext uri="{FF2B5EF4-FFF2-40B4-BE49-F238E27FC236}">
                <a16:creationId xmlns="" xmlns:a16="http://schemas.microsoft.com/office/drawing/2014/main" id="{77D56CF5-982A-416C-BD99-34322E065889}"/>
              </a:ext>
            </a:extLst>
          </p:cNvPr>
          <p:cNvSpPr txBox="1">
            <a:spLocks/>
          </p:cNvSpPr>
          <p:nvPr/>
        </p:nvSpPr>
        <p:spPr>
          <a:xfrm>
            <a:off x="1981200" y="1224548"/>
            <a:ext cx="8229600" cy="737382"/>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Step 1:  Forecast Sales</a:t>
            </a:r>
            <a:br>
              <a:rPr lang="en-US" dirty="0"/>
            </a:br>
            <a:endParaRPr lang="en-US" dirty="0"/>
          </a:p>
        </p:txBody>
      </p:sp>
      <p:cxnSp>
        <p:nvCxnSpPr>
          <p:cNvPr id="15" name="Straight Connector 14">
            <a:extLst>
              <a:ext uri="{FF2B5EF4-FFF2-40B4-BE49-F238E27FC236}">
                <a16:creationId xmlns="" xmlns:a16="http://schemas.microsoft.com/office/drawing/2014/main" id="{4377523F-97F2-459C-8D88-5479FD2ECC1B}"/>
              </a:ext>
            </a:extLst>
          </p:cNvPr>
          <p:cNvCxnSpPr>
            <a:cxnSpLocks/>
          </p:cNvCxnSpPr>
          <p:nvPr/>
        </p:nvCxnSpPr>
        <p:spPr>
          <a:xfrm>
            <a:off x="9057161" y="5191939"/>
            <a:ext cx="668215" cy="4775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6782D244-47F7-4A3F-AF84-3912E80757C8}"/>
              </a:ext>
            </a:extLst>
          </p:cNvPr>
          <p:cNvSpPr/>
          <p:nvPr/>
        </p:nvSpPr>
        <p:spPr>
          <a:xfrm>
            <a:off x="9742958" y="5442341"/>
            <a:ext cx="509954" cy="227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 xmlns:a16="http://schemas.microsoft.com/office/drawing/2014/main" id="{662575A7-157E-4F0B-AFDB-D6D1648B414D}"/>
              </a:ext>
            </a:extLst>
          </p:cNvPr>
          <p:cNvCxnSpPr>
            <a:cxnSpLocks/>
          </p:cNvCxnSpPr>
          <p:nvPr/>
        </p:nvCxnSpPr>
        <p:spPr>
          <a:xfrm>
            <a:off x="10235327" y="5180213"/>
            <a:ext cx="30866" cy="2576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EC32DCD4-8E90-4035-935D-80013D119499}"/>
              </a:ext>
            </a:extLst>
          </p:cNvPr>
          <p:cNvSpPr txBox="1"/>
          <p:nvPr/>
        </p:nvSpPr>
        <p:spPr>
          <a:xfrm>
            <a:off x="8069345" y="5722508"/>
            <a:ext cx="904415" cy="523220"/>
          </a:xfrm>
          <a:prstGeom prst="rect">
            <a:avLst/>
          </a:prstGeom>
          <a:noFill/>
          <a:ln w="28575">
            <a:solidFill>
              <a:srgbClr val="FF0000"/>
            </a:solidFill>
          </a:ln>
        </p:spPr>
        <p:txBody>
          <a:bodyPr wrap="none" rtlCol="0">
            <a:spAutoFit/>
          </a:bodyPr>
          <a:lstStyle/>
          <a:p>
            <a:r>
              <a:rPr lang="en-US" sz="2800" b="1" dirty="0"/>
              <a:t>15%</a:t>
            </a:r>
          </a:p>
        </p:txBody>
      </p:sp>
      <p:cxnSp>
        <p:nvCxnSpPr>
          <p:cNvPr id="19" name="Straight Connector 18">
            <a:extLst>
              <a:ext uri="{FF2B5EF4-FFF2-40B4-BE49-F238E27FC236}">
                <a16:creationId xmlns="" xmlns:a16="http://schemas.microsoft.com/office/drawing/2014/main" id="{D76C50F9-885E-4229-8E37-B965D6635CDF}"/>
              </a:ext>
            </a:extLst>
          </p:cNvPr>
          <p:cNvCxnSpPr>
            <a:cxnSpLocks/>
          </p:cNvCxnSpPr>
          <p:nvPr/>
        </p:nvCxnSpPr>
        <p:spPr>
          <a:xfrm flipV="1">
            <a:off x="7343050" y="5722509"/>
            <a:ext cx="708711" cy="1957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4FEE4EF3-73A3-4DAC-8809-915B1F3A519F}"/>
              </a:ext>
            </a:extLst>
          </p:cNvPr>
          <p:cNvSpPr/>
          <p:nvPr/>
        </p:nvSpPr>
        <p:spPr>
          <a:xfrm>
            <a:off x="7199811" y="5929900"/>
            <a:ext cx="653192" cy="227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 xmlns:a16="http://schemas.microsoft.com/office/drawing/2014/main" id="{A5DEAF60-9C5E-4DD3-A293-35E9574535C7}"/>
              </a:ext>
            </a:extLst>
          </p:cNvPr>
          <p:cNvCxnSpPr>
            <a:cxnSpLocks/>
          </p:cNvCxnSpPr>
          <p:nvPr/>
        </p:nvCxnSpPr>
        <p:spPr>
          <a:xfrm>
            <a:off x="7853004" y="6157092"/>
            <a:ext cx="216341" cy="886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 xmlns:a16="http://schemas.microsoft.com/office/drawing/2014/main" id="{1CE2AB6A-0D33-3CDE-B92A-4F63A6CD39CF}"/>
              </a:ext>
            </a:extLst>
          </p:cNvPr>
          <p:cNvPicPr>
            <a:picLocks noChangeAspect="1"/>
          </p:cNvPicPr>
          <p:nvPr/>
        </p:nvPicPr>
        <p:blipFill>
          <a:blip r:embed="rId4"/>
          <a:stretch>
            <a:fillRect/>
          </a:stretch>
        </p:blipFill>
        <p:spPr>
          <a:xfrm>
            <a:off x="3597136" y="1756232"/>
            <a:ext cx="4784865" cy="3251730"/>
          </a:xfrm>
          <a:prstGeom prst="rect">
            <a:avLst/>
          </a:prstGeom>
        </p:spPr>
      </p:pic>
      <p:pic>
        <p:nvPicPr>
          <p:cNvPr id="6" name="Picture 5"/>
          <p:cNvPicPr>
            <a:picLocks noChangeAspect="1"/>
          </p:cNvPicPr>
          <p:nvPr/>
        </p:nvPicPr>
        <p:blipFill>
          <a:blip r:embed="rId5"/>
          <a:stretch>
            <a:fillRect/>
          </a:stretch>
        </p:blipFill>
        <p:spPr>
          <a:xfrm>
            <a:off x="1066800" y="1588445"/>
            <a:ext cx="7620000" cy="3283862"/>
          </a:xfrm>
          <a:prstGeom prst="rect">
            <a:avLst/>
          </a:prstGeom>
        </p:spPr>
      </p:pic>
      <p:pic>
        <p:nvPicPr>
          <p:cNvPr id="7" name="Picture 6"/>
          <p:cNvPicPr>
            <a:picLocks noChangeAspect="1"/>
          </p:cNvPicPr>
          <p:nvPr/>
        </p:nvPicPr>
        <p:blipFill>
          <a:blip r:embed="rId6"/>
          <a:stretch>
            <a:fillRect/>
          </a:stretch>
        </p:blipFill>
        <p:spPr>
          <a:xfrm>
            <a:off x="571499" y="4891816"/>
            <a:ext cx="11049000" cy="1548935"/>
          </a:xfrm>
          <a:prstGeom prst="rect">
            <a:avLst/>
          </a:prstGeom>
        </p:spPr>
      </p:pic>
      <p:pic>
        <p:nvPicPr>
          <p:cNvPr id="11" name="Picture 10"/>
          <p:cNvPicPr>
            <a:picLocks noChangeAspect="1"/>
          </p:cNvPicPr>
          <p:nvPr/>
        </p:nvPicPr>
        <p:blipFill>
          <a:blip r:embed="rId7"/>
          <a:stretch>
            <a:fillRect/>
          </a:stretch>
        </p:blipFill>
        <p:spPr>
          <a:xfrm>
            <a:off x="2574498" y="6308072"/>
            <a:ext cx="5972175" cy="371475"/>
          </a:xfrm>
          <a:prstGeom prst="rect">
            <a:avLst/>
          </a:prstGeom>
        </p:spPr>
      </p:pic>
      <p:sp>
        <p:nvSpPr>
          <p:cNvPr id="23" name="TextBox 22">
            <a:extLst>
              <a:ext uri="{FF2B5EF4-FFF2-40B4-BE49-F238E27FC236}">
                <a16:creationId xmlns="" xmlns:a16="http://schemas.microsoft.com/office/drawing/2014/main" id="{8C8324AF-E77A-4047-9FFD-996FBC4975DD}"/>
              </a:ext>
            </a:extLst>
          </p:cNvPr>
          <p:cNvSpPr txBox="1"/>
          <p:nvPr/>
        </p:nvSpPr>
        <p:spPr>
          <a:xfrm>
            <a:off x="10716084" y="4349087"/>
            <a:ext cx="1204176" cy="523220"/>
          </a:xfrm>
          <a:prstGeom prst="rect">
            <a:avLst/>
          </a:prstGeom>
          <a:solidFill>
            <a:schemeClr val="bg1"/>
          </a:solidFill>
          <a:ln w="28575">
            <a:solidFill>
              <a:srgbClr val="FF0000"/>
            </a:solidFill>
          </a:ln>
        </p:spPr>
        <p:txBody>
          <a:bodyPr wrap="none" rtlCol="0">
            <a:spAutoFit/>
          </a:bodyPr>
          <a:lstStyle/>
          <a:p>
            <a:r>
              <a:rPr lang="en-US" sz="2800" b="1" dirty="0" smtClean="0"/>
              <a:t>17.3%</a:t>
            </a:r>
            <a:endParaRPr lang="en-US" sz="2800" b="1" dirty="0"/>
          </a:p>
        </p:txBody>
      </p:sp>
      <p:pic>
        <p:nvPicPr>
          <p:cNvPr id="12" name="Picture 11"/>
          <p:cNvPicPr>
            <a:picLocks noChangeAspect="1"/>
          </p:cNvPicPr>
          <p:nvPr/>
        </p:nvPicPr>
        <p:blipFill>
          <a:blip r:embed="rId8"/>
          <a:stretch>
            <a:fillRect/>
          </a:stretch>
        </p:blipFill>
        <p:spPr>
          <a:xfrm>
            <a:off x="1092849" y="1576796"/>
            <a:ext cx="7593951" cy="3315019"/>
          </a:xfrm>
          <a:prstGeom prst="rect">
            <a:avLst/>
          </a:prstGeom>
        </p:spPr>
      </p:pic>
      <p:pic>
        <p:nvPicPr>
          <p:cNvPr id="13" name="Picture 12"/>
          <p:cNvPicPr>
            <a:picLocks noChangeAspect="1"/>
          </p:cNvPicPr>
          <p:nvPr/>
        </p:nvPicPr>
        <p:blipFill>
          <a:blip r:embed="rId9"/>
          <a:stretch>
            <a:fillRect/>
          </a:stretch>
        </p:blipFill>
        <p:spPr>
          <a:xfrm>
            <a:off x="571499" y="4883911"/>
            <a:ext cx="11049000" cy="666750"/>
          </a:xfrm>
          <a:prstGeom prst="rect">
            <a:avLst/>
          </a:prstGeom>
        </p:spPr>
      </p:pic>
      <p:pic>
        <p:nvPicPr>
          <p:cNvPr id="24" name="Picture 23"/>
          <p:cNvPicPr>
            <a:picLocks noChangeAspect="1"/>
          </p:cNvPicPr>
          <p:nvPr/>
        </p:nvPicPr>
        <p:blipFill>
          <a:blip r:embed="rId10"/>
          <a:stretch>
            <a:fillRect/>
          </a:stretch>
        </p:blipFill>
        <p:spPr>
          <a:xfrm>
            <a:off x="564873" y="5671856"/>
            <a:ext cx="11017527" cy="647700"/>
          </a:xfrm>
          <a:prstGeom prst="rect">
            <a:avLst/>
          </a:prstGeom>
        </p:spPr>
      </p:pic>
      <p:sp>
        <p:nvSpPr>
          <p:cNvPr id="22" name="TextBox 21">
            <a:extLst>
              <a:ext uri="{FF2B5EF4-FFF2-40B4-BE49-F238E27FC236}">
                <a16:creationId xmlns="" xmlns:a16="http://schemas.microsoft.com/office/drawing/2014/main" id="{8C8324AF-E77A-4047-9FFD-996FBC4975DD}"/>
              </a:ext>
            </a:extLst>
          </p:cNvPr>
          <p:cNvSpPr txBox="1"/>
          <p:nvPr/>
        </p:nvSpPr>
        <p:spPr>
          <a:xfrm>
            <a:off x="9024449" y="5730179"/>
            <a:ext cx="904415" cy="523220"/>
          </a:xfrm>
          <a:prstGeom prst="rect">
            <a:avLst/>
          </a:prstGeom>
          <a:solidFill>
            <a:schemeClr val="bg1"/>
          </a:solidFill>
          <a:ln w="28575">
            <a:solidFill>
              <a:srgbClr val="FF0000"/>
            </a:solidFill>
          </a:ln>
        </p:spPr>
        <p:txBody>
          <a:bodyPr wrap="none" rtlCol="0">
            <a:spAutoFit/>
          </a:bodyPr>
          <a:lstStyle/>
          <a:p>
            <a:r>
              <a:rPr lang="en-US" sz="2800" b="1" dirty="0" smtClean="0"/>
              <a:t>18%</a:t>
            </a:r>
            <a:endParaRPr lang="en-US" sz="2800" b="1" dirty="0"/>
          </a:p>
        </p:txBody>
      </p:sp>
      <p:pic>
        <p:nvPicPr>
          <p:cNvPr id="25" name="Picture 24"/>
          <p:cNvPicPr>
            <a:picLocks noChangeAspect="1"/>
          </p:cNvPicPr>
          <p:nvPr/>
        </p:nvPicPr>
        <p:blipFill>
          <a:blip r:embed="rId11"/>
          <a:stretch>
            <a:fillRect/>
          </a:stretch>
        </p:blipFill>
        <p:spPr>
          <a:xfrm>
            <a:off x="2362200" y="6355697"/>
            <a:ext cx="6400800" cy="323850"/>
          </a:xfrm>
          <a:prstGeom prst="rect">
            <a:avLst/>
          </a:prstGeom>
        </p:spPr>
      </p:pic>
    </p:spTree>
    <p:extLst>
      <p:ext uri="{BB962C8B-B14F-4D97-AF65-F5344CB8AC3E}">
        <p14:creationId xmlns:p14="http://schemas.microsoft.com/office/powerpoint/2010/main" val="198463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8F1AE5D-D606-5DC4-632D-61304C567DD3}"/>
              </a:ext>
            </a:extLst>
          </p:cNvPr>
          <p:cNvPicPr>
            <a:picLocks noChangeAspect="1"/>
          </p:cNvPicPr>
          <p:nvPr/>
        </p:nvPicPr>
        <p:blipFill>
          <a:blip r:embed="rId3"/>
          <a:stretch>
            <a:fillRect/>
          </a:stretch>
        </p:blipFill>
        <p:spPr>
          <a:xfrm>
            <a:off x="1930147" y="5018941"/>
            <a:ext cx="8229600" cy="1392098"/>
          </a:xfrm>
          <a:prstGeom prst="rect">
            <a:avLst/>
          </a:prstGeom>
        </p:spPr>
      </p:pic>
      <p:sp>
        <p:nvSpPr>
          <p:cNvPr id="4" name="Slide Number Placeholder 3">
            <a:extLst>
              <a:ext uri="{FF2B5EF4-FFF2-40B4-BE49-F238E27FC236}">
                <a16:creationId xmlns="" xmlns:a16="http://schemas.microsoft.com/office/drawing/2014/main" id="{901C164F-9056-4E8B-A6D5-BF1599671B4C}"/>
              </a:ext>
            </a:extLst>
          </p:cNvPr>
          <p:cNvSpPr>
            <a:spLocks noGrp="1"/>
          </p:cNvSpPr>
          <p:nvPr>
            <p:ph type="sldNum" sz="quarter" idx="12"/>
          </p:nvPr>
        </p:nvSpPr>
        <p:spPr/>
        <p:txBody>
          <a:bodyPr/>
          <a:lstStyle/>
          <a:p>
            <a:fld id="{B7C7DEAE-B1FF-4F0D-9790-23B38FF51CAA}" type="slidenum">
              <a:rPr lang="en-US" smtClean="0"/>
              <a:t>17</a:t>
            </a:fld>
            <a:endParaRPr lang="en-US" dirty="0"/>
          </a:p>
        </p:txBody>
      </p:sp>
      <p:sp>
        <p:nvSpPr>
          <p:cNvPr id="5" name="Footer Placeholder 4">
            <a:extLst>
              <a:ext uri="{FF2B5EF4-FFF2-40B4-BE49-F238E27FC236}">
                <a16:creationId xmlns="" xmlns:a16="http://schemas.microsoft.com/office/drawing/2014/main" id="{19DE43DC-B391-40FB-826C-85CEB4CA45C0}"/>
              </a:ext>
            </a:extLst>
          </p:cNvPr>
          <p:cNvSpPr>
            <a:spLocks noGrp="1"/>
          </p:cNvSpPr>
          <p:nvPr>
            <p:ph type="ftr" sz="quarter" idx="3"/>
          </p:nvPr>
        </p:nvSpPr>
        <p:spPr/>
        <p:txBody>
          <a:bodyPr/>
          <a:lstStyle/>
          <a:p>
            <a:r>
              <a:rPr lang="fr-FR"/>
              <a:t>WWW.BETTERINVESTING.ORG</a:t>
            </a:r>
            <a:endParaRPr lang="en-US" dirty="0"/>
          </a:p>
        </p:txBody>
      </p:sp>
      <p:sp>
        <p:nvSpPr>
          <p:cNvPr id="9" name="Content Placeholder 2">
            <a:extLst>
              <a:ext uri="{FF2B5EF4-FFF2-40B4-BE49-F238E27FC236}">
                <a16:creationId xmlns="" xmlns:a16="http://schemas.microsoft.com/office/drawing/2014/main" id="{FDB8DDEA-BACE-4302-BE4D-9EA50ED15C46}"/>
              </a:ext>
            </a:extLst>
          </p:cNvPr>
          <p:cNvSpPr txBox="1">
            <a:spLocks/>
          </p:cNvSpPr>
          <p:nvPr/>
        </p:nvSpPr>
        <p:spPr>
          <a:xfrm>
            <a:off x="76200" y="392216"/>
            <a:ext cx="12084934" cy="979383"/>
          </a:xfrm>
          <a:prstGeom prst="rect">
            <a:avLst/>
          </a:prstGeom>
        </p:spPr>
        <p:txBody>
          <a:bodyPr vert="horz" lIns="91440" tIns="45720" rIns="91440" bIns="45720" rtlCol="0">
            <a:noAutofit/>
          </a:bodyPr>
          <a:lst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sz="4400" b="1" baseline="30000" dirty="0">
                <a:solidFill>
                  <a:srgbClr val="00B050"/>
                </a:solidFill>
              </a:rPr>
              <a:t>Core</a:t>
            </a:r>
            <a:r>
              <a:rPr lang="en-US" sz="4400" b="1" dirty="0">
                <a:solidFill>
                  <a:srgbClr val="00458A"/>
                </a:solidFill>
              </a:rPr>
              <a:t>SSG Tab 3:  Forecast Sales / Earnings</a:t>
            </a:r>
          </a:p>
        </p:txBody>
      </p:sp>
      <p:sp>
        <p:nvSpPr>
          <p:cNvPr id="10" name="Content Placeholder 2">
            <a:extLst>
              <a:ext uri="{FF2B5EF4-FFF2-40B4-BE49-F238E27FC236}">
                <a16:creationId xmlns="" xmlns:a16="http://schemas.microsoft.com/office/drawing/2014/main" id="{77D56CF5-982A-416C-BD99-34322E065889}"/>
              </a:ext>
            </a:extLst>
          </p:cNvPr>
          <p:cNvSpPr txBox="1">
            <a:spLocks/>
          </p:cNvSpPr>
          <p:nvPr/>
        </p:nvSpPr>
        <p:spPr>
          <a:xfrm>
            <a:off x="1979966" y="1099894"/>
            <a:ext cx="8229600" cy="5235526"/>
          </a:xfrm>
          <a:prstGeom prst="rect">
            <a:avLst/>
          </a:prstGeom>
        </p:spPr>
        <p:txBody>
          <a:bodyPr vert="horz" lIns="91440" tIns="45720" rIns="91440" bIns="45720" rtlCol="0">
            <a:normAutofit/>
          </a:bodyPr>
          <a:lst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Step 2:  Forecast Earnings</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13" name="TextBox 12">
            <a:extLst>
              <a:ext uri="{FF2B5EF4-FFF2-40B4-BE49-F238E27FC236}">
                <a16:creationId xmlns="" xmlns:a16="http://schemas.microsoft.com/office/drawing/2014/main" id="{C952BC54-5304-409D-9B52-83D6A2D738C1}"/>
              </a:ext>
            </a:extLst>
          </p:cNvPr>
          <p:cNvSpPr txBox="1"/>
          <p:nvPr/>
        </p:nvSpPr>
        <p:spPr>
          <a:xfrm>
            <a:off x="9000693" y="4571516"/>
            <a:ext cx="1204176" cy="523220"/>
          </a:xfrm>
          <a:prstGeom prst="rect">
            <a:avLst/>
          </a:prstGeom>
          <a:noFill/>
          <a:ln w="28575">
            <a:solidFill>
              <a:srgbClr val="FF0000"/>
            </a:solidFill>
          </a:ln>
        </p:spPr>
        <p:txBody>
          <a:bodyPr wrap="none" rtlCol="0">
            <a:spAutoFit/>
          </a:bodyPr>
          <a:lstStyle/>
          <a:p>
            <a:r>
              <a:rPr lang="en-US" sz="2800" b="1" dirty="0" smtClean="0"/>
              <a:t>16.9%</a:t>
            </a:r>
            <a:endParaRPr lang="en-US" sz="2800" b="1" dirty="0"/>
          </a:p>
        </p:txBody>
      </p:sp>
      <p:cxnSp>
        <p:nvCxnSpPr>
          <p:cNvPr id="14" name="Straight Connector 13">
            <a:extLst>
              <a:ext uri="{FF2B5EF4-FFF2-40B4-BE49-F238E27FC236}">
                <a16:creationId xmlns="" xmlns:a16="http://schemas.microsoft.com/office/drawing/2014/main" id="{A081FAF9-894A-4D9C-A5A1-8C28FFCA9C4D}"/>
              </a:ext>
            </a:extLst>
          </p:cNvPr>
          <p:cNvCxnSpPr>
            <a:cxnSpLocks/>
          </p:cNvCxnSpPr>
          <p:nvPr/>
        </p:nvCxnSpPr>
        <p:spPr>
          <a:xfrm>
            <a:off x="8991534" y="5106462"/>
            <a:ext cx="668215" cy="4775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 xmlns:a16="http://schemas.microsoft.com/office/drawing/2014/main" id="{5F6E0128-B876-4DFA-96DD-041B0EFE0B0E}"/>
              </a:ext>
            </a:extLst>
          </p:cNvPr>
          <p:cNvSpPr/>
          <p:nvPr/>
        </p:nvSpPr>
        <p:spPr>
          <a:xfrm>
            <a:off x="9677331" y="5356864"/>
            <a:ext cx="509954" cy="227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 xmlns:a16="http://schemas.microsoft.com/office/drawing/2014/main" id="{C2D100FE-5121-4D69-B49C-5D915168AA9E}"/>
              </a:ext>
            </a:extLst>
          </p:cNvPr>
          <p:cNvCxnSpPr>
            <a:cxnSpLocks/>
          </p:cNvCxnSpPr>
          <p:nvPr/>
        </p:nvCxnSpPr>
        <p:spPr>
          <a:xfrm>
            <a:off x="10169700" y="5094736"/>
            <a:ext cx="30866" cy="2576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8C8324AF-E77A-4047-9FFD-996FBC4975DD}"/>
              </a:ext>
            </a:extLst>
          </p:cNvPr>
          <p:cNvSpPr txBox="1"/>
          <p:nvPr/>
        </p:nvSpPr>
        <p:spPr>
          <a:xfrm>
            <a:off x="7213537" y="5333413"/>
            <a:ext cx="904415" cy="523220"/>
          </a:xfrm>
          <a:prstGeom prst="rect">
            <a:avLst/>
          </a:prstGeom>
          <a:solidFill>
            <a:schemeClr val="bg1"/>
          </a:solidFill>
          <a:ln w="28575">
            <a:solidFill>
              <a:srgbClr val="FF0000"/>
            </a:solidFill>
          </a:ln>
        </p:spPr>
        <p:txBody>
          <a:bodyPr wrap="none" rtlCol="0">
            <a:spAutoFit/>
          </a:bodyPr>
          <a:lstStyle/>
          <a:p>
            <a:r>
              <a:rPr lang="en-US" sz="2800" b="1" dirty="0"/>
              <a:t>15%</a:t>
            </a:r>
          </a:p>
        </p:txBody>
      </p:sp>
      <p:cxnSp>
        <p:nvCxnSpPr>
          <p:cNvPr id="18" name="Straight Connector 17">
            <a:extLst>
              <a:ext uri="{FF2B5EF4-FFF2-40B4-BE49-F238E27FC236}">
                <a16:creationId xmlns="" xmlns:a16="http://schemas.microsoft.com/office/drawing/2014/main" id="{63A931B3-A8FA-4397-BF8B-9C1047E8C1DF}"/>
              </a:ext>
            </a:extLst>
          </p:cNvPr>
          <p:cNvCxnSpPr>
            <a:cxnSpLocks/>
          </p:cNvCxnSpPr>
          <p:nvPr/>
        </p:nvCxnSpPr>
        <p:spPr>
          <a:xfrm flipV="1">
            <a:off x="6796211" y="5365495"/>
            <a:ext cx="393810" cy="5261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BC67484B-1B6D-44D9-8236-AC550B719166}"/>
              </a:ext>
            </a:extLst>
          </p:cNvPr>
          <p:cNvSpPr/>
          <p:nvPr/>
        </p:nvSpPr>
        <p:spPr>
          <a:xfrm>
            <a:off x="6796211" y="5891683"/>
            <a:ext cx="653192" cy="227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 xmlns:a16="http://schemas.microsoft.com/office/drawing/2014/main" id="{0F3A8BBB-53A7-4A1E-A80B-DDF90A9593D9}"/>
              </a:ext>
            </a:extLst>
          </p:cNvPr>
          <p:cNvCxnSpPr>
            <a:cxnSpLocks/>
          </p:cNvCxnSpPr>
          <p:nvPr/>
        </p:nvCxnSpPr>
        <p:spPr>
          <a:xfrm flipV="1">
            <a:off x="7449404" y="5856633"/>
            <a:ext cx="622503" cy="2622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7C028CF9-624E-49F9-B9E1-2C041CD84575}"/>
              </a:ext>
            </a:extLst>
          </p:cNvPr>
          <p:cNvSpPr txBox="1"/>
          <p:nvPr/>
        </p:nvSpPr>
        <p:spPr>
          <a:xfrm>
            <a:off x="8474020" y="5895128"/>
            <a:ext cx="1085554" cy="523220"/>
          </a:xfrm>
          <a:prstGeom prst="rect">
            <a:avLst/>
          </a:prstGeom>
          <a:noFill/>
          <a:ln w="44450">
            <a:solidFill>
              <a:srgbClr val="66FF99"/>
            </a:solidFill>
          </a:ln>
        </p:spPr>
        <p:txBody>
          <a:bodyPr wrap="none" rtlCol="0">
            <a:spAutoFit/>
          </a:bodyPr>
          <a:lstStyle/>
          <a:p>
            <a:r>
              <a:rPr lang="en-US" sz="2800" b="1" dirty="0"/>
              <a:t>$4.47</a:t>
            </a:r>
          </a:p>
        </p:txBody>
      </p:sp>
      <p:cxnSp>
        <p:nvCxnSpPr>
          <p:cNvPr id="25" name="Straight Connector 24">
            <a:extLst>
              <a:ext uri="{FF2B5EF4-FFF2-40B4-BE49-F238E27FC236}">
                <a16:creationId xmlns="" xmlns:a16="http://schemas.microsoft.com/office/drawing/2014/main" id="{1B8454DA-9FF4-4832-94BC-0E3A2A4D63DB}"/>
              </a:ext>
            </a:extLst>
          </p:cNvPr>
          <p:cNvCxnSpPr>
            <a:cxnSpLocks/>
          </p:cNvCxnSpPr>
          <p:nvPr/>
        </p:nvCxnSpPr>
        <p:spPr>
          <a:xfrm flipV="1">
            <a:off x="8099445" y="5950946"/>
            <a:ext cx="362127" cy="224378"/>
          </a:xfrm>
          <a:prstGeom prst="line">
            <a:avLst/>
          </a:prstGeom>
          <a:ln w="44450">
            <a:solidFill>
              <a:srgbClr val="66FF99"/>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 xmlns:a16="http://schemas.microsoft.com/office/drawing/2014/main" id="{0E9FBE06-E2BA-4A99-BF93-EC5A6A786878}"/>
              </a:ext>
            </a:extLst>
          </p:cNvPr>
          <p:cNvSpPr/>
          <p:nvPr/>
        </p:nvSpPr>
        <p:spPr>
          <a:xfrm>
            <a:off x="7446252" y="6156738"/>
            <a:ext cx="653192" cy="227192"/>
          </a:xfrm>
          <a:prstGeom prst="rect">
            <a:avLst/>
          </a:prstGeom>
          <a:noFill/>
          <a:ln w="4445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 xmlns:a16="http://schemas.microsoft.com/office/drawing/2014/main" id="{704DEDD0-30AF-48A0-8443-D7F654095359}"/>
              </a:ext>
            </a:extLst>
          </p:cNvPr>
          <p:cNvCxnSpPr>
            <a:cxnSpLocks/>
          </p:cNvCxnSpPr>
          <p:nvPr/>
        </p:nvCxnSpPr>
        <p:spPr>
          <a:xfrm>
            <a:off x="8099444" y="6383931"/>
            <a:ext cx="374576" cy="27109"/>
          </a:xfrm>
          <a:prstGeom prst="line">
            <a:avLst/>
          </a:prstGeom>
          <a:ln w="44450">
            <a:solidFill>
              <a:srgbClr val="66FF9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 xmlns:a16="http://schemas.microsoft.com/office/drawing/2014/main" id="{FFA63CCA-056E-0DA4-FDBE-A0BE6B7D004E}"/>
              </a:ext>
            </a:extLst>
          </p:cNvPr>
          <p:cNvPicPr>
            <a:picLocks noChangeAspect="1"/>
          </p:cNvPicPr>
          <p:nvPr/>
        </p:nvPicPr>
        <p:blipFill>
          <a:blip r:embed="rId4"/>
          <a:stretch>
            <a:fillRect/>
          </a:stretch>
        </p:blipFill>
        <p:spPr>
          <a:xfrm>
            <a:off x="3099861" y="1758980"/>
            <a:ext cx="5900832" cy="3210052"/>
          </a:xfrm>
          <a:prstGeom prst="rect">
            <a:avLst/>
          </a:prstGeom>
        </p:spPr>
      </p:pic>
      <p:pic>
        <p:nvPicPr>
          <p:cNvPr id="6" name="Picture 5"/>
          <p:cNvPicPr>
            <a:picLocks noChangeAspect="1"/>
          </p:cNvPicPr>
          <p:nvPr/>
        </p:nvPicPr>
        <p:blipFill>
          <a:blip r:embed="rId5"/>
          <a:stretch>
            <a:fillRect/>
          </a:stretch>
        </p:blipFill>
        <p:spPr>
          <a:xfrm>
            <a:off x="1093028" y="1758979"/>
            <a:ext cx="7898506" cy="3252653"/>
          </a:xfrm>
          <a:prstGeom prst="rect">
            <a:avLst/>
          </a:prstGeom>
        </p:spPr>
      </p:pic>
      <p:pic>
        <p:nvPicPr>
          <p:cNvPr id="8" name="Picture 7"/>
          <p:cNvPicPr>
            <a:picLocks noChangeAspect="1"/>
          </p:cNvPicPr>
          <p:nvPr/>
        </p:nvPicPr>
        <p:blipFill>
          <a:blip r:embed="rId6"/>
          <a:stretch>
            <a:fillRect/>
          </a:stretch>
        </p:blipFill>
        <p:spPr>
          <a:xfrm>
            <a:off x="152400" y="5129786"/>
            <a:ext cx="11029950" cy="1423762"/>
          </a:xfrm>
          <a:prstGeom prst="rect">
            <a:avLst/>
          </a:prstGeom>
        </p:spPr>
      </p:pic>
      <p:pic>
        <p:nvPicPr>
          <p:cNvPr id="11" name="Picture 10"/>
          <p:cNvPicPr>
            <a:picLocks noChangeAspect="1"/>
          </p:cNvPicPr>
          <p:nvPr/>
        </p:nvPicPr>
        <p:blipFill>
          <a:blip r:embed="rId7"/>
          <a:stretch>
            <a:fillRect/>
          </a:stretch>
        </p:blipFill>
        <p:spPr>
          <a:xfrm>
            <a:off x="3420544" y="6503238"/>
            <a:ext cx="5057775" cy="342900"/>
          </a:xfrm>
          <a:prstGeom prst="rect">
            <a:avLst/>
          </a:prstGeom>
        </p:spPr>
      </p:pic>
      <p:pic>
        <p:nvPicPr>
          <p:cNvPr id="2" name="Picture 1"/>
          <p:cNvPicPr>
            <a:picLocks noChangeAspect="1"/>
          </p:cNvPicPr>
          <p:nvPr/>
        </p:nvPicPr>
        <p:blipFill>
          <a:blip r:embed="rId8"/>
          <a:stretch>
            <a:fillRect/>
          </a:stretch>
        </p:blipFill>
        <p:spPr>
          <a:xfrm>
            <a:off x="1286863" y="1598944"/>
            <a:ext cx="7686292" cy="3432021"/>
          </a:xfrm>
          <a:prstGeom prst="rect">
            <a:avLst/>
          </a:prstGeom>
        </p:spPr>
      </p:pic>
      <p:pic>
        <p:nvPicPr>
          <p:cNvPr id="12" name="Picture 11"/>
          <p:cNvPicPr>
            <a:picLocks noChangeAspect="1"/>
          </p:cNvPicPr>
          <p:nvPr/>
        </p:nvPicPr>
        <p:blipFill>
          <a:blip r:embed="rId9"/>
          <a:stretch>
            <a:fillRect/>
          </a:stretch>
        </p:blipFill>
        <p:spPr>
          <a:xfrm>
            <a:off x="152400" y="5136371"/>
            <a:ext cx="11029950" cy="657225"/>
          </a:xfrm>
          <a:prstGeom prst="rect">
            <a:avLst/>
          </a:prstGeom>
        </p:spPr>
      </p:pic>
      <p:pic>
        <p:nvPicPr>
          <p:cNvPr id="21" name="Picture 20"/>
          <p:cNvPicPr>
            <a:picLocks noChangeAspect="1"/>
          </p:cNvPicPr>
          <p:nvPr/>
        </p:nvPicPr>
        <p:blipFill>
          <a:blip r:embed="rId10"/>
          <a:stretch>
            <a:fillRect/>
          </a:stretch>
        </p:blipFill>
        <p:spPr>
          <a:xfrm>
            <a:off x="157432" y="5895128"/>
            <a:ext cx="11024917" cy="695325"/>
          </a:xfrm>
          <a:prstGeom prst="rect">
            <a:avLst/>
          </a:prstGeom>
        </p:spPr>
      </p:pic>
      <p:sp>
        <p:nvSpPr>
          <p:cNvPr id="28" name="TextBox 27">
            <a:extLst>
              <a:ext uri="{FF2B5EF4-FFF2-40B4-BE49-F238E27FC236}">
                <a16:creationId xmlns="" xmlns:a16="http://schemas.microsoft.com/office/drawing/2014/main" id="{C952BC54-5304-409D-9B52-83D6A2D738C1}"/>
              </a:ext>
            </a:extLst>
          </p:cNvPr>
          <p:cNvSpPr txBox="1"/>
          <p:nvPr/>
        </p:nvSpPr>
        <p:spPr>
          <a:xfrm>
            <a:off x="10557779" y="6012935"/>
            <a:ext cx="1204176" cy="523220"/>
          </a:xfrm>
          <a:prstGeom prst="rect">
            <a:avLst/>
          </a:prstGeom>
          <a:noFill/>
          <a:ln w="28575">
            <a:solidFill>
              <a:srgbClr val="FF0000"/>
            </a:solidFill>
          </a:ln>
        </p:spPr>
        <p:txBody>
          <a:bodyPr wrap="none" rtlCol="0">
            <a:spAutoFit/>
          </a:bodyPr>
          <a:lstStyle/>
          <a:p>
            <a:r>
              <a:rPr lang="en-US" sz="2800" b="1" dirty="0" smtClean="0"/>
              <a:t>17.5%</a:t>
            </a:r>
            <a:endParaRPr lang="en-US" sz="2800" b="1" dirty="0"/>
          </a:p>
        </p:txBody>
      </p:sp>
      <p:pic>
        <p:nvPicPr>
          <p:cNvPr id="22" name="Picture 21"/>
          <p:cNvPicPr>
            <a:picLocks noChangeAspect="1"/>
          </p:cNvPicPr>
          <p:nvPr/>
        </p:nvPicPr>
        <p:blipFill>
          <a:blip r:embed="rId11"/>
          <a:stretch>
            <a:fillRect/>
          </a:stretch>
        </p:blipFill>
        <p:spPr>
          <a:xfrm>
            <a:off x="3305174" y="6560104"/>
            <a:ext cx="5457825" cy="314688"/>
          </a:xfrm>
          <a:prstGeom prst="rect">
            <a:avLst/>
          </a:prstGeom>
        </p:spPr>
      </p:pic>
    </p:spTree>
    <p:extLst>
      <p:ext uri="{BB962C8B-B14F-4D97-AF65-F5344CB8AC3E}">
        <p14:creationId xmlns:p14="http://schemas.microsoft.com/office/powerpoint/2010/main" val="730087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5251F60D-EA6C-BC02-D839-D2BC51637930}"/>
              </a:ext>
            </a:extLst>
          </p:cNvPr>
          <p:cNvPicPr>
            <a:picLocks noChangeAspect="1"/>
          </p:cNvPicPr>
          <p:nvPr/>
        </p:nvPicPr>
        <p:blipFill>
          <a:blip r:embed="rId3"/>
          <a:stretch>
            <a:fillRect/>
          </a:stretch>
        </p:blipFill>
        <p:spPr>
          <a:xfrm>
            <a:off x="4815400" y="3541292"/>
            <a:ext cx="5319201" cy="1335508"/>
          </a:xfrm>
          <a:prstGeom prst="rect">
            <a:avLst/>
          </a:prstGeom>
        </p:spPr>
      </p:pic>
      <p:sp>
        <p:nvSpPr>
          <p:cNvPr id="4" name="Slide Number Placeholder 3">
            <a:extLst>
              <a:ext uri="{FF2B5EF4-FFF2-40B4-BE49-F238E27FC236}">
                <a16:creationId xmlns="" xmlns:a16="http://schemas.microsoft.com/office/drawing/2014/main" id="{901C164F-9056-4E8B-A6D5-BF1599671B4C}"/>
              </a:ext>
            </a:extLst>
          </p:cNvPr>
          <p:cNvSpPr>
            <a:spLocks noGrp="1"/>
          </p:cNvSpPr>
          <p:nvPr>
            <p:ph type="sldNum" sz="quarter" idx="12"/>
          </p:nvPr>
        </p:nvSpPr>
        <p:spPr/>
        <p:txBody>
          <a:bodyPr/>
          <a:lstStyle/>
          <a:p>
            <a:fld id="{B7C7DEAE-B1FF-4F0D-9790-23B38FF51CAA}" type="slidenum">
              <a:rPr lang="en-US" smtClean="0"/>
              <a:t>18</a:t>
            </a:fld>
            <a:endParaRPr lang="en-US" dirty="0"/>
          </a:p>
        </p:txBody>
      </p:sp>
      <p:sp>
        <p:nvSpPr>
          <p:cNvPr id="5" name="Footer Placeholder 4">
            <a:extLst>
              <a:ext uri="{FF2B5EF4-FFF2-40B4-BE49-F238E27FC236}">
                <a16:creationId xmlns="" xmlns:a16="http://schemas.microsoft.com/office/drawing/2014/main" id="{19DE43DC-B391-40FB-826C-85CEB4CA45C0}"/>
              </a:ext>
            </a:extLst>
          </p:cNvPr>
          <p:cNvSpPr>
            <a:spLocks noGrp="1"/>
          </p:cNvSpPr>
          <p:nvPr>
            <p:ph type="ftr" sz="quarter" idx="3"/>
          </p:nvPr>
        </p:nvSpPr>
        <p:spPr/>
        <p:txBody>
          <a:bodyPr/>
          <a:lstStyle/>
          <a:p>
            <a:r>
              <a:rPr lang="fr-FR"/>
              <a:t>WWW.BETTERINVESTING.ORG</a:t>
            </a:r>
            <a:endParaRPr lang="en-US" dirty="0"/>
          </a:p>
        </p:txBody>
      </p:sp>
      <p:sp>
        <p:nvSpPr>
          <p:cNvPr id="6" name="Content Placeholder 2">
            <a:extLst>
              <a:ext uri="{FF2B5EF4-FFF2-40B4-BE49-F238E27FC236}">
                <a16:creationId xmlns="" xmlns:a16="http://schemas.microsoft.com/office/drawing/2014/main" id="{6DF83CE2-7542-47A3-977C-F0490C534D3D}"/>
              </a:ext>
            </a:extLst>
          </p:cNvPr>
          <p:cNvSpPr txBox="1">
            <a:spLocks/>
          </p:cNvSpPr>
          <p:nvPr/>
        </p:nvSpPr>
        <p:spPr>
          <a:xfrm>
            <a:off x="76200" y="492364"/>
            <a:ext cx="12039600" cy="768527"/>
          </a:xfrm>
          <a:prstGeom prst="rect">
            <a:avLst/>
          </a:prstGeom>
        </p:spPr>
        <p:txBody>
          <a:bodyPr vert="horz" lIns="91440" tIns="45720" rIns="91440" bIns="45720" rtlCol="0">
            <a:normAutofit/>
          </a:bodyPr>
          <a:lst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sz="4400" b="1" baseline="30000" dirty="0">
                <a:solidFill>
                  <a:srgbClr val="00B050"/>
                </a:solidFill>
              </a:rPr>
              <a:t>Core</a:t>
            </a:r>
            <a:r>
              <a:rPr lang="en-US" sz="4400" b="1" dirty="0">
                <a:solidFill>
                  <a:srgbClr val="00458A"/>
                </a:solidFill>
              </a:rPr>
              <a:t>SSG Tab 4:  Assess Risk and Reward</a:t>
            </a:r>
          </a:p>
        </p:txBody>
      </p:sp>
      <p:sp>
        <p:nvSpPr>
          <p:cNvPr id="7" name="Content Placeholder 2">
            <a:extLst>
              <a:ext uri="{FF2B5EF4-FFF2-40B4-BE49-F238E27FC236}">
                <a16:creationId xmlns="" xmlns:a16="http://schemas.microsoft.com/office/drawing/2014/main" id="{E68F01D9-6115-4E4C-A7B6-E287EA0197B8}"/>
              </a:ext>
            </a:extLst>
          </p:cNvPr>
          <p:cNvSpPr txBox="1">
            <a:spLocks/>
          </p:cNvSpPr>
          <p:nvPr/>
        </p:nvSpPr>
        <p:spPr>
          <a:xfrm>
            <a:off x="1981200" y="1194582"/>
            <a:ext cx="8229600" cy="558018"/>
          </a:xfrm>
          <a:prstGeom prst="rect">
            <a:avLst/>
          </a:prstGeom>
        </p:spPr>
        <p:txBody>
          <a:bodyPr vert="horz" lIns="91440" tIns="45720" rIns="91440" bIns="45720" rtlCol="0">
            <a:noAutofit/>
          </a:bodyPr>
          <a:lst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Step 3:  Assess Stock Price</a:t>
            </a:r>
          </a:p>
        </p:txBody>
      </p:sp>
      <p:sp>
        <p:nvSpPr>
          <p:cNvPr id="12" name="Arrow: Bent 11">
            <a:extLst>
              <a:ext uri="{FF2B5EF4-FFF2-40B4-BE49-F238E27FC236}">
                <a16:creationId xmlns="" xmlns:a16="http://schemas.microsoft.com/office/drawing/2014/main" id="{4BBB9F25-779E-4FEC-BBF9-0268CB4F1DA8}"/>
              </a:ext>
            </a:extLst>
          </p:cNvPr>
          <p:cNvSpPr/>
          <p:nvPr/>
        </p:nvSpPr>
        <p:spPr>
          <a:xfrm rot="10800000">
            <a:off x="5466498" y="5562600"/>
            <a:ext cx="3861491" cy="406516"/>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a:stretch>
            <a:fillRect/>
          </a:stretch>
        </p:blipFill>
        <p:spPr>
          <a:xfrm>
            <a:off x="760278" y="2069916"/>
            <a:ext cx="3305175" cy="4278260"/>
          </a:xfrm>
          <a:prstGeom prst="rect">
            <a:avLst/>
          </a:prstGeom>
        </p:spPr>
      </p:pic>
      <p:pic>
        <p:nvPicPr>
          <p:cNvPr id="8" name="Picture 7"/>
          <p:cNvPicPr>
            <a:picLocks noChangeAspect="1"/>
          </p:cNvPicPr>
          <p:nvPr/>
        </p:nvPicPr>
        <p:blipFill>
          <a:blip r:embed="rId5"/>
          <a:stretch>
            <a:fillRect/>
          </a:stretch>
        </p:blipFill>
        <p:spPr>
          <a:xfrm>
            <a:off x="4724400" y="3276600"/>
            <a:ext cx="5638800" cy="1600200"/>
          </a:xfrm>
          <a:prstGeom prst="rect">
            <a:avLst/>
          </a:prstGeom>
        </p:spPr>
      </p:pic>
      <p:sp>
        <p:nvSpPr>
          <p:cNvPr id="16" name="TextBox 15">
            <a:extLst>
              <a:ext uri="{FF2B5EF4-FFF2-40B4-BE49-F238E27FC236}">
                <a16:creationId xmlns="" xmlns:a16="http://schemas.microsoft.com/office/drawing/2014/main" id="{0C5DD60C-FCF1-4810-8271-F581847EC4DF}"/>
              </a:ext>
            </a:extLst>
          </p:cNvPr>
          <p:cNvSpPr txBox="1"/>
          <p:nvPr/>
        </p:nvSpPr>
        <p:spPr>
          <a:xfrm>
            <a:off x="4456106" y="5638800"/>
            <a:ext cx="968535" cy="400110"/>
          </a:xfrm>
          <a:prstGeom prst="rect">
            <a:avLst/>
          </a:prstGeom>
          <a:solidFill>
            <a:schemeClr val="bg1"/>
          </a:solidFill>
          <a:ln w="28575">
            <a:solidFill>
              <a:srgbClr val="FF0000"/>
            </a:solidFill>
          </a:ln>
        </p:spPr>
        <p:txBody>
          <a:bodyPr wrap="none" rtlCol="0">
            <a:spAutoFit/>
          </a:bodyPr>
          <a:lstStyle/>
          <a:p>
            <a:r>
              <a:rPr lang="en-US" sz="2000" b="1" dirty="0" smtClean="0"/>
              <a:t>$</a:t>
            </a:r>
            <a:r>
              <a:rPr lang="en-US" sz="2000" b="1" dirty="0" smtClean="0"/>
              <a:t>216.6</a:t>
            </a:r>
            <a:endParaRPr lang="en-US" sz="2000" b="1" dirty="0"/>
          </a:p>
        </p:txBody>
      </p:sp>
      <p:pic>
        <p:nvPicPr>
          <p:cNvPr id="2" name="Picture 1"/>
          <p:cNvPicPr>
            <a:picLocks noChangeAspect="1"/>
          </p:cNvPicPr>
          <p:nvPr/>
        </p:nvPicPr>
        <p:blipFill>
          <a:blip r:embed="rId6"/>
          <a:stretch>
            <a:fillRect/>
          </a:stretch>
        </p:blipFill>
        <p:spPr>
          <a:xfrm>
            <a:off x="812859" y="1714305"/>
            <a:ext cx="3600450" cy="4657725"/>
          </a:xfrm>
          <a:prstGeom prst="rect">
            <a:avLst/>
          </a:prstGeom>
        </p:spPr>
      </p:pic>
      <p:sp>
        <p:nvSpPr>
          <p:cNvPr id="17" name="TextBox 16">
            <a:extLst>
              <a:ext uri="{FF2B5EF4-FFF2-40B4-BE49-F238E27FC236}">
                <a16:creationId xmlns="" xmlns:a16="http://schemas.microsoft.com/office/drawing/2014/main" id="{084B529F-3DB4-4958-8CC7-03F4BCD29A93}"/>
              </a:ext>
            </a:extLst>
          </p:cNvPr>
          <p:cNvSpPr txBox="1"/>
          <p:nvPr/>
        </p:nvSpPr>
        <p:spPr>
          <a:xfrm>
            <a:off x="2550299" y="5546035"/>
            <a:ext cx="968535" cy="400110"/>
          </a:xfrm>
          <a:prstGeom prst="rect">
            <a:avLst/>
          </a:prstGeom>
          <a:solidFill>
            <a:schemeClr val="bg1"/>
          </a:solidFill>
          <a:ln w="28575">
            <a:solidFill>
              <a:srgbClr val="FF0000"/>
            </a:solidFill>
          </a:ln>
        </p:spPr>
        <p:txBody>
          <a:bodyPr wrap="none" rtlCol="0">
            <a:spAutoFit/>
          </a:bodyPr>
          <a:lstStyle/>
          <a:p>
            <a:r>
              <a:rPr lang="en-US" sz="2000" b="1" dirty="0" smtClean="0"/>
              <a:t>$309.4</a:t>
            </a:r>
            <a:endParaRPr lang="en-US" sz="2000" b="1" dirty="0"/>
          </a:p>
        </p:txBody>
      </p:sp>
      <p:sp>
        <p:nvSpPr>
          <p:cNvPr id="15" name="TextBox 14">
            <a:extLst>
              <a:ext uri="{FF2B5EF4-FFF2-40B4-BE49-F238E27FC236}">
                <a16:creationId xmlns="" xmlns:a16="http://schemas.microsoft.com/office/drawing/2014/main" id="{FBAF30DD-989A-4498-B030-35FBE9854916}"/>
              </a:ext>
            </a:extLst>
          </p:cNvPr>
          <p:cNvSpPr txBox="1"/>
          <p:nvPr/>
        </p:nvSpPr>
        <p:spPr>
          <a:xfrm>
            <a:off x="2502316" y="2361570"/>
            <a:ext cx="968535" cy="400110"/>
          </a:xfrm>
          <a:prstGeom prst="rect">
            <a:avLst/>
          </a:prstGeom>
          <a:solidFill>
            <a:schemeClr val="bg1"/>
          </a:solidFill>
          <a:ln w="28575">
            <a:solidFill>
              <a:srgbClr val="FF0000"/>
            </a:solidFill>
          </a:ln>
        </p:spPr>
        <p:txBody>
          <a:bodyPr wrap="none" rtlCol="0">
            <a:spAutoFit/>
          </a:bodyPr>
          <a:lstStyle/>
          <a:p>
            <a:r>
              <a:rPr lang="en-US" sz="2000" b="1" dirty="0" smtClean="0"/>
              <a:t>$693.0</a:t>
            </a:r>
            <a:endParaRPr lang="en-US" sz="2000" b="1" dirty="0"/>
          </a:p>
        </p:txBody>
      </p:sp>
      <p:sp>
        <p:nvSpPr>
          <p:cNvPr id="19" name="TextBox 18">
            <a:extLst>
              <a:ext uri="{FF2B5EF4-FFF2-40B4-BE49-F238E27FC236}">
                <a16:creationId xmlns="" xmlns:a16="http://schemas.microsoft.com/office/drawing/2014/main" id="{D3092F63-51F4-3B65-E8CE-906C3AD9BF4D}"/>
              </a:ext>
            </a:extLst>
          </p:cNvPr>
          <p:cNvSpPr txBox="1"/>
          <p:nvPr/>
        </p:nvSpPr>
        <p:spPr>
          <a:xfrm>
            <a:off x="2519464" y="3295590"/>
            <a:ext cx="968535" cy="400110"/>
          </a:xfrm>
          <a:prstGeom prst="rect">
            <a:avLst/>
          </a:prstGeom>
          <a:solidFill>
            <a:schemeClr val="bg1"/>
          </a:solidFill>
          <a:ln w="28575">
            <a:solidFill>
              <a:srgbClr val="FF0000"/>
            </a:solidFill>
          </a:ln>
        </p:spPr>
        <p:txBody>
          <a:bodyPr wrap="none" rtlCol="0">
            <a:spAutoFit/>
          </a:bodyPr>
          <a:lstStyle/>
          <a:p>
            <a:r>
              <a:rPr lang="en-US" sz="2000" b="1" dirty="0" smtClean="0"/>
              <a:t>$573.9</a:t>
            </a:r>
            <a:endParaRPr lang="en-US" sz="2000" b="1" dirty="0"/>
          </a:p>
        </p:txBody>
      </p:sp>
      <p:pic>
        <p:nvPicPr>
          <p:cNvPr id="9" name="Picture 8"/>
          <p:cNvPicPr>
            <a:picLocks noChangeAspect="1"/>
          </p:cNvPicPr>
          <p:nvPr/>
        </p:nvPicPr>
        <p:blipFill>
          <a:blip r:embed="rId7"/>
          <a:stretch>
            <a:fillRect/>
          </a:stretch>
        </p:blipFill>
        <p:spPr>
          <a:xfrm>
            <a:off x="4757530" y="3295590"/>
            <a:ext cx="5602357" cy="1692323"/>
          </a:xfrm>
          <a:prstGeom prst="rect">
            <a:avLst/>
          </a:prstGeom>
        </p:spPr>
      </p:pic>
      <p:cxnSp>
        <p:nvCxnSpPr>
          <p:cNvPr id="14" name="Straight Connector 13">
            <a:extLst>
              <a:ext uri="{FF2B5EF4-FFF2-40B4-BE49-F238E27FC236}">
                <a16:creationId xmlns="" xmlns:a16="http://schemas.microsoft.com/office/drawing/2014/main" id="{DB04436D-F4A7-43C0-A183-F52003114DA9}"/>
              </a:ext>
            </a:extLst>
          </p:cNvPr>
          <p:cNvCxnSpPr>
            <a:cxnSpLocks/>
            <a:endCxn id="12" idx="2"/>
          </p:cNvCxnSpPr>
          <p:nvPr/>
        </p:nvCxnSpPr>
        <p:spPr>
          <a:xfrm>
            <a:off x="9277173" y="4038600"/>
            <a:ext cx="0" cy="1524000"/>
          </a:xfrm>
          <a:prstGeom prst="line">
            <a:avLst/>
          </a:prstGeom>
          <a:ln w="123825">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BA70FBFF-EA5A-BF64-95F5-F95E7F9CADA6}"/>
              </a:ext>
            </a:extLst>
          </p:cNvPr>
          <p:cNvSpPr txBox="1"/>
          <p:nvPr/>
        </p:nvSpPr>
        <p:spPr>
          <a:xfrm>
            <a:off x="2526949" y="4830265"/>
            <a:ext cx="968535" cy="400110"/>
          </a:xfrm>
          <a:prstGeom prst="rect">
            <a:avLst/>
          </a:prstGeom>
          <a:solidFill>
            <a:schemeClr val="bg1"/>
          </a:solidFill>
          <a:ln w="38100">
            <a:solidFill>
              <a:srgbClr val="FF0000"/>
            </a:solidFill>
          </a:ln>
        </p:spPr>
        <p:txBody>
          <a:bodyPr wrap="none" rtlCol="0">
            <a:spAutoFit/>
          </a:bodyPr>
          <a:lstStyle/>
          <a:p>
            <a:r>
              <a:rPr lang="en-US" sz="2000" b="1" dirty="0" smtClean="0"/>
              <a:t>$335.7</a:t>
            </a:r>
            <a:endParaRPr lang="en-US" sz="2000" b="1" dirty="0"/>
          </a:p>
        </p:txBody>
      </p:sp>
      <p:pic>
        <p:nvPicPr>
          <p:cNvPr id="10" name="Picture 9"/>
          <p:cNvPicPr>
            <a:picLocks noChangeAspect="1"/>
          </p:cNvPicPr>
          <p:nvPr/>
        </p:nvPicPr>
        <p:blipFill>
          <a:blip r:embed="rId8"/>
          <a:stretch>
            <a:fillRect/>
          </a:stretch>
        </p:blipFill>
        <p:spPr>
          <a:xfrm>
            <a:off x="7315200" y="1803216"/>
            <a:ext cx="3124200" cy="711384"/>
          </a:xfrm>
          <a:prstGeom prst="rect">
            <a:avLst/>
          </a:prstGeom>
        </p:spPr>
      </p:pic>
      <p:pic>
        <p:nvPicPr>
          <p:cNvPr id="11" name="Picture 10"/>
          <p:cNvPicPr>
            <a:picLocks noChangeAspect="1"/>
          </p:cNvPicPr>
          <p:nvPr/>
        </p:nvPicPr>
        <p:blipFill>
          <a:blip r:embed="rId9"/>
          <a:stretch>
            <a:fillRect/>
          </a:stretch>
        </p:blipFill>
        <p:spPr>
          <a:xfrm>
            <a:off x="7380677" y="2459042"/>
            <a:ext cx="3058723" cy="552865"/>
          </a:xfrm>
          <a:prstGeom prst="rect">
            <a:avLst/>
          </a:prstGeom>
        </p:spPr>
      </p:pic>
      <p:pic>
        <p:nvPicPr>
          <p:cNvPr id="18" name="Picture 17"/>
          <p:cNvPicPr>
            <a:picLocks noChangeAspect="1"/>
          </p:cNvPicPr>
          <p:nvPr/>
        </p:nvPicPr>
        <p:blipFill>
          <a:blip r:embed="rId10"/>
          <a:stretch>
            <a:fillRect/>
          </a:stretch>
        </p:blipFill>
        <p:spPr>
          <a:xfrm>
            <a:off x="8001000" y="6110050"/>
            <a:ext cx="3810000" cy="747949"/>
          </a:xfrm>
          <a:prstGeom prst="rect">
            <a:avLst/>
          </a:prstGeom>
        </p:spPr>
      </p:pic>
    </p:spTree>
    <p:extLst>
      <p:ext uri="{BB962C8B-B14F-4D97-AF65-F5344CB8AC3E}">
        <p14:creationId xmlns:p14="http://schemas.microsoft.com/office/powerpoint/2010/main" val="2985033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281F9D-CBB7-45B9-B107-B14C9FD071D0}"/>
              </a:ext>
            </a:extLst>
          </p:cNvPr>
          <p:cNvSpPr>
            <a:spLocks noGrp="1"/>
          </p:cNvSpPr>
          <p:nvPr>
            <p:ph type="title"/>
          </p:nvPr>
        </p:nvSpPr>
        <p:spPr>
          <a:xfrm>
            <a:off x="1752600" y="381002"/>
            <a:ext cx="8686800" cy="838199"/>
          </a:xfrm>
        </p:spPr>
        <p:txBody>
          <a:bodyPr>
            <a:normAutofit/>
          </a:bodyPr>
          <a:lstStyle/>
          <a:p>
            <a:pPr algn="ctr"/>
            <a:r>
              <a:rPr lang="en-US" dirty="0" smtClean="0"/>
              <a:t>Lululemon Athletica </a:t>
            </a:r>
            <a:r>
              <a:rPr lang="en-US" dirty="0" smtClean="0"/>
              <a:t>Conclusion</a:t>
            </a:r>
            <a:endParaRPr lang="en-US" dirty="0"/>
          </a:p>
        </p:txBody>
      </p:sp>
      <p:sp>
        <p:nvSpPr>
          <p:cNvPr id="3" name="Content Placeholder 2">
            <a:extLst>
              <a:ext uri="{FF2B5EF4-FFF2-40B4-BE49-F238E27FC236}">
                <a16:creationId xmlns="" xmlns:a16="http://schemas.microsoft.com/office/drawing/2014/main" id="{72028BD1-CF06-47B4-9BA3-60DB52195D90}"/>
              </a:ext>
            </a:extLst>
          </p:cNvPr>
          <p:cNvSpPr>
            <a:spLocks noGrp="1"/>
          </p:cNvSpPr>
          <p:nvPr>
            <p:ph idx="1"/>
          </p:nvPr>
        </p:nvSpPr>
        <p:spPr>
          <a:xfrm>
            <a:off x="685800" y="1447800"/>
            <a:ext cx="10972800" cy="5257800"/>
          </a:xfrm>
        </p:spPr>
        <p:txBody>
          <a:bodyPr>
            <a:noAutofit/>
          </a:bodyPr>
          <a:lstStyle/>
          <a:p>
            <a:pPr lvl="1"/>
            <a:r>
              <a:rPr lang="en-US" sz="2800" dirty="0" smtClean="0"/>
              <a:t>Medium </a:t>
            </a:r>
            <a:r>
              <a:rPr lang="en-US" sz="2800" dirty="0"/>
              <a:t>size, growth company </a:t>
            </a:r>
          </a:p>
          <a:p>
            <a:pPr lvl="1"/>
            <a:r>
              <a:rPr lang="en-US" sz="2800" dirty="0"/>
              <a:t>Well managed company </a:t>
            </a:r>
          </a:p>
          <a:p>
            <a:pPr lvl="1"/>
            <a:r>
              <a:rPr lang="en-US" sz="2800" dirty="0"/>
              <a:t>Currently is “on sale” </a:t>
            </a:r>
          </a:p>
          <a:p>
            <a:pPr lvl="1"/>
            <a:r>
              <a:rPr lang="en-US" sz="2800" dirty="0"/>
              <a:t>Trading below its 5 Year Average PE </a:t>
            </a:r>
          </a:p>
          <a:p>
            <a:pPr lvl="1"/>
            <a:r>
              <a:rPr lang="en-US" sz="2800" dirty="0"/>
              <a:t>Closed </a:t>
            </a:r>
            <a:r>
              <a:rPr lang="en-US" sz="2800" dirty="0" smtClean="0"/>
              <a:t>2/11/23 </a:t>
            </a:r>
            <a:r>
              <a:rPr lang="en-US" sz="2800" dirty="0"/>
              <a:t>at </a:t>
            </a:r>
            <a:r>
              <a:rPr lang="en-US" sz="2800" dirty="0" smtClean="0"/>
              <a:t>$</a:t>
            </a:r>
            <a:r>
              <a:rPr lang="en-US" sz="2800" dirty="0" smtClean="0">
                <a:solidFill>
                  <a:srgbClr val="FF0000"/>
                </a:solidFill>
              </a:rPr>
              <a:t>309.40</a:t>
            </a:r>
            <a:r>
              <a:rPr lang="en-US" sz="2800" dirty="0" smtClean="0"/>
              <a:t>; </a:t>
            </a:r>
            <a:r>
              <a:rPr lang="en-US" sz="2800" dirty="0"/>
              <a:t>is a BUY up to</a:t>
            </a:r>
            <a:br>
              <a:rPr lang="en-US" sz="2800" dirty="0"/>
            </a:br>
            <a:r>
              <a:rPr lang="en-US" sz="2800" dirty="0"/>
              <a:t>   </a:t>
            </a:r>
            <a:r>
              <a:rPr lang="en-US" sz="2800" dirty="0" smtClean="0"/>
              <a:t>$335.70 (</a:t>
            </a:r>
            <a:r>
              <a:rPr lang="en-US" sz="2800" dirty="0" smtClean="0">
                <a:solidFill>
                  <a:srgbClr val="FF0000"/>
                </a:solidFill>
              </a:rPr>
              <a:t>4.1</a:t>
            </a:r>
            <a:r>
              <a:rPr lang="en-US" sz="2800" dirty="0" smtClean="0"/>
              <a:t> </a:t>
            </a:r>
            <a:r>
              <a:rPr lang="en-US" sz="2800" dirty="0"/>
              <a:t>to 1 U/D  &amp;  </a:t>
            </a:r>
            <a:r>
              <a:rPr lang="en-US" sz="2800" dirty="0" smtClean="0">
                <a:solidFill>
                  <a:srgbClr val="FF0000"/>
                </a:solidFill>
              </a:rPr>
              <a:t>17.5</a:t>
            </a:r>
            <a:r>
              <a:rPr lang="en-US" sz="2800" dirty="0" smtClean="0"/>
              <a:t>% </a:t>
            </a:r>
            <a:r>
              <a:rPr lang="en-US" sz="2800" dirty="0"/>
              <a:t>Total Return) </a:t>
            </a:r>
          </a:p>
          <a:p>
            <a:pPr lvl="1"/>
            <a:r>
              <a:rPr lang="en-US" sz="2800" dirty="0"/>
              <a:t>With the market being near a bottom</a:t>
            </a:r>
            <a:r>
              <a:rPr lang="en-US" sz="2800" dirty="0" smtClean="0"/>
              <a:t>(???) </a:t>
            </a:r>
            <a:endParaRPr lang="en-US" sz="2800" dirty="0"/>
          </a:p>
          <a:p>
            <a:pPr lvl="2"/>
            <a:r>
              <a:rPr lang="en-US" sz="2800" dirty="0"/>
              <a:t>Could be a Medium size, </a:t>
            </a:r>
            <a:r>
              <a:rPr lang="en-US" sz="2800" dirty="0" smtClean="0"/>
              <a:t>Consumer Cyclical </a:t>
            </a:r>
            <a:r>
              <a:rPr lang="en-US" sz="2800" dirty="0"/>
              <a:t>purchase candidate - if it improves your </a:t>
            </a:r>
            <a:r>
              <a:rPr lang="en-US" sz="2800" dirty="0" smtClean="0"/>
              <a:t>portfolio (watch 2024 sales, free cash flow, and quarterly data) </a:t>
            </a:r>
            <a:endParaRPr lang="en-US" sz="2800" dirty="0"/>
          </a:p>
        </p:txBody>
      </p:sp>
      <p:sp>
        <p:nvSpPr>
          <p:cNvPr id="4" name="Slide Number Placeholder 3">
            <a:extLst>
              <a:ext uri="{FF2B5EF4-FFF2-40B4-BE49-F238E27FC236}">
                <a16:creationId xmlns="" xmlns:a16="http://schemas.microsoft.com/office/drawing/2014/main" id="{84DBD666-DA8F-4035-ACA6-89B4DCD5BAF1}"/>
              </a:ext>
            </a:extLst>
          </p:cNvPr>
          <p:cNvSpPr>
            <a:spLocks noGrp="1"/>
          </p:cNvSpPr>
          <p:nvPr>
            <p:ph type="sldNum" sz="quarter" idx="12"/>
          </p:nvPr>
        </p:nvSpPr>
        <p:spPr/>
        <p:txBody>
          <a:bodyPr/>
          <a:lstStyle/>
          <a:p>
            <a:fld id="{B7C7DEAE-B1FF-4F0D-9790-23B38FF51CAA}" type="slidenum">
              <a:rPr lang="en-US" smtClean="0"/>
              <a:t>19</a:t>
            </a:fld>
            <a:endParaRPr lang="en-US" dirty="0"/>
          </a:p>
        </p:txBody>
      </p:sp>
      <p:sp>
        <p:nvSpPr>
          <p:cNvPr id="5" name="Footer Placeholder 4">
            <a:extLst>
              <a:ext uri="{FF2B5EF4-FFF2-40B4-BE49-F238E27FC236}">
                <a16:creationId xmlns="" xmlns:a16="http://schemas.microsoft.com/office/drawing/2014/main" id="{CFA3D81B-1B96-4183-A8ED-80F4809AA238}"/>
              </a:ext>
            </a:extLst>
          </p:cNvPr>
          <p:cNvSpPr>
            <a:spLocks noGrp="1"/>
          </p:cNvSpPr>
          <p:nvPr>
            <p:ph type="ftr" sz="quarter" idx="3"/>
          </p:nvPr>
        </p:nvSpPr>
        <p:spPr/>
        <p:txBody>
          <a:bodyPr/>
          <a:lstStyle/>
          <a:p>
            <a:r>
              <a:rPr lang="fr-FR" dirty="0"/>
              <a:t>WWW.BETTERINVESTING.ORG</a:t>
            </a:r>
            <a:endParaRPr lang="en-US" dirty="0"/>
          </a:p>
        </p:txBody>
      </p:sp>
    </p:spTree>
    <p:extLst>
      <p:ext uri="{BB962C8B-B14F-4D97-AF65-F5344CB8AC3E}">
        <p14:creationId xmlns:p14="http://schemas.microsoft.com/office/powerpoint/2010/main" val="1372818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2C4F32-E458-8189-0A5B-DA1A714A1A9E}"/>
              </a:ext>
            </a:extLst>
          </p:cNvPr>
          <p:cNvSpPr>
            <a:spLocks noGrp="1"/>
          </p:cNvSpPr>
          <p:nvPr>
            <p:ph type="title"/>
          </p:nvPr>
        </p:nvSpPr>
        <p:spPr/>
        <p:txBody>
          <a:bodyPr>
            <a:normAutofit/>
          </a:bodyPr>
          <a:lstStyle/>
          <a:p>
            <a:pPr algn="ctr"/>
            <a:r>
              <a:rPr lang="en-US" sz="4400" dirty="0" smtClean="0"/>
              <a:t>Lululemon Athletica</a:t>
            </a:r>
            <a:endParaRPr lang="en-US" sz="4400" dirty="0"/>
          </a:p>
        </p:txBody>
      </p:sp>
      <p:sp>
        <p:nvSpPr>
          <p:cNvPr id="5" name="Footer Placeholder 4">
            <a:extLst>
              <a:ext uri="{FF2B5EF4-FFF2-40B4-BE49-F238E27FC236}">
                <a16:creationId xmlns="" xmlns:a16="http://schemas.microsoft.com/office/drawing/2014/main" id="{927F9BEC-9370-2F04-A4BA-C608B8B337CE}"/>
              </a:ext>
            </a:extLst>
          </p:cNvPr>
          <p:cNvSpPr>
            <a:spLocks noGrp="1"/>
          </p:cNvSpPr>
          <p:nvPr>
            <p:ph type="ftr" sz="quarter" idx="11"/>
          </p:nvPr>
        </p:nvSpPr>
        <p:spPr/>
        <p:txBody>
          <a:bodyPr/>
          <a:lstStyle/>
          <a:p>
            <a:r>
              <a:rPr lang="fr-FR"/>
              <a:t>WWW.BETTERINVESTING.ORG</a:t>
            </a:r>
            <a:endParaRPr lang="en-US" dirty="0"/>
          </a:p>
        </p:txBody>
      </p:sp>
      <p:sp>
        <p:nvSpPr>
          <p:cNvPr id="4" name="Slide Number Placeholder 3">
            <a:extLst>
              <a:ext uri="{FF2B5EF4-FFF2-40B4-BE49-F238E27FC236}">
                <a16:creationId xmlns="" xmlns:a16="http://schemas.microsoft.com/office/drawing/2014/main" id="{6A048277-6133-7C10-55F0-F5E00E99BB32}"/>
              </a:ext>
            </a:extLst>
          </p:cNvPr>
          <p:cNvSpPr>
            <a:spLocks noGrp="1"/>
          </p:cNvSpPr>
          <p:nvPr>
            <p:ph type="sldNum" sz="quarter" idx="12"/>
          </p:nvPr>
        </p:nvSpPr>
        <p:spPr/>
        <p:txBody>
          <a:bodyPr/>
          <a:lstStyle/>
          <a:p>
            <a:fld id="{B7C7DEAE-B1FF-4F0D-9790-23B38FF51CAA}" type="slidenum">
              <a:rPr lang="en-US" smtClean="0"/>
              <a:t>2</a:t>
            </a:fld>
            <a:endParaRPr lang="en-US" dirty="0"/>
          </a:p>
        </p:txBody>
      </p:sp>
      <p:pic>
        <p:nvPicPr>
          <p:cNvPr id="3" name="Picture 2"/>
          <p:cNvPicPr>
            <a:picLocks noChangeAspect="1"/>
          </p:cNvPicPr>
          <p:nvPr/>
        </p:nvPicPr>
        <p:blipFill>
          <a:blip r:embed="rId2"/>
          <a:stretch>
            <a:fillRect/>
          </a:stretch>
        </p:blipFill>
        <p:spPr>
          <a:xfrm>
            <a:off x="609600" y="1295400"/>
            <a:ext cx="11049000" cy="5386387"/>
          </a:xfrm>
          <a:prstGeom prst="rect">
            <a:avLst/>
          </a:prstGeom>
        </p:spPr>
      </p:pic>
    </p:spTree>
    <p:extLst>
      <p:ext uri="{BB962C8B-B14F-4D97-AF65-F5344CB8AC3E}">
        <p14:creationId xmlns:p14="http://schemas.microsoft.com/office/powerpoint/2010/main" val="3380711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3</a:t>
            </a:fld>
            <a:endParaRPr lang="en-US" dirty="0"/>
          </a:p>
        </p:txBody>
      </p:sp>
      <p:pic>
        <p:nvPicPr>
          <p:cNvPr id="2" name="Picture 1"/>
          <p:cNvPicPr>
            <a:picLocks noChangeAspect="1"/>
          </p:cNvPicPr>
          <p:nvPr/>
        </p:nvPicPr>
        <p:blipFill>
          <a:blip r:embed="rId2"/>
          <a:stretch>
            <a:fillRect/>
          </a:stretch>
        </p:blipFill>
        <p:spPr>
          <a:xfrm>
            <a:off x="538162" y="1243012"/>
            <a:ext cx="11115675" cy="4371975"/>
          </a:xfrm>
          <a:prstGeom prst="rect">
            <a:avLst/>
          </a:prstGeom>
        </p:spPr>
      </p:pic>
    </p:spTree>
    <p:extLst>
      <p:ext uri="{BB962C8B-B14F-4D97-AF65-F5344CB8AC3E}">
        <p14:creationId xmlns:p14="http://schemas.microsoft.com/office/powerpoint/2010/main" val="537697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4</a:t>
            </a:fld>
            <a:endParaRPr lang="en-US" dirty="0"/>
          </a:p>
        </p:txBody>
      </p:sp>
      <p:pic>
        <p:nvPicPr>
          <p:cNvPr id="5" name="Picture 4"/>
          <p:cNvPicPr>
            <a:picLocks noChangeAspect="1"/>
          </p:cNvPicPr>
          <p:nvPr/>
        </p:nvPicPr>
        <p:blipFill>
          <a:blip r:embed="rId2"/>
          <a:stretch>
            <a:fillRect/>
          </a:stretch>
        </p:blipFill>
        <p:spPr>
          <a:xfrm>
            <a:off x="0" y="509587"/>
            <a:ext cx="12192000" cy="5838825"/>
          </a:xfrm>
          <a:prstGeom prst="rect">
            <a:avLst/>
          </a:prstGeom>
        </p:spPr>
      </p:pic>
    </p:spTree>
    <p:extLst>
      <p:ext uri="{BB962C8B-B14F-4D97-AF65-F5344CB8AC3E}">
        <p14:creationId xmlns:p14="http://schemas.microsoft.com/office/powerpoint/2010/main" val="2638159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5</a:t>
            </a:fld>
            <a:endParaRPr lang="en-US" dirty="0"/>
          </a:p>
        </p:txBody>
      </p:sp>
      <p:pic>
        <p:nvPicPr>
          <p:cNvPr id="5" name="Picture 4"/>
          <p:cNvPicPr>
            <a:picLocks noChangeAspect="1"/>
          </p:cNvPicPr>
          <p:nvPr/>
        </p:nvPicPr>
        <p:blipFill>
          <a:blip r:embed="rId2"/>
          <a:stretch>
            <a:fillRect/>
          </a:stretch>
        </p:blipFill>
        <p:spPr>
          <a:xfrm>
            <a:off x="576262" y="790575"/>
            <a:ext cx="11039475" cy="5276850"/>
          </a:xfrm>
          <a:prstGeom prst="rect">
            <a:avLst/>
          </a:prstGeom>
        </p:spPr>
      </p:pic>
    </p:spTree>
    <p:extLst>
      <p:ext uri="{BB962C8B-B14F-4D97-AF65-F5344CB8AC3E}">
        <p14:creationId xmlns:p14="http://schemas.microsoft.com/office/powerpoint/2010/main" val="2088827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6</a:t>
            </a:fld>
            <a:endParaRPr lang="en-US" dirty="0"/>
          </a:p>
        </p:txBody>
      </p:sp>
      <p:pic>
        <p:nvPicPr>
          <p:cNvPr id="6" name="Picture 5"/>
          <p:cNvPicPr>
            <a:picLocks noChangeAspect="1"/>
          </p:cNvPicPr>
          <p:nvPr/>
        </p:nvPicPr>
        <p:blipFill>
          <a:blip r:embed="rId2"/>
          <a:stretch>
            <a:fillRect/>
          </a:stretch>
        </p:blipFill>
        <p:spPr>
          <a:xfrm>
            <a:off x="381000" y="600074"/>
            <a:ext cx="11430000" cy="6181725"/>
          </a:xfrm>
          <a:prstGeom prst="rect">
            <a:avLst/>
          </a:prstGeom>
        </p:spPr>
      </p:pic>
    </p:spTree>
    <p:extLst>
      <p:ext uri="{BB962C8B-B14F-4D97-AF65-F5344CB8AC3E}">
        <p14:creationId xmlns:p14="http://schemas.microsoft.com/office/powerpoint/2010/main" val="373680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7</a:t>
            </a:fld>
            <a:endParaRPr lang="en-US" dirty="0"/>
          </a:p>
        </p:txBody>
      </p:sp>
      <p:pic>
        <p:nvPicPr>
          <p:cNvPr id="5" name="Picture 4"/>
          <p:cNvPicPr>
            <a:picLocks noChangeAspect="1"/>
          </p:cNvPicPr>
          <p:nvPr/>
        </p:nvPicPr>
        <p:blipFill>
          <a:blip r:embed="rId2"/>
          <a:stretch>
            <a:fillRect/>
          </a:stretch>
        </p:blipFill>
        <p:spPr>
          <a:xfrm>
            <a:off x="471487" y="614362"/>
            <a:ext cx="11249025" cy="6015038"/>
          </a:xfrm>
          <a:prstGeom prst="rect">
            <a:avLst/>
          </a:prstGeom>
        </p:spPr>
      </p:pic>
    </p:spTree>
    <p:extLst>
      <p:ext uri="{BB962C8B-B14F-4D97-AF65-F5344CB8AC3E}">
        <p14:creationId xmlns:p14="http://schemas.microsoft.com/office/powerpoint/2010/main" val="42393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8</a:t>
            </a:fld>
            <a:endParaRPr lang="en-US" dirty="0"/>
          </a:p>
        </p:txBody>
      </p:sp>
      <p:pic>
        <p:nvPicPr>
          <p:cNvPr id="4" name="Picture 3"/>
          <p:cNvPicPr>
            <a:picLocks noChangeAspect="1"/>
          </p:cNvPicPr>
          <p:nvPr/>
        </p:nvPicPr>
        <p:blipFill>
          <a:blip r:embed="rId2"/>
          <a:stretch>
            <a:fillRect/>
          </a:stretch>
        </p:blipFill>
        <p:spPr>
          <a:xfrm>
            <a:off x="9525" y="552450"/>
            <a:ext cx="12172950" cy="6076950"/>
          </a:xfrm>
          <a:prstGeom prst="rect">
            <a:avLst/>
          </a:prstGeom>
        </p:spPr>
      </p:pic>
    </p:spTree>
    <p:extLst>
      <p:ext uri="{BB962C8B-B14F-4D97-AF65-F5344CB8AC3E}">
        <p14:creationId xmlns:p14="http://schemas.microsoft.com/office/powerpoint/2010/main" val="412054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9</a:t>
            </a:fld>
            <a:endParaRPr lang="en-US" dirty="0"/>
          </a:p>
        </p:txBody>
      </p:sp>
      <p:pic>
        <p:nvPicPr>
          <p:cNvPr id="4" name="Picture 3"/>
          <p:cNvPicPr>
            <a:picLocks noChangeAspect="1"/>
          </p:cNvPicPr>
          <p:nvPr/>
        </p:nvPicPr>
        <p:blipFill>
          <a:blip r:embed="rId2"/>
          <a:stretch>
            <a:fillRect/>
          </a:stretch>
        </p:blipFill>
        <p:spPr>
          <a:xfrm>
            <a:off x="195262" y="395907"/>
            <a:ext cx="11801475" cy="6324600"/>
          </a:xfrm>
          <a:prstGeom prst="rect">
            <a:avLst/>
          </a:prstGeom>
        </p:spPr>
      </p:pic>
    </p:spTree>
    <p:extLst>
      <p:ext uri="{BB962C8B-B14F-4D97-AF65-F5344CB8AC3E}">
        <p14:creationId xmlns:p14="http://schemas.microsoft.com/office/powerpoint/2010/main" val="1719742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etterInvesting PPT 2016">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108037</TotalTime>
  <Words>846</Words>
  <Application>Microsoft Office PowerPoint</Application>
  <PresentationFormat>Widescreen</PresentationFormat>
  <Paragraphs>132</Paragraphs>
  <Slides>19</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Calibri</vt:lpstr>
      <vt:lpstr>Clarity</vt:lpstr>
      <vt:lpstr>BetterInvesting PPT 2016</vt:lpstr>
      <vt:lpstr>Sheryl Patterson</vt:lpstr>
      <vt:lpstr>Lululemon Athletica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Independent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Lululemon Athletica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DMV Webinar</dc:title>
  <dc:creator>Kevin Gillogly</dc:creator>
  <cp:lastModifiedBy>Microsoft account</cp:lastModifiedBy>
  <cp:revision>2724</cp:revision>
  <dcterms:created xsi:type="dcterms:W3CDTF">2020-12-07T03:49:10Z</dcterms:created>
  <dcterms:modified xsi:type="dcterms:W3CDTF">2023-02-13T00:15:37Z</dcterms:modified>
</cp:coreProperties>
</file>