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63" r:id="rId6"/>
    <p:sldId id="259" r:id="rId7"/>
    <p:sldId id="260" r:id="rId8"/>
    <p:sldId id="261" r:id="rId9"/>
    <p:sldId id="271" r:id="rId10"/>
    <p:sldId id="276" r:id="rId11"/>
    <p:sldId id="265" r:id="rId12"/>
    <p:sldId id="272" r:id="rId13"/>
    <p:sldId id="273" r:id="rId14"/>
    <p:sldId id="274" r:id="rId15"/>
    <p:sldId id="275" r:id="rId16"/>
    <p:sldId id="262" r:id="rId17"/>
    <p:sldId id="266" r:id="rId18"/>
    <p:sldId id="268" r:id="rId19"/>
    <p:sldId id="27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62" d="100"/>
          <a:sy n="62" d="100"/>
        </p:scale>
        <p:origin x="9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91CCEE-FFBA-4688-8E77-2559A4199618}"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19DF90-D7E6-4A30-A7E1-A84A683FD831}" type="slidenum">
              <a:rPr lang="en-US" smtClean="0"/>
              <a:t>‹#›</a:t>
            </a:fld>
            <a:endParaRPr lang="en-US"/>
          </a:p>
        </p:txBody>
      </p:sp>
    </p:spTree>
    <p:extLst>
      <p:ext uri="{BB962C8B-B14F-4D97-AF65-F5344CB8AC3E}">
        <p14:creationId xmlns:p14="http://schemas.microsoft.com/office/powerpoint/2010/main" val="2040066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91CCEE-FFBA-4688-8E77-2559A4199618}"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19DF90-D7E6-4A30-A7E1-A84A683FD831}" type="slidenum">
              <a:rPr lang="en-US" smtClean="0"/>
              <a:t>‹#›</a:t>
            </a:fld>
            <a:endParaRPr lang="en-US"/>
          </a:p>
        </p:txBody>
      </p:sp>
    </p:spTree>
    <p:extLst>
      <p:ext uri="{BB962C8B-B14F-4D97-AF65-F5344CB8AC3E}">
        <p14:creationId xmlns:p14="http://schemas.microsoft.com/office/powerpoint/2010/main" val="379284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91CCEE-FFBA-4688-8E77-2559A4199618}"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19DF90-D7E6-4A30-A7E1-A84A683FD831}" type="slidenum">
              <a:rPr lang="en-US" smtClean="0"/>
              <a:t>‹#›</a:t>
            </a:fld>
            <a:endParaRPr lang="en-US"/>
          </a:p>
        </p:txBody>
      </p:sp>
    </p:spTree>
    <p:extLst>
      <p:ext uri="{BB962C8B-B14F-4D97-AF65-F5344CB8AC3E}">
        <p14:creationId xmlns:p14="http://schemas.microsoft.com/office/powerpoint/2010/main" val="469597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91CCEE-FFBA-4688-8E77-2559A4199618}"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19DF90-D7E6-4A30-A7E1-A84A683FD831}" type="slidenum">
              <a:rPr lang="en-US" smtClean="0"/>
              <a:t>‹#›</a:t>
            </a:fld>
            <a:endParaRPr lang="en-US"/>
          </a:p>
        </p:txBody>
      </p:sp>
    </p:spTree>
    <p:extLst>
      <p:ext uri="{BB962C8B-B14F-4D97-AF65-F5344CB8AC3E}">
        <p14:creationId xmlns:p14="http://schemas.microsoft.com/office/powerpoint/2010/main" val="2208755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91CCEE-FFBA-4688-8E77-2559A4199618}"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19DF90-D7E6-4A30-A7E1-A84A683FD831}" type="slidenum">
              <a:rPr lang="en-US" smtClean="0"/>
              <a:t>‹#›</a:t>
            </a:fld>
            <a:endParaRPr lang="en-US"/>
          </a:p>
        </p:txBody>
      </p:sp>
    </p:spTree>
    <p:extLst>
      <p:ext uri="{BB962C8B-B14F-4D97-AF65-F5344CB8AC3E}">
        <p14:creationId xmlns:p14="http://schemas.microsoft.com/office/powerpoint/2010/main" val="2602462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91CCEE-FFBA-4688-8E77-2559A4199618}"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19DF90-D7E6-4A30-A7E1-A84A683FD831}" type="slidenum">
              <a:rPr lang="en-US" smtClean="0"/>
              <a:t>‹#›</a:t>
            </a:fld>
            <a:endParaRPr lang="en-US"/>
          </a:p>
        </p:txBody>
      </p:sp>
    </p:spTree>
    <p:extLst>
      <p:ext uri="{BB962C8B-B14F-4D97-AF65-F5344CB8AC3E}">
        <p14:creationId xmlns:p14="http://schemas.microsoft.com/office/powerpoint/2010/main" val="3620078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91CCEE-FFBA-4688-8E77-2559A4199618}" type="datetimeFigureOut">
              <a:rPr lang="en-US" smtClean="0"/>
              <a:t>11/7/2022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19DF90-D7E6-4A30-A7E1-A84A683FD831}" type="slidenum">
              <a:rPr lang="en-US" smtClean="0"/>
              <a:t>‹#›</a:t>
            </a:fld>
            <a:endParaRPr lang="en-US"/>
          </a:p>
        </p:txBody>
      </p:sp>
    </p:spTree>
    <p:extLst>
      <p:ext uri="{BB962C8B-B14F-4D97-AF65-F5344CB8AC3E}">
        <p14:creationId xmlns:p14="http://schemas.microsoft.com/office/powerpoint/2010/main" val="3134741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91CCEE-FFBA-4688-8E77-2559A4199618}" type="datetimeFigureOut">
              <a:rPr lang="en-US" smtClean="0"/>
              <a:t>11/7/2022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19DF90-D7E6-4A30-A7E1-A84A683FD831}" type="slidenum">
              <a:rPr lang="en-US" smtClean="0"/>
              <a:t>‹#›</a:t>
            </a:fld>
            <a:endParaRPr lang="en-US"/>
          </a:p>
        </p:txBody>
      </p:sp>
    </p:spTree>
    <p:extLst>
      <p:ext uri="{BB962C8B-B14F-4D97-AF65-F5344CB8AC3E}">
        <p14:creationId xmlns:p14="http://schemas.microsoft.com/office/powerpoint/2010/main" val="2123762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91CCEE-FFBA-4688-8E77-2559A4199618}" type="datetimeFigureOut">
              <a:rPr lang="en-US" smtClean="0"/>
              <a:t>11/7/2022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19DF90-D7E6-4A30-A7E1-A84A683FD831}" type="slidenum">
              <a:rPr lang="en-US" smtClean="0"/>
              <a:t>‹#›</a:t>
            </a:fld>
            <a:endParaRPr lang="en-US"/>
          </a:p>
        </p:txBody>
      </p:sp>
    </p:spTree>
    <p:extLst>
      <p:ext uri="{BB962C8B-B14F-4D97-AF65-F5344CB8AC3E}">
        <p14:creationId xmlns:p14="http://schemas.microsoft.com/office/powerpoint/2010/main" val="2436501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91CCEE-FFBA-4688-8E77-2559A4199618}"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19DF90-D7E6-4A30-A7E1-A84A683FD831}" type="slidenum">
              <a:rPr lang="en-US" smtClean="0"/>
              <a:t>‹#›</a:t>
            </a:fld>
            <a:endParaRPr lang="en-US"/>
          </a:p>
        </p:txBody>
      </p:sp>
    </p:spTree>
    <p:extLst>
      <p:ext uri="{BB962C8B-B14F-4D97-AF65-F5344CB8AC3E}">
        <p14:creationId xmlns:p14="http://schemas.microsoft.com/office/powerpoint/2010/main" val="2994215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91CCEE-FFBA-4688-8E77-2559A4199618}"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19DF90-D7E6-4A30-A7E1-A84A683FD831}" type="slidenum">
              <a:rPr lang="en-US" smtClean="0"/>
              <a:t>‹#›</a:t>
            </a:fld>
            <a:endParaRPr lang="en-US"/>
          </a:p>
        </p:txBody>
      </p:sp>
    </p:spTree>
    <p:extLst>
      <p:ext uri="{BB962C8B-B14F-4D97-AF65-F5344CB8AC3E}">
        <p14:creationId xmlns:p14="http://schemas.microsoft.com/office/powerpoint/2010/main" val="3624832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91CCEE-FFBA-4688-8E77-2559A4199618}" type="datetimeFigureOut">
              <a:rPr lang="en-US" smtClean="0"/>
              <a:t>11/7/2022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19DF90-D7E6-4A30-A7E1-A84A683FD831}" type="slidenum">
              <a:rPr lang="en-US" smtClean="0"/>
              <a:t>‹#›</a:t>
            </a:fld>
            <a:endParaRPr lang="en-US"/>
          </a:p>
        </p:txBody>
      </p:sp>
    </p:spTree>
    <p:extLst>
      <p:ext uri="{BB962C8B-B14F-4D97-AF65-F5344CB8AC3E}">
        <p14:creationId xmlns:p14="http://schemas.microsoft.com/office/powerpoint/2010/main" val="911748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about.pyp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www.barrons.com/market-data/stocks/aap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s://mma.prnewswire.com/media/1930770/HR_a_PayPal_Company_w_circle_2x_Logo.html"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09238" y="4829052"/>
            <a:ext cx="9144000" cy="1139452"/>
          </a:xfrm>
        </p:spPr>
        <p:txBody>
          <a:bodyPr>
            <a:normAutofit fontScale="92500" lnSpcReduction="20000"/>
          </a:bodyPr>
          <a:lstStyle/>
          <a:p>
            <a:r>
              <a:rPr lang="en-US" b="1" dirty="0" smtClean="0">
                <a:solidFill>
                  <a:srgbClr val="0070C0"/>
                </a:solidFill>
              </a:rPr>
              <a:t>By</a:t>
            </a:r>
          </a:p>
          <a:p>
            <a:r>
              <a:rPr lang="en-US" b="1" dirty="0" smtClean="0">
                <a:solidFill>
                  <a:srgbClr val="0070C0"/>
                </a:solidFill>
              </a:rPr>
              <a:t>Arvind Krishna – MICNOVA (</a:t>
            </a:r>
            <a:r>
              <a:rPr lang="en-US" b="1" dirty="0" err="1" smtClean="0">
                <a:solidFill>
                  <a:srgbClr val="0070C0"/>
                </a:solidFill>
              </a:rPr>
              <a:t>BetterInvesting</a:t>
            </a:r>
            <a:r>
              <a:rPr lang="en-US" b="1" dirty="0">
                <a:solidFill>
                  <a:srgbClr val="0070C0"/>
                </a:solidFill>
              </a:rPr>
              <a:t> </a:t>
            </a:r>
            <a:r>
              <a:rPr lang="en-US" b="1" dirty="0" smtClean="0">
                <a:solidFill>
                  <a:srgbClr val="0070C0"/>
                </a:solidFill>
              </a:rPr>
              <a:t>– BI)</a:t>
            </a:r>
            <a:endParaRPr lang="en-US" b="1" dirty="0">
              <a:solidFill>
                <a:srgbClr val="0070C0"/>
              </a:solidFill>
            </a:endParaRPr>
          </a:p>
          <a:p>
            <a:r>
              <a:rPr lang="en-US" b="1" dirty="0" smtClean="0">
                <a:solidFill>
                  <a:srgbClr val="0070C0"/>
                </a:solidFill>
              </a:rPr>
              <a:t>Nov 08 - 2022</a:t>
            </a:r>
            <a:endParaRPr lang="en-US" b="1" dirty="0">
              <a:solidFill>
                <a:srgbClr val="0070C0"/>
              </a:solidFill>
            </a:endParaRPr>
          </a:p>
        </p:txBody>
      </p:sp>
      <p:sp>
        <p:nvSpPr>
          <p:cNvPr id="4" name="Rectangle 1"/>
          <p:cNvSpPr>
            <a:spLocks noGrp="1" noChangeArrowheads="1"/>
          </p:cNvSpPr>
          <p:nvPr>
            <p:ph type="ctrTitle"/>
          </p:nvPr>
        </p:nvSpPr>
        <p:spPr bwMode="auto">
          <a:xfrm>
            <a:off x="2034173" y="2500160"/>
            <a:ext cx="789093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3600" b="1" i="0" u="none" strike="noStrike" cap="none" normalizeH="0" baseline="0" dirty="0" smtClean="0">
                <a:ln>
                  <a:noFill/>
                </a:ln>
                <a:solidFill>
                  <a:schemeClr val="tx1"/>
                </a:solidFill>
                <a:effectLst/>
                <a:latin typeface="Arial" panose="020B0604020202020204" pitchFamily="34" charset="0"/>
              </a:rPr>
              <a:t>PayPal Holdings </a:t>
            </a:r>
            <a:r>
              <a:rPr kumimoji="0" lang="en-US" altLang="en-US" sz="3600" b="1" i="0" u="none" strike="noStrike" cap="none" normalizeH="0" baseline="0" dirty="0" err="1" smtClean="0">
                <a:ln>
                  <a:noFill/>
                </a:ln>
                <a:solidFill>
                  <a:schemeClr val="tx1"/>
                </a:solidFill>
                <a:effectLst/>
                <a:latin typeface="Arial" panose="020B0604020202020204" pitchFamily="34" charset="0"/>
              </a:rPr>
              <a:t>Inc</a:t>
            </a:r>
            <a:r>
              <a:rPr lang="en-US" altLang="en-US" sz="3600" b="1" dirty="0">
                <a:latin typeface="Arial" panose="020B0604020202020204" pitchFamily="34" charset="0"/>
              </a:rPr>
              <a:t> </a:t>
            </a:r>
            <a:r>
              <a:rPr kumimoji="0" lang="en-US" altLang="en-US" sz="3600" b="1" i="0" u="none" strike="noStrike" cap="none" normalizeH="0" baseline="0" dirty="0" smtClean="0">
                <a:ln>
                  <a:noFill/>
                </a:ln>
                <a:solidFill>
                  <a:schemeClr val="tx1"/>
                </a:solidFill>
                <a:effectLst/>
                <a:latin typeface="Arial" panose="020B0604020202020204" pitchFamily="34" charset="0"/>
              </a:rPr>
              <a:t>(</a:t>
            </a:r>
            <a:r>
              <a:rPr kumimoji="0" lang="en-US" altLang="en-US" sz="3600" b="1" i="0" u="none" strike="noStrike" cap="none" normalizeH="0" baseline="0" dirty="0" smtClean="0">
                <a:ln>
                  <a:noFill/>
                </a:ln>
                <a:solidFill>
                  <a:srgbClr val="0070C0"/>
                </a:solidFill>
                <a:effectLst/>
                <a:latin typeface="Arial" panose="020B0604020202020204" pitchFamily="34" charset="0"/>
              </a:rPr>
              <a:t>PYPL</a:t>
            </a:r>
            <a:r>
              <a:rPr kumimoji="0" lang="en-US" altLang="en-US" sz="3600" b="1" i="0" u="none" strike="noStrike" cap="none" normalizeH="0" baseline="0" dirty="0" smtClean="0">
                <a:ln>
                  <a:noFill/>
                </a:ln>
                <a:solidFill>
                  <a:schemeClr val="tx1"/>
                </a:solidFill>
                <a:effectLst/>
                <a:latin typeface="Arial" panose="020B0604020202020204" pitchFamily="34" charset="0"/>
              </a:rPr>
              <a:t>)</a:t>
            </a:r>
          </a:p>
          <a:p>
            <a:pPr lvl="0" eaLnBrk="0" fontAlgn="base" hangingPunct="0">
              <a:lnSpc>
                <a:spcPct val="100000"/>
              </a:lnSpc>
              <a:spcAft>
                <a:spcPct val="0"/>
              </a:spcAft>
            </a:pPr>
            <a:r>
              <a:rPr kumimoji="0" lang="en-US" altLang="en-US" sz="2400" b="1" i="0" u="none" strike="noStrike" cap="none" normalizeH="0" baseline="0" dirty="0" smtClean="0">
                <a:ln>
                  <a:noFill/>
                </a:ln>
                <a:solidFill>
                  <a:schemeClr val="tx1"/>
                </a:solidFill>
                <a:effectLst/>
                <a:latin typeface="Arial" panose="020B0604020202020204" pitchFamily="34" charset="0"/>
              </a:rPr>
              <a:t>NASDAQ – Large CAP Growth (</a:t>
            </a:r>
            <a:r>
              <a:rPr lang="en-US" sz="2400" dirty="0"/>
              <a:t>PYPL is in the S&amp;P </a:t>
            </a:r>
            <a:r>
              <a:rPr lang="en-US" sz="2400" dirty="0" smtClean="0"/>
              <a:t>500)</a:t>
            </a:r>
            <a:endParaRPr kumimoji="0" lang="en-US" altLang="en-US" sz="2400" b="1" i="0" u="none" strike="noStrike" cap="none" normalizeH="0" baseline="0" dirty="0" smtClean="0">
              <a:ln>
                <a:noFill/>
              </a:ln>
              <a:solidFill>
                <a:schemeClr val="tx1"/>
              </a:solidFill>
              <a:effectLst/>
              <a:latin typeface="Arial" panose="020B0604020202020204" pitchFamily="34" charset="0"/>
            </a:endParaRPr>
          </a:p>
        </p:txBody>
      </p:sp>
      <p:pic>
        <p:nvPicPr>
          <p:cNvPr id="1027" name="Picture 3" descr="PayPal Logo">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73688" y="1268883"/>
            <a:ext cx="4011903" cy="108850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239911" y="3572273"/>
            <a:ext cx="7168444" cy="1200329"/>
          </a:xfrm>
          <a:prstGeom prst="rect">
            <a:avLst/>
          </a:prstGeom>
          <a:noFill/>
        </p:spPr>
        <p:txBody>
          <a:bodyPr wrap="square" rtlCol="0">
            <a:spAutoFit/>
          </a:bodyPr>
          <a:lstStyle/>
          <a:p>
            <a:r>
              <a:rPr lang="en-US" sz="2400" b="1" dirty="0" smtClean="0"/>
              <a:t>Sector: </a:t>
            </a:r>
            <a:r>
              <a:rPr lang="en-US" sz="2400" b="1" dirty="0">
                <a:solidFill>
                  <a:srgbClr val="FF0000"/>
                </a:solidFill>
              </a:rPr>
              <a:t>Information Technology</a:t>
            </a:r>
            <a:br>
              <a:rPr lang="en-US" sz="2400" b="1" dirty="0">
                <a:solidFill>
                  <a:srgbClr val="FF0000"/>
                </a:solidFill>
              </a:rPr>
            </a:br>
            <a:r>
              <a:rPr lang="en-US" sz="2400" b="1" dirty="0" smtClean="0"/>
              <a:t>Industry: </a:t>
            </a:r>
            <a:r>
              <a:rPr lang="en-US" sz="2400" b="1" dirty="0">
                <a:solidFill>
                  <a:srgbClr val="FF0000"/>
                </a:solidFill>
              </a:rPr>
              <a:t>IT Services</a:t>
            </a:r>
            <a:br>
              <a:rPr lang="en-US" sz="2400" b="1" dirty="0">
                <a:solidFill>
                  <a:srgbClr val="FF0000"/>
                </a:solidFill>
              </a:rPr>
            </a:br>
            <a:r>
              <a:rPr lang="en-US" sz="2400" b="1" dirty="0" smtClean="0"/>
              <a:t>Sub-Industry: </a:t>
            </a:r>
            <a:r>
              <a:rPr lang="en-US" sz="2400" b="1" dirty="0">
                <a:solidFill>
                  <a:srgbClr val="FF0000"/>
                </a:solidFill>
              </a:rPr>
              <a:t>Data Processing </a:t>
            </a:r>
            <a:r>
              <a:rPr lang="en-US" sz="2400" b="1" dirty="0" smtClean="0">
                <a:solidFill>
                  <a:srgbClr val="FF0000"/>
                </a:solidFill>
              </a:rPr>
              <a:t>&amp; Outsourced </a:t>
            </a:r>
            <a:r>
              <a:rPr lang="en-US" sz="2400" b="1" dirty="0">
                <a:solidFill>
                  <a:srgbClr val="FF0000"/>
                </a:solidFill>
              </a:rPr>
              <a:t>Services</a:t>
            </a:r>
          </a:p>
        </p:txBody>
      </p:sp>
    </p:spTree>
    <p:extLst>
      <p:ext uri="{BB962C8B-B14F-4D97-AF65-F5344CB8AC3E}">
        <p14:creationId xmlns:p14="http://schemas.microsoft.com/office/powerpoint/2010/main" val="39271954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971" y="528211"/>
            <a:ext cx="11053682" cy="5924104"/>
          </a:xfrm>
          <a:prstGeom prst="rect">
            <a:avLst/>
          </a:prstGeom>
        </p:spPr>
      </p:pic>
      <p:sp>
        <p:nvSpPr>
          <p:cNvPr id="3" name="TextBox 2"/>
          <p:cNvSpPr txBox="1"/>
          <p:nvPr/>
        </p:nvSpPr>
        <p:spPr>
          <a:xfrm>
            <a:off x="1094704" y="1184856"/>
            <a:ext cx="2120517" cy="369332"/>
          </a:xfrm>
          <a:prstGeom prst="rect">
            <a:avLst/>
          </a:prstGeom>
          <a:noFill/>
        </p:spPr>
        <p:txBody>
          <a:bodyPr wrap="none" rtlCol="0">
            <a:spAutoFit/>
          </a:bodyPr>
          <a:lstStyle/>
          <a:p>
            <a:r>
              <a:rPr lang="en-US" b="1" dirty="0" smtClean="0">
                <a:solidFill>
                  <a:srgbClr val="FF0000"/>
                </a:solidFill>
              </a:rPr>
              <a:t>PYPL – Nov 04, 2022</a:t>
            </a:r>
            <a:endParaRPr lang="en-US" b="1" dirty="0">
              <a:solidFill>
                <a:srgbClr val="FF0000"/>
              </a:solidFill>
            </a:endParaRPr>
          </a:p>
        </p:txBody>
      </p:sp>
      <p:cxnSp>
        <p:nvCxnSpPr>
          <p:cNvPr id="5" name="Straight Connector 4"/>
          <p:cNvCxnSpPr/>
          <p:nvPr/>
        </p:nvCxnSpPr>
        <p:spPr>
          <a:xfrm>
            <a:off x="1094704" y="6078828"/>
            <a:ext cx="757277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5872766" y="5795496"/>
            <a:ext cx="5767589" cy="2575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387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7067"/>
            <a:ext cx="10515600" cy="598311"/>
          </a:xfrm>
        </p:spPr>
        <p:txBody>
          <a:bodyPr>
            <a:normAutofit/>
          </a:bodyPr>
          <a:lstStyle/>
          <a:p>
            <a:pPr algn="ctr"/>
            <a:r>
              <a:rPr lang="en-US" sz="2800" b="1" dirty="0" smtClean="0">
                <a:solidFill>
                  <a:schemeClr val="accent5"/>
                </a:solidFill>
              </a:rPr>
              <a:t>Friday After - PayPal </a:t>
            </a:r>
            <a:r>
              <a:rPr lang="en-US" sz="2800" b="1" dirty="0">
                <a:solidFill>
                  <a:schemeClr val="accent5"/>
                </a:solidFill>
              </a:rPr>
              <a:t>Q3 Results </a:t>
            </a:r>
            <a:r>
              <a:rPr lang="en-US" sz="2800" b="1" dirty="0" smtClean="0">
                <a:solidFill>
                  <a:schemeClr val="accent5"/>
                </a:solidFill>
              </a:rPr>
              <a:t>Announced on Nov. 3 - Thursday</a:t>
            </a:r>
            <a:endParaRPr lang="en-US" sz="2800" b="1" dirty="0">
              <a:solidFill>
                <a:schemeClr val="accent5"/>
              </a:solidFill>
            </a:endParaRPr>
          </a:p>
        </p:txBody>
      </p:sp>
      <p:sp>
        <p:nvSpPr>
          <p:cNvPr id="5" name="Content Placeholder 4"/>
          <p:cNvSpPr>
            <a:spLocks noGrp="1"/>
          </p:cNvSpPr>
          <p:nvPr>
            <p:ph idx="1"/>
          </p:nvPr>
        </p:nvSpPr>
        <p:spPr>
          <a:xfrm>
            <a:off x="536620" y="1123807"/>
            <a:ext cx="10817180" cy="4351338"/>
          </a:xfrm>
        </p:spPr>
        <p:txBody>
          <a:bodyPr>
            <a:normAutofit lnSpcReduction="10000"/>
          </a:bodyPr>
          <a:lstStyle/>
          <a:p>
            <a:r>
              <a:rPr lang="en-US" dirty="0" smtClean="0"/>
              <a:t>PYPL shares </a:t>
            </a:r>
            <a:r>
              <a:rPr lang="en-US" dirty="0">
                <a:solidFill>
                  <a:srgbClr val="FF0000"/>
                </a:solidFill>
              </a:rPr>
              <a:t>were down over 4% </a:t>
            </a:r>
            <a:r>
              <a:rPr lang="en-US" dirty="0"/>
              <a:t>on Friday afternoon following the release of Q3 results on </a:t>
            </a:r>
            <a:r>
              <a:rPr lang="en-US" dirty="0" smtClean="0"/>
              <a:t>Thursday – even after delivering better than expected Q3'22</a:t>
            </a:r>
            <a:r>
              <a:rPr lang="en-US" dirty="0"/>
              <a:t>: Solid </a:t>
            </a:r>
            <a:r>
              <a:rPr lang="en-US" dirty="0" smtClean="0"/>
              <a:t>Financials, w. Revenue </a:t>
            </a:r>
            <a:r>
              <a:rPr lang="en-US" dirty="0"/>
              <a:t>and EPS outperformance</a:t>
            </a:r>
            <a:endParaRPr lang="en-US" dirty="0">
              <a:solidFill>
                <a:schemeClr val="accent6">
                  <a:lumMod val="75000"/>
                </a:schemeClr>
              </a:solidFill>
            </a:endParaRPr>
          </a:p>
          <a:p>
            <a:r>
              <a:rPr lang="en-US" b="1" dirty="0" smtClean="0">
                <a:solidFill>
                  <a:srgbClr val="FF0000"/>
                </a:solidFill>
              </a:rPr>
              <a:t>Barron’s </a:t>
            </a:r>
            <a:r>
              <a:rPr lang="en-US" b="1" dirty="0">
                <a:solidFill>
                  <a:srgbClr val="FF0000"/>
                </a:solidFill>
              </a:rPr>
              <a:t>T</a:t>
            </a:r>
            <a:r>
              <a:rPr lang="en-US" b="1" dirty="0" smtClean="0">
                <a:solidFill>
                  <a:srgbClr val="FF0000"/>
                </a:solidFill>
              </a:rPr>
              <a:t>ake: </a:t>
            </a:r>
            <a:r>
              <a:rPr lang="en-US" dirty="0" smtClean="0"/>
              <a:t>PYPL </a:t>
            </a:r>
            <a:r>
              <a:rPr lang="en-US" dirty="0"/>
              <a:t>Stock Is </a:t>
            </a:r>
            <a:r>
              <a:rPr lang="en-US" dirty="0" smtClean="0"/>
              <a:t>Down now, </a:t>
            </a:r>
            <a:r>
              <a:rPr lang="en-US" dirty="0"/>
              <a:t>but Wall Street Likes the Long-Term </a:t>
            </a:r>
            <a:r>
              <a:rPr lang="en-US" dirty="0" smtClean="0"/>
              <a:t>View</a:t>
            </a:r>
          </a:p>
          <a:p>
            <a:r>
              <a:rPr lang="en-US" dirty="0" smtClean="0"/>
              <a:t>Wall St. </a:t>
            </a:r>
            <a:r>
              <a:rPr lang="en-US" dirty="0"/>
              <a:t>appeared more concerned about the company’s slight downward revision—100 basis points—on its revenue guidance for 2022. </a:t>
            </a:r>
            <a:endParaRPr lang="en-US" dirty="0" smtClean="0"/>
          </a:p>
          <a:p>
            <a:r>
              <a:rPr lang="en-US" dirty="0" smtClean="0"/>
              <a:t>PYPL also </a:t>
            </a:r>
            <a:r>
              <a:rPr lang="en-US" dirty="0"/>
              <a:t>announced more collaboration with </a:t>
            </a:r>
            <a:r>
              <a:rPr lang="en-US" dirty="0">
                <a:hlinkClick r:id="rId2"/>
              </a:rPr>
              <a:t>Apple </a:t>
            </a:r>
            <a:r>
              <a:rPr lang="en-US" dirty="0"/>
              <a:t>(AAPL) in processing </a:t>
            </a:r>
            <a:r>
              <a:rPr lang="en-US" dirty="0" smtClean="0"/>
              <a:t>payments </a:t>
            </a:r>
            <a:r>
              <a:rPr lang="en-US" dirty="0"/>
              <a:t>to enhance offerings for PayPal and </a:t>
            </a:r>
            <a:r>
              <a:rPr lang="en-US" dirty="0" err="1"/>
              <a:t>Venmo</a:t>
            </a:r>
            <a:r>
              <a:rPr lang="en-US" dirty="0"/>
              <a:t> merchants &amp;</a:t>
            </a:r>
            <a:r>
              <a:rPr lang="en-US" dirty="0" smtClean="0"/>
              <a:t> </a:t>
            </a:r>
            <a:r>
              <a:rPr lang="en-US" dirty="0"/>
              <a:t>consumers</a:t>
            </a:r>
            <a:r>
              <a:rPr lang="en-US" dirty="0" smtClean="0"/>
              <a:t>. </a:t>
            </a:r>
          </a:p>
          <a:p>
            <a:endParaRPr lang="en-US" dirty="0"/>
          </a:p>
        </p:txBody>
      </p:sp>
    </p:spTree>
    <p:extLst>
      <p:ext uri="{BB962C8B-B14F-4D97-AF65-F5344CB8AC3E}">
        <p14:creationId xmlns:p14="http://schemas.microsoft.com/office/powerpoint/2010/main" val="14793952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184" y="566670"/>
            <a:ext cx="11702150" cy="5576553"/>
          </a:xfrm>
          <a:prstGeom prst="rect">
            <a:avLst/>
          </a:prstGeom>
        </p:spPr>
      </p:pic>
      <p:sp>
        <p:nvSpPr>
          <p:cNvPr id="3" name="TextBox 2"/>
          <p:cNvSpPr txBox="1"/>
          <p:nvPr/>
        </p:nvSpPr>
        <p:spPr>
          <a:xfrm>
            <a:off x="901521" y="197338"/>
            <a:ext cx="4575612" cy="400110"/>
          </a:xfrm>
          <a:prstGeom prst="rect">
            <a:avLst/>
          </a:prstGeom>
          <a:noFill/>
        </p:spPr>
        <p:txBody>
          <a:bodyPr wrap="none" rtlCol="0">
            <a:spAutoFit/>
          </a:bodyPr>
          <a:lstStyle/>
          <a:p>
            <a:r>
              <a:rPr lang="en-US" sz="2000" b="1" dirty="0" smtClean="0">
                <a:solidFill>
                  <a:schemeClr val="accent5"/>
                </a:solidFill>
              </a:rPr>
              <a:t>PYPL SSG – Nov 04, 2022 (</a:t>
            </a:r>
            <a:r>
              <a:rPr lang="en-US" sz="2000" i="1" dirty="0" smtClean="0">
                <a:solidFill>
                  <a:schemeClr val="accent5"/>
                </a:solidFill>
              </a:rPr>
              <a:t>Arvind Krishna</a:t>
            </a:r>
            <a:r>
              <a:rPr lang="en-US" sz="2000" b="1" dirty="0" smtClean="0">
                <a:solidFill>
                  <a:schemeClr val="accent5"/>
                </a:solidFill>
              </a:rPr>
              <a:t>)</a:t>
            </a:r>
            <a:endParaRPr lang="en-US" sz="2000" b="1" dirty="0">
              <a:solidFill>
                <a:schemeClr val="accent5"/>
              </a:solidFill>
            </a:endParaRPr>
          </a:p>
        </p:txBody>
      </p:sp>
    </p:spTree>
    <p:extLst>
      <p:ext uri="{BB962C8B-B14F-4D97-AF65-F5344CB8AC3E}">
        <p14:creationId xmlns:p14="http://schemas.microsoft.com/office/powerpoint/2010/main" val="1447104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819" y="257578"/>
            <a:ext cx="11767567" cy="317231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8035" y="3470535"/>
            <a:ext cx="10547796" cy="3387465"/>
          </a:xfrm>
          <a:prstGeom prst="rect">
            <a:avLst/>
          </a:prstGeom>
        </p:spPr>
      </p:pic>
    </p:spTree>
    <p:extLst>
      <p:ext uri="{BB962C8B-B14F-4D97-AF65-F5344CB8AC3E}">
        <p14:creationId xmlns:p14="http://schemas.microsoft.com/office/powerpoint/2010/main" val="3815678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181" y="221835"/>
            <a:ext cx="10265526" cy="4589159"/>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8035" y="4825028"/>
            <a:ext cx="7419776" cy="1898899"/>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47371" y="2286420"/>
            <a:ext cx="4136373" cy="4423473"/>
          </a:xfrm>
          <a:prstGeom prst="rect">
            <a:avLst/>
          </a:prstGeom>
        </p:spPr>
      </p:pic>
    </p:spTree>
    <p:extLst>
      <p:ext uri="{BB962C8B-B14F-4D97-AF65-F5344CB8AC3E}">
        <p14:creationId xmlns:p14="http://schemas.microsoft.com/office/powerpoint/2010/main" val="2323548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582" y="528720"/>
            <a:ext cx="11150619" cy="5253894"/>
          </a:xfrm>
          <a:prstGeom prst="rect">
            <a:avLst/>
          </a:prstGeom>
        </p:spPr>
      </p:pic>
    </p:spTree>
    <p:extLst>
      <p:ext uri="{BB962C8B-B14F-4D97-AF65-F5344CB8AC3E}">
        <p14:creationId xmlns:p14="http://schemas.microsoft.com/office/powerpoint/2010/main" val="4812017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appy Returns A PayPal Company 'Returns Happen' consumer report">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046" y="1202066"/>
            <a:ext cx="3810000" cy="79057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305046" y="1202066"/>
            <a:ext cx="7507120" cy="923330"/>
          </a:xfrm>
          <a:prstGeom prst="rect">
            <a:avLst/>
          </a:prstGeom>
          <a:noFill/>
        </p:spPr>
        <p:txBody>
          <a:bodyPr wrap="square" rtlCol="0">
            <a:spAutoFit/>
          </a:bodyPr>
          <a:lstStyle/>
          <a:p>
            <a:r>
              <a:rPr lang="en-US" u="sng" dirty="0" smtClean="0"/>
              <a:t>Provides </a:t>
            </a:r>
            <a:r>
              <a:rPr lang="en-US" u="sng" dirty="0"/>
              <a:t>an expansive Return Bar network with more than 5,000 </a:t>
            </a:r>
            <a:r>
              <a:rPr lang="en-US" u="sng" dirty="0" smtClean="0"/>
              <a:t>retail locations that offer consumers </a:t>
            </a:r>
            <a:r>
              <a:rPr lang="en-US" u="sng" dirty="0"/>
              <a:t>the ability to return items in-person, without needing to box the items or print a label. </a:t>
            </a:r>
          </a:p>
        </p:txBody>
      </p:sp>
      <p:sp>
        <p:nvSpPr>
          <p:cNvPr id="6" name="TextBox 5"/>
          <p:cNvSpPr txBox="1"/>
          <p:nvPr/>
        </p:nvSpPr>
        <p:spPr>
          <a:xfrm>
            <a:off x="442456" y="2125396"/>
            <a:ext cx="11534895" cy="3785652"/>
          </a:xfrm>
          <a:prstGeom prst="rect">
            <a:avLst/>
          </a:prstGeom>
          <a:noFill/>
        </p:spPr>
        <p:txBody>
          <a:bodyPr wrap="square" rtlCol="0">
            <a:spAutoFit/>
          </a:bodyPr>
          <a:lstStyle/>
          <a:p>
            <a:pPr marL="285750" indent="-285750">
              <a:buFont typeface="Wingdings" panose="05000000000000000000" pitchFamily="2" charset="2"/>
              <a:buChar char="Ø"/>
            </a:pPr>
            <a:r>
              <a:rPr lang="en-US" sz="2000" dirty="0"/>
              <a:t>L</a:t>
            </a:r>
            <a:r>
              <a:rPr lang="en-US" sz="2000" dirty="0" smtClean="0"/>
              <a:t>aunching </a:t>
            </a:r>
            <a:r>
              <a:rPr lang="en-US" sz="2000" dirty="0"/>
              <a:t>of </a:t>
            </a:r>
            <a:r>
              <a:rPr lang="en-US" sz="2000" b="1" dirty="0" err="1" smtClean="0"/>
              <a:t>Venmo</a:t>
            </a:r>
            <a:r>
              <a:rPr lang="en-US" sz="2000" b="1" dirty="0" smtClean="0"/>
              <a:t> live</a:t>
            </a:r>
            <a:r>
              <a:rPr lang="en-US" sz="2000" dirty="0" smtClean="0"/>
              <a:t> </a:t>
            </a:r>
            <a:r>
              <a:rPr lang="en-US" sz="2000" dirty="0"/>
              <a:t>as a </a:t>
            </a:r>
            <a:r>
              <a:rPr lang="en-US" sz="2000" dirty="0" smtClean="0"/>
              <a:t>new payment </a:t>
            </a:r>
            <a:r>
              <a:rPr lang="en-US" sz="2000" dirty="0"/>
              <a:t>option on </a:t>
            </a:r>
            <a:r>
              <a:rPr lang="en-US" sz="2000" u="sng" dirty="0" smtClean="0"/>
              <a:t>Amazon</a:t>
            </a:r>
            <a:r>
              <a:rPr lang="en-US" sz="2000" dirty="0" smtClean="0"/>
              <a:t>, select customers now &amp; full by Holidays  </a:t>
            </a:r>
          </a:p>
          <a:p>
            <a:pPr marL="285750" indent="-285750">
              <a:buFont typeface="Wingdings" panose="05000000000000000000" pitchFamily="2" charset="2"/>
              <a:buChar char="Ø"/>
            </a:pPr>
            <a:r>
              <a:rPr lang="en-US" sz="2000" dirty="0"/>
              <a:t>I</a:t>
            </a:r>
            <a:r>
              <a:rPr lang="en-US" sz="2000" dirty="0" smtClean="0"/>
              <a:t>ntroduced in-store </a:t>
            </a:r>
            <a:r>
              <a:rPr lang="en-US" sz="2000" b="1" dirty="0"/>
              <a:t>Tap to Pay functionality </a:t>
            </a:r>
            <a:r>
              <a:rPr lang="en-US" sz="2000" dirty="0"/>
              <a:t>in some locations</a:t>
            </a:r>
            <a:r>
              <a:rPr lang="en-US" sz="2000" dirty="0" smtClean="0"/>
              <a:t>,</a:t>
            </a:r>
            <a:endParaRPr lang="en-US" sz="2000" dirty="0"/>
          </a:p>
          <a:p>
            <a:pPr marL="285750" indent="-285750">
              <a:buFont typeface="Wingdings" panose="05000000000000000000" pitchFamily="2" charset="2"/>
              <a:buChar char="Ø"/>
            </a:pPr>
            <a:r>
              <a:rPr lang="en-US" sz="2000" dirty="0" smtClean="0"/>
              <a:t>Released </a:t>
            </a:r>
            <a:r>
              <a:rPr lang="en-US" sz="2000" dirty="0"/>
              <a:t>updated </a:t>
            </a:r>
            <a:r>
              <a:rPr lang="en-US" sz="2000" b="1" dirty="0"/>
              <a:t>mobile software developer kit </a:t>
            </a:r>
            <a:r>
              <a:rPr lang="en-US" sz="2000" dirty="0"/>
              <a:t>(SDK), enabling </a:t>
            </a:r>
            <a:r>
              <a:rPr lang="en-US" sz="2000" b="1" dirty="0"/>
              <a:t>merchants</a:t>
            </a:r>
            <a:r>
              <a:rPr lang="en-US" sz="2000" dirty="0"/>
              <a:t> to provide a seamless, in-app checkout experience </a:t>
            </a:r>
            <a:endParaRPr lang="en-US" sz="2000" dirty="0" smtClean="0"/>
          </a:p>
          <a:p>
            <a:pPr marL="342900" indent="-342900">
              <a:buFont typeface="Wingdings" panose="05000000000000000000" pitchFamily="2" charset="2"/>
              <a:buChar char="Ø"/>
            </a:pPr>
            <a:r>
              <a:rPr lang="en-US" sz="2000" dirty="0" smtClean="0"/>
              <a:t>Expanded </a:t>
            </a:r>
            <a:r>
              <a:rPr lang="en-US" sz="2000" b="1" dirty="0" err="1"/>
              <a:t>Zettle</a:t>
            </a:r>
            <a:r>
              <a:rPr lang="en-US" sz="2000" b="1" dirty="0"/>
              <a:t> Terminal to the U.S., </a:t>
            </a:r>
            <a:r>
              <a:rPr lang="en-US" sz="2000" dirty="0"/>
              <a:t>an all-in-one </a:t>
            </a:r>
            <a:r>
              <a:rPr lang="en-US" sz="2000" u="sng" dirty="0" smtClean="0"/>
              <a:t>POS </a:t>
            </a:r>
            <a:r>
              <a:rPr lang="en-US" sz="2000" u="sng" dirty="0"/>
              <a:t>solution </a:t>
            </a:r>
            <a:r>
              <a:rPr lang="en-US" sz="2000" dirty="0"/>
              <a:t>for small </a:t>
            </a:r>
            <a:r>
              <a:rPr lang="en-US" sz="2000" dirty="0" smtClean="0"/>
              <a:t>businesses - successfully Launched </a:t>
            </a:r>
            <a:r>
              <a:rPr lang="en-US" sz="2000" dirty="0"/>
              <a:t>in France and the Netherlands earlier this year </a:t>
            </a:r>
            <a:r>
              <a:rPr lang="en-US" sz="2000" dirty="0" smtClean="0"/>
              <a:t> </a:t>
            </a:r>
          </a:p>
          <a:p>
            <a:pPr marL="342900" indent="-342900">
              <a:buFont typeface="Wingdings" panose="05000000000000000000" pitchFamily="2" charset="2"/>
              <a:buChar char="Ø"/>
            </a:pPr>
            <a:r>
              <a:rPr lang="en-US" sz="2000" dirty="0" smtClean="0"/>
              <a:t>Introduced new </a:t>
            </a:r>
            <a:r>
              <a:rPr lang="en-US" sz="2000" b="1" dirty="0"/>
              <a:t>Rewards </a:t>
            </a:r>
            <a:r>
              <a:rPr lang="en-US" sz="2000" b="1" dirty="0" smtClean="0"/>
              <a:t>Program </a:t>
            </a:r>
            <a:r>
              <a:rPr lang="en-US" sz="2000" b="1" dirty="0"/>
              <a:t>to the digital wallet</a:t>
            </a:r>
            <a:r>
              <a:rPr lang="en-US" sz="2000" dirty="0"/>
              <a:t>, giving customers an easy way to shop and earn rewards all in one </a:t>
            </a:r>
            <a:r>
              <a:rPr lang="en-US" sz="2000" dirty="0" smtClean="0"/>
              <a:t>place</a:t>
            </a:r>
          </a:p>
          <a:p>
            <a:pPr marL="342900" indent="-342900">
              <a:buFont typeface="Wingdings" panose="05000000000000000000" pitchFamily="2" charset="2"/>
              <a:buChar char="Ø"/>
            </a:pPr>
            <a:r>
              <a:rPr lang="en-US" sz="2000" dirty="0" smtClean="0"/>
              <a:t>Broadened </a:t>
            </a:r>
            <a:r>
              <a:rPr lang="en-US" sz="2000" b="1" dirty="0" smtClean="0"/>
              <a:t>Charity Products </a:t>
            </a:r>
            <a:r>
              <a:rPr lang="en-US" sz="2000" b="1" dirty="0"/>
              <a:t>and </a:t>
            </a:r>
            <a:r>
              <a:rPr lang="en-US" sz="2000" b="1" dirty="0" smtClean="0"/>
              <a:t>Services</a:t>
            </a:r>
            <a:r>
              <a:rPr lang="en-US" sz="2000" dirty="0"/>
              <a:t>: launched Grant Payments to deliver money from </a:t>
            </a:r>
            <a:r>
              <a:rPr lang="en-US" sz="2000" dirty="0" smtClean="0"/>
              <a:t>grant makers </a:t>
            </a:r>
            <a:r>
              <a:rPr lang="en-US" sz="2000" dirty="0"/>
              <a:t>quickly and electronically; began onboarding charities to </a:t>
            </a:r>
            <a:r>
              <a:rPr lang="en-US" sz="2000" u="sng" dirty="0" err="1" smtClean="0"/>
              <a:t>Venmo</a:t>
            </a:r>
            <a:r>
              <a:rPr lang="en-US" sz="2000" u="sng" dirty="0" smtClean="0"/>
              <a:t> charity Profiles</a:t>
            </a:r>
          </a:p>
          <a:p>
            <a:pPr marL="285750" indent="-285750">
              <a:buFont typeface="Wingdings" panose="05000000000000000000" pitchFamily="2" charset="2"/>
              <a:buChar char="Ø"/>
            </a:pPr>
            <a:r>
              <a:rPr lang="en-US" sz="2000" dirty="0"/>
              <a:t>L</a:t>
            </a:r>
            <a:r>
              <a:rPr lang="en-US" sz="2000" dirty="0" smtClean="0"/>
              <a:t>aunched </a:t>
            </a:r>
            <a:r>
              <a:rPr lang="en-US" sz="2000" b="1" dirty="0"/>
              <a:t>C</a:t>
            </a:r>
            <a:r>
              <a:rPr lang="en-US" sz="2000" b="1" dirty="0" smtClean="0"/>
              <a:t>rypto </a:t>
            </a:r>
            <a:r>
              <a:rPr lang="en-US" sz="2000" b="1" dirty="0"/>
              <a:t>T</a:t>
            </a:r>
            <a:r>
              <a:rPr lang="en-US" sz="2000" b="1" dirty="0" smtClean="0"/>
              <a:t>ransfers </a:t>
            </a:r>
            <a:r>
              <a:rPr lang="en-US" sz="2000" dirty="0" smtClean="0"/>
              <a:t>between </a:t>
            </a:r>
            <a:r>
              <a:rPr lang="en-US" sz="2000" dirty="0"/>
              <a:t>PayPal and other wallets, </a:t>
            </a:r>
          </a:p>
          <a:p>
            <a:pPr marL="285750" indent="-285750">
              <a:buFont typeface="Wingdings" panose="05000000000000000000" pitchFamily="2" charset="2"/>
              <a:buChar char="Ø"/>
            </a:pPr>
            <a:r>
              <a:rPr lang="en-US" sz="2000" dirty="0"/>
              <a:t>F</a:t>
            </a:r>
            <a:r>
              <a:rPr lang="en-US" sz="2000" dirty="0" smtClean="0"/>
              <a:t>urther </a:t>
            </a:r>
            <a:r>
              <a:rPr lang="en-US" sz="2000" dirty="0"/>
              <a:t>expanded its </a:t>
            </a:r>
            <a:r>
              <a:rPr lang="en-US" sz="2000" b="1" dirty="0"/>
              <a:t>buy-now-pay-later</a:t>
            </a:r>
            <a:r>
              <a:rPr lang="en-US" sz="2000" dirty="0"/>
              <a:t> </a:t>
            </a:r>
            <a:r>
              <a:rPr lang="en-US" sz="2000" dirty="0" smtClean="0"/>
              <a:t>offerings</a:t>
            </a:r>
            <a:r>
              <a:rPr lang="en-US" sz="2000" dirty="0"/>
              <a:t>.</a:t>
            </a:r>
          </a:p>
        </p:txBody>
      </p:sp>
      <p:sp>
        <p:nvSpPr>
          <p:cNvPr id="7" name="TextBox 6"/>
          <p:cNvSpPr txBox="1"/>
          <p:nvPr/>
        </p:nvSpPr>
        <p:spPr>
          <a:xfrm>
            <a:off x="360608" y="311903"/>
            <a:ext cx="11243257" cy="461665"/>
          </a:xfrm>
          <a:prstGeom prst="rect">
            <a:avLst/>
          </a:prstGeom>
          <a:noFill/>
        </p:spPr>
        <p:txBody>
          <a:bodyPr wrap="square" rtlCol="0">
            <a:spAutoFit/>
          </a:bodyPr>
          <a:lstStyle/>
          <a:p>
            <a:pPr algn="ctr"/>
            <a:r>
              <a:rPr lang="en-US" sz="2400" b="1" u="sng" dirty="0" smtClean="0">
                <a:solidFill>
                  <a:srgbClr val="0070C0"/>
                </a:solidFill>
              </a:rPr>
              <a:t>PYPL continues </a:t>
            </a:r>
            <a:r>
              <a:rPr lang="en-US" sz="2400" b="1" u="sng" dirty="0">
                <a:solidFill>
                  <a:srgbClr val="0070C0"/>
                </a:solidFill>
              </a:rPr>
              <a:t>to make strides </a:t>
            </a:r>
            <a:r>
              <a:rPr lang="en-US" sz="2400" b="1" u="sng" dirty="0" smtClean="0">
                <a:solidFill>
                  <a:srgbClr val="0070C0"/>
                </a:solidFill>
              </a:rPr>
              <a:t>to enhance its </a:t>
            </a:r>
            <a:r>
              <a:rPr lang="en-US" sz="2400" b="1" u="sng" dirty="0">
                <a:solidFill>
                  <a:srgbClr val="0070C0"/>
                </a:solidFill>
              </a:rPr>
              <a:t>service </a:t>
            </a:r>
            <a:r>
              <a:rPr lang="en-US" sz="2400" b="1" u="sng" dirty="0" smtClean="0">
                <a:solidFill>
                  <a:srgbClr val="0070C0"/>
                </a:solidFill>
              </a:rPr>
              <a:t>capabilities (Strategic Initiatives)</a:t>
            </a:r>
            <a:endParaRPr lang="en-US" u="sng" dirty="0">
              <a:solidFill>
                <a:srgbClr val="0070C0"/>
              </a:solidFill>
            </a:endParaRPr>
          </a:p>
        </p:txBody>
      </p:sp>
    </p:spTree>
    <p:extLst>
      <p:ext uri="{BB962C8B-B14F-4D97-AF65-F5344CB8AC3E}">
        <p14:creationId xmlns:p14="http://schemas.microsoft.com/office/powerpoint/2010/main" val="10088850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72417" y="215042"/>
            <a:ext cx="2981741" cy="4734586"/>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18704" y="4867768"/>
            <a:ext cx="2935454" cy="1611799"/>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94832" y="4184528"/>
            <a:ext cx="3381804" cy="2277951"/>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34935" y="431798"/>
            <a:ext cx="2946270" cy="3429564"/>
          </a:xfrm>
          <a:prstGeom prst="rect">
            <a:avLst/>
          </a:prstGeom>
        </p:spPr>
      </p:pic>
      <p:sp>
        <p:nvSpPr>
          <p:cNvPr id="6" name="TextBox 5"/>
          <p:cNvSpPr txBox="1"/>
          <p:nvPr/>
        </p:nvSpPr>
        <p:spPr>
          <a:xfrm flipH="1">
            <a:off x="232651" y="431798"/>
            <a:ext cx="3718678" cy="461665"/>
          </a:xfrm>
          <a:prstGeom prst="rect">
            <a:avLst/>
          </a:prstGeom>
          <a:noFill/>
        </p:spPr>
        <p:txBody>
          <a:bodyPr wrap="square" rtlCol="0">
            <a:spAutoFit/>
          </a:bodyPr>
          <a:lstStyle/>
          <a:p>
            <a:r>
              <a:rPr lang="en-US" sz="2400" b="1" u="sng" dirty="0" smtClean="0"/>
              <a:t>PYPL Analysts’ Projections</a:t>
            </a:r>
            <a:endParaRPr lang="en-US" sz="2400" b="1" u="sng" dirty="0"/>
          </a:p>
        </p:txBody>
      </p:sp>
      <p:sp>
        <p:nvSpPr>
          <p:cNvPr id="7" name="TextBox 6"/>
          <p:cNvSpPr txBox="1"/>
          <p:nvPr/>
        </p:nvSpPr>
        <p:spPr>
          <a:xfrm>
            <a:off x="4244622" y="108632"/>
            <a:ext cx="2518703" cy="369332"/>
          </a:xfrm>
          <a:prstGeom prst="rect">
            <a:avLst/>
          </a:prstGeom>
          <a:noFill/>
        </p:spPr>
        <p:txBody>
          <a:bodyPr wrap="none" rtlCol="0">
            <a:spAutoFit/>
          </a:bodyPr>
          <a:lstStyle/>
          <a:p>
            <a:r>
              <a:rPr lang="en-US" b="1" dirty="0" smtClean="0">
                <a:solidFill>
                  <a:srgbClr val="FF0000"/>
                </a:solidFill>
              </a:rPr>
              <a:t>Value Line – 11/04/2022</a:t>
            </a:r>
            <a:endParaRPr lang="en-US" b="1" dirty="0">
              <a:solidFill>
                <a:srgbClr val="FF0000"/>
              </a:solidFill>
            </a:endParaRPr>
          </a:p>
        </p:txBody>
      </p:sp>
      <p:sp>
        <p:nvSpPr>
          <p:cNvPr id="8" name="TextBox 7"/>
          <p:cNvSpPr txBox="1"/>
          <p:nvPr/>
        </p:nvSpPr>
        <p:spPr>
          <a:xfrm>
            <a:off x="5450848" y="3988880"/>
            <a:ext cx="1683731" cy="369332"/>
          </a:xfrm>
          <a:prstGeom prst="rect">
            <a:avLst/>
          </a:prstGeom>
          <a:noFill/>
        </p:spPr>
        <p:txBody>
          <a:bodyPr wrap="none" rtlCol="0">
            <a:spAutoFit/>
          </a:bodyPr>
          <a:lstStyle/>
          <a:p>
            <a:r>
              <a:rPr lang="en-US" b="1" dirty="0" smtClean="0">
                <a:solidFill>
                  <a:srgbClr val="FF0000"/>
                </a:solidFill>
              </a:rPr>
              <a:t>Yahoo - Finance</a:t>
            </a:r>
            <a:endParaRPr lang="en-US" b="1" dirty="0">
              <a:solidFill>
                <a:srgbClr val="FF0000"/>
              </a:solidFill>
            </a:endParaRPr>
          </a:p>
        </p:txBody>
      </p:sp>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19572" y="1652319"/>
            <a:ext cx="2162477" cy="1295581"/>
          </a:xfrm>
          <a:prstGeom prst="rect">
            <a:avLst/>
          </a:prstGeom>
        </p:spPr>
      </p:pic>
      <p:sp>
        <p:nvSpPr>
          <p:cNvPr id="10" name="TextBox 9"/>
          <p:cNvSpPr txBox="1"/>
          <p:nvPr/>
        </p:nvSpPr>
        <p:spPr>
          <a:xfrm>
            <a:off x="232650" y="1930778"/>
            <a:ext cx="1900949" cy="369332"/>
          </a:xfrm>
          <a:prstGeom prst="rect">
            <a:avLst/>
          </a:prstGeom>
          <a:noFill/>
        </p:spPr>
        <p:txBody>
          <a:bodyPr wrap="square" rtlCol="0">
            <a:spAutoFit/>
          </a:bodyPr>
          <a:lstStyle/>
          <a:p>
            <a:r>
              <a:rPr lang="en-US" dirty="0" smtClean="0"/>
              <a:t>PYPL </a:t>
            </a:r>
            <a:r>
              <a:rPr lang="en-US" sz="1200" b="1" dirty="0">
                <a:solidFill>
                  <a:srgbClr val="FF0000"/>
                </a:solidFill>
              </a:rPr>
              <a:t>a</a:t>
            </a:r>
            <a:r>
              <a:rPr lang="en-US" sz="1200" b="1" dirty="0" smtClean="0">
                <a:solidFill>
                  <a:srgbClr val="FF0000"/>
                </a:solidFill>
              </a:rPr>
              <a:t>s of Nov 01, 2022</a:t>
            </a:r>
            <a:endParaRPr lang="en-US" b="1" dirty="0">
              <a:solidFill>
                <a:srgbClr val="FF0000"/>
              </a:solidFill>
            </a:endParaRPr>
          </a:p>
        </p:txBody>
      </p:sp>
      <p:sp>
        <p:nvSpPr>
          <p:cNvPr id="11" name="TextBox 10"/>
          <p:cNvSpPr txBox="1"/>
          <p:nvPr/>
        </p:nvSpPr>
        <p:spPr>
          <a:xfrm>
            <a:off x="210714" y="2300109"/>
            <a:ext cx="1417055" cy="369332"/>
          </a:xfrm>
          <a:prstGeom prst="rect">
            <a:avLst/>
          </a:prstGeom>
          <a:noFill/>
        </p:spPr>
        <p:txBody>
          <a:bodyPr wrap="none" rtlCol="0">
            <a:spAutoFit/>
          </a:bodyPr>
          <a:lstStyle/>
          <a:p>
            <a:r>
              <a:rPr lang="en-US" dirty="0" smtClean="0"/>
              <a:t>Current Price</a:t>
            </a:r>
            <a:endParaRPr lang="en-US" dirty="0"/>
          </a:p>
        </p:txBody>
      </p:sp>
      <p:sp>
        <p:nvSpPr>
          <p:cNvPr id="12" name="TextBox 11"/>
          <p:cNvSpPr txBox="1"/>
          <p:nvPr/>
        </p:nvSpPr>
        <p:spPr>
          <a:xfrm>
            <a:off x="198556" y="2578569"/>
            <a:ext cx="1312667" cy="369332"/>
          </a:xfrm>
          <a:prstGeom prst="rect">
            <a:avLst/>
          </a:prstGeom>
          <a:noFill/>
        </p:spPr>
        <p:txBody>
          <a:bodyPr wrap="none" rtlCol="0">
            <a:spAutoFit/>
          </a:bodyPr>
          <a:lstStyle/>
          <a:p>
            <a:r>
              <a:rPr lang="en-US" dirty="0" smtClean="0"/>
              <a:t>CAPS Rating</a:t>
            </a:r>
            <a:endParaRPr lang="en-US" dirty="0"/>
          </a:p>
        </p:txBody>
      </p:sp>
      <p:pic>
        <p:nvPicPr>
          <p:cNvPr id="13" name="Picture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2650" y="3111249"/>
            <a:ext cx="2989255" cy="750113"/>
          </a:xfrm>
          <a:prstGeom prst="rect">
            <a:avLst/>
          </a:prstGeom>
        </p:spPr>
      </p:pic>
      <p:pic>
        <p:nvPicPr>
          <p:cNvPr id="14" name="Picture 1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35268" y="4024710"/>
            <a:ext cx="3006199" cy="2562480"/>
          </a:xfrm>
          <a:prstGeom prst="rect">
            <a:avLst/>
          </a:prstGeom>
        </p:spPr>
      </p:pic>
      <p:sp>
        <p:nvSpPr>
          <p:cNvPr id="15" name="TextBox 14"/>
          <p:cNvSpPr txBox="1"/>
          <p:nvPr/>
        </p:nvSpPr>
        <p:spPr>
          <a:xfrm>
            <a:off x="474134" y="1304304"/>
            <a:ext cx="1894942" cy="369332"/>
          </a:xfrm>
          <a:prstGeom prst="rect">
            <a:avLst/>
          </a:prstGeom>
          <a:noFill/>
        </p:spPr>
        <p:txBody>
          <a:bodyPr wrap="none" rtlCol="0">
            <a:spAutoFit/>
          </a:bodyPr>
          <a:lstStyle/>
          <a:p>
            <a:r>
              <a:rPr lang="en-US" b="1" i="1" dirty="0" err="1">
                <a:solidFill>
                  <a:srgbClr val="FF0000"/>
                </a:solidFill>
              </a:rPr>
              <a:t>M</a:t>
            </a:r>
            <a:r>
              <a:rPr lang="en-US" b="1" i="1" dirty="0" err="1" smtClean="0">
                <a:solidFill>
                  <a:srgbClr val="FF0000"/>
                </a:solidFill>
              </a:rPr>
              <a:t>anifestInvesting</a:t>
            </a:r>
            <a:endParaRPr lang="en-US" b="1" i="1" dirty="0">
              <a:solidFill>
                <a:srgbClr val="FF0000"/>
              </a:solidFill>
            </a:endParaRPr>
          </a:p>
        </p:txBody>
      </p:sp>
      <p:sp>
        <p:nvSpPr>
          <p:cNvPr id="16" name="TextBox 15"/>
          <p:cNvSpPr txBox="1"/>
          <p:nvPr/>
        </p:nvSpPr>
        <p:spPr>
          <a:xfrm>
            <a:off x="5477104" y="4207245"/>
            <a:ext cx="1363771" cy="276999"/>
          </a:xfrm>
          <a:prstGeom prst="rect">
            <a:avLst/>
          </a:prstGeom>
          <a:noFill/>
        </p:spPr>
        <p:txBody>
          <a:bodyPr wrap="none" rtlCol="0">
            <a:spAutoFit/>
          </a:bodyPr>
          <a:lstStyle/>
          <a:p>
            <a:r>
              <a:rPr lang="en-US" sz="1200" dirty="0" smtClean="0"/>
              <a:t>As of Nov 04, 2022</a:t>
            </a:r>
            <a:endParaRPr lang="en-US" sz="1200" dirty="0"/>
          </a:p>
        </p:txBody>
      </p:sp>
      <p:sp>
        <p:nvSpPr>
          <p:cNvPr id="17" name="TextBox 16"/>
          <p:cNvSpPr txBox="1"/>
          <p:nvPr/>
        </p:nvSpPr>
        <p:spPr>
          <a:xfrm>
            <a:off x="9586325" y="3711881"/>
            <a:ext cx="1577483" cy="646331"/>
          </a:xfrm>
          <a:prstGeom prst="rect">
            <a:avLst/>
          </a:prstGeom>
          <a:noFill/>
        </p:spPr>
        <p:txBody>
          <a:bodyPr wrap="none" rtlCol="0">
            <a:spAutoFit/>
          </a:bodyPr>
          <a:lstStyle/>
          <a:p>
            <a:pPr algn="ctr"/>
            <a:r>
              <a:rPr lang="en-US" b="1" dirty="0" smtClean="0">
                <a:solidFill>
                  <a:srgbClr val="FF0000"/>
                </a:solidFill>
              </a:rPr>
              <a:t>12 mos. Target</a:t>
            </a:r>
          </a:p>
          <a:p>
            <a:pPr algn="ctr"/>
            <a:r>
              <a:rPr lang="en-US" b="1" dirty="0" smtClean="0">
                <a:solidFill>
                  <a:srgbClr val="FF0000"/>
                </a:solidFill>
              </a:rPr>
              <a:t>$95</a:t>
            </a:r>
            <a:endParaRPr lang="en-US" b="1" dirty="0">
              <a:solidFill>
                <a:srgbClr val="FF0000"/>
              </a:solidFill>
            </a:endParaRPr>
          </a:p>
        </p:txBody>
      </p:sp>
      <p:sp>
        <p:nvSpPr>
          <p:cNvPr id="18" name="TextBox 17"/>
          <p:cNvSpPr txBox="1"/>
          <p:nvPr/>
        </p:nvSpPr>
        <p:spPr>
          <a:xfrm>
            <a:off x="9958291" y="133174"/>
            <a:ext cx="1178528" cy="369332"/>
          </a:xfrm>
          <a:prstGeom prst="rect">
            <a:avLst/>
          </a:prstGeom>
          <a:noFill/>
        </p:spPr>
        <p:txBody>
          <a:bodyPr wrap="none" rtlCol="0">
            <a:spAutoFit/>
          </a:bodyPr>
          <a:lstStyle/>
          <a:p>
            <a:r>
              <a:rPr lang="en-US" b="1" dirty="0" smtClean="0">
                <a:solidFill>
                  <a:srgbClr val="FF0000"/>
                </a:solidFill>
              </a:rPr>
              <a:t>FVE - $135</a:t>
            </a:r>
            <a:endParaRPr lang="en-US" b="1" dirty="0">
              <a:solidFill>
                <a:srgbClr val="FF0000"/>
              </a:solidFill>
            </a:endParaRPr>
          </a:p>
        </p:txBody>
      </p:sp>
      <p:cxnSp>
        <p:nvCxnSpPr>
          <p:cNvPr id="20" name="Straight Connector 19"/>
          <p:cNvCxnSpPr/>
          <p:nvPr/>
        </p:nvCxnSpPr>
        <p:spPr>
          <a:xfrm>
            <a:off x="4020687" y="108632"/>
            <a:ext cx="61916" cy="674936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7524708" y="0"/>
            <a:ext cx="128789" cy="68580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589102" y="1930778"/>
            <a:ext cx="357470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7589102" y="3615765"/>
            <a:ext cx="3547717" cy="3075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7653497" y="4875301"/>
            <a:ext cx="3439392"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082603" y="4035046"/>
            <a:ext cx="3506499"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32219" y="1120462"/>
            <a:ext cx="3949830" cy="7533"/>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9798368" y="4797645"/>
            <a:ext cx="1300164" cy="646331"/>
          </a:xfrm>
          <a:prstGeom prst="rect">
            <a:avLst/>
          </a:prstGeom>
          <a:noFill/>
        </p:spPr>
        <p:txBody>
          <a:bodyPr wrap="none" rtlCol="0">
            <a:spAutoFit/>
          </a:bodyPr>
          <a:lstStyle/>
          <a:p>
            <a:pPr algn="ctr"/>
            <a:r>
              <a:rPr lang="en-US" b="1" dirty="0" smtClean="0">
                <a:solidFill>
                  <a:srgbClr val="FF0000"/>
                </a:solidFill>
              </a:rPr>
              <a:t>Target Price</a:t>
            </a:r>
          </a:p>
          <a:p>
            <a:pPr algn="ctr"/>
            <a:r>
              <a:rPr lang="en-US" b="1" dirty="0" smtClean="0">
                <a:solidFill>
                  <a:srgbClr val="FF0000"/>
                </a:solidFill>
              </a:rPr>
              <a:t>$97</a:t>
            </a:r>
            <a:endParaRPr lang="en-US" b="1" dirty="0">
              <a:solidFill>
                <a:srgbClr val="FF0000"/>
              </a:solidFill>
            </a:endParaRPr>
          </a:p>
        </p:txBody>
      </p:sp>
      <p:sp>
        <p:nvSpPr>
          <p:cNvPr id="19" name="TextBox 18"/>
          <p:cNvSpPr txBox="1"/>
          <p:nvPr/>
        </p:nvSpPr>
        <p:spPr>
          <a:xfrm>
            <a:off x="9958291" y="2954479"/>
            <a:ext cx="1112805" cy="307777"/>
          </a:xfrm>
          <a:prstGeom prst="rect">
            <a:avLst/>
          </a:prstGeom>
          <a:noFill/>
        </p:spPr>
        <p:txBody>
          <a:bodyPr wrap="none" rtlCol="0">
            <a:spAutoFit/>
          </a:bodyPr>
          <a:lstStyle/>
          <a:p>
            <a:r>
              <a:rPr lang="en-US" sz="1400" b="1" dirty="0" smtClean="0">
                <a:solidFill>
                  <a:srgbClr val="FF0000"/>
                </a:solidFill>
              </a:rPr>
              <a:t>Oct 29, 2022</a:t>
            </a:r>
            <a:endParaRPr lang="en-US" sz="1400" b="1" dirty="0">
              <a:solidFill>
                <a:srgbClr val="FF0000"/>
              </a:solidFill>
            </a:endParaRPr>
          </a:p>
        </p:txBody>
      </p:sp>
      <p:sp>
        <p:nvSpPr>
          <p:cNvPr id="21" name="TextBox 20"/>
          <p:cNvSpPr txBox="1"/>
          <p:nvPr/>
        </p:nvSpPr>
        <p:spPr>
          <a:xfrm>
            <a:off x="9238595" y="3298650"/>
            <a:ext cx="1660519" cy="307777"/>
          </a:xfrm>
          <a:prstGeom prst="rect">
            <a:avLst/>
          </a:prstGeom>
          <a:noFill/>
        </p:spPr>
        <p:txBody>
          <a:bodyPr wrap="none" rtlCol="0">
            <a:spAutoFit/>
          </a:bodyPr>
          <a:lstStyle/>
          <a:p>
            <a:r>
              <a:rPr lang="en-US" sz="1400" b="1" dirty="0" smtClean="0">
                <a:solidFill>
                  <a:srgbClr val="FF0000"/>
                </a:solidFill>
              </a:rPr>
              <a:t>New Target $109.12</a:t>
            </a:r>
            <a:endParaRPr lang="en-US" sz="1400" b="1" dirty="0">
              <a:solidFill>
                <a:srgbClr val="FF0000"/>
              </a:solidFill>
            </a:endParaRPr>
          </a:p>
        </p:txBody>
      </p:sp>
    </p:spTree>
    <p:extLst>
      <p:ext uri="{BB962C8B-B14F-4D97-AF65-F5344CB8AC3E}">
        <p14:creationId xmlns:p14="http://schemas.microsoft.com/office/powerpoint/2010/main" val="2115113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47675"/>
          </a:xfrm>
        </p:spPr>
        <p:txBody>
          <a:bodyPr>
            <a:noAutofit/>
          </a:bodyPr>
          <a:lstStyle/>
          <a:p>
            <a:r>
              <a:rPr lang="en-US" sz="2800" b="1" dirty="0" smtClean="0">
                <a:solidFill>
                  <a:srgbClr val="0070C0"/>
                </a:solidFill>
              </a:rPr>
              <a:t>PYPL Morning Star Report (Nov 03, 2022)</a:t>
            </a:r>
            <a:endParaRPr lang="en-US" sz="2800" b="1" dirty="0">
              <a:solidFill>
                <a:srgbClr val="0070C0"/>
              </a:solidFill>
            </a:endParaRPr>
          </a:p>
        </p:txBody>
      </p:sp>
      <p:sp>
        <p:nvSpPr>
          <p:cNvPr id="3" name="Content Placeholder 2"/>
          <p:cNvSpPr>
            <a:spLocks noGrp="1"/>
          </p:cNvSpPr>
          <p:nvPr>
            <p:ph idx="1"/>
          </p:nvPr>
        </p:nvSpPr>
        <p:spPr>
          <a:xfrm>
            <a:off x="838200" y="1004709"/>
            <a:ext cx="11060289" cy="4549423"/>
          </a:xfrm>
        </p:spPr>
        <p:txBody>
          <a:bodyPr>
            <a:normAutofit fontScale="92500" lnSpcReduction="10000"/>
          </a:bodyPr>
          <a:lstStyle/>
          <a:p>
            <a:r>
              <a:rPr lang="en-US" sz="2600" dirty="0" smtClean="0"/>
              <a:t>Plenty </a:t>
            </a:r>
            <a:r>
              <a:rPr lang="en-US" sz="2600" dirty="0"/>
              <a:t>of runway for growth in electronic payments. Electronic payments only </a:t>
            </a:r>
            <a:r>
              <a:rPr lang="en-US" sz="2600" dirty="0" smtClean="0"/>
              <a:t>surpassed cash </a:t>
            </a:r>
            <a:r>
              <a:rPr lang="en-US" sz="2600" dirty="0"/>
              <a:t>payments on a global basis </a:t>
            </a:r>
            <a:r>
              <a:rPr lang="en-US" sz="2600" dirty="0" smtClean="0"/>
              <a:t>– 2 yrs. ago</a:t>
            </a:r>
          </a:p>
          <a:p>
            <a:r>
              <a:rPr lang="en-US" sz="2600" dirty="0"/>
              <a:t>S</a:t>
            </a:r>
            <a:r>
              <a:rPr lang="en-US" sz="2600" dirty="0" smtClean="0"/>
              <a:t>calable </a:t>
            </a:r>
            <a:r>
              <a:rPr lang="en-US" sz="2600" dirty="0"/>
              <a:t>nature of the business should allow </a:t>
            </a:r>
            <a:r>
              <a:rPr lang="en-US" sz="2600" dirty="0" smtClean="0"/>
              <a:t>PYPL </a:t>
            </a:r>
            <a:r>
              <a:rPr lang="en-US" sz="2600" dirty="0"/>
              <a:t>to improve its margins over </a:t>
            </a:r>
            <a:r>
              <a:rPr lang="en-US" sz="2600" dirty="0" smtClean="0"/>
              <a:t>time</a:t>
            </a:r>
          </a:p>
          <a:p>
            <a:r>
              <a:rPr lang="en-US" sz="2600" dirty="0" smtClean="0"/>
              <a:t>Its long-running </a:t>
            </a:r>
            <a:r>
              <a:rPr lang="en-US" sz="2600" dirty="0"/>
              <a:t>experience in online payments is a unique </a:t>
            </a:r>
            <a:r>
              <a:rPr lang="en-US" sz="2600" dirty="0" smtClean="0"/>
              <a:t>asset - more </a:t>
            </a:r>
            <a:r>
              <a:rPr lang="en-US" sz="2600" dirty="0"/>
              <a:t>valuable</a:t>
            </a:r>
            <a:br>
              <a:rPr lang="en-US" sz="2600" dirty="0"/>
            </a:br>
            <a:r>
              <a:rPr lang="en-US" sz="2600" dirty="0"/>
              <a:t>as e-commerce becomes a bigger piece of the pie</a:t>
            </a:r>
            <a:r>
              <a:rPr lang="en-US" sz="2600" dirty="0" smtClean="0"/>
              <a:t>.</a:t>
            </a:r>
          </a:p>
          <a:p>
            <a:r>
              <a:rPr lang="en-US" sz="2600" dirty="0"/>
              <a:t>S</a:t>
            </a:r>
            <a:r>
              <a:rPr lang="en-US" sz="2600" dirty="0" smtClean="0"/>
              <a:t>eparation </a:t>
            </a:r>
            <a:r>
              <a:rPr lang="en-US" sz="2600" dirty="0"/>
              <a:t>between online and </a:t>
            </a:r>
            <a:r>
              <a:rPr lang="en-US" sz="2600" dirty="0" smtClean="0"/>
              <a:t>POS </a:t>
            </a:r>
            <a:r>
              <a:rPr lang="en-US" sz="2600" dirty="0"/>
              <a:t>transactions is blurring, and </a:t>
            </a:r>
            <a:r>
              <a:rPr lang="en-US" sz="2600" dirty="0" smtClean="0"/>
              <a:t>PYPL </a:t>
            </a:r>
            <a:r>
              <a:rPr lang="en-US" sz="2600" dirty="0"/>
              <a:t>may </a:t>
            </a:r>
            <a:r>
              <a:rPr lang="en-US" sz="2600" dirty="0" smtClean="0"/>
              <a:t>increasingly come </a:t>
            </a:r>
            <a:r>
              <a:rPr lang="en-US" sz="2600" dirty="0"/>
              <a:t>into competition with larger companies in the future</a:t>
            </a:r>
            <a:r>
              <a:rPr lang="en-US" sz="2600" dirty="0" smtClean="0"/>
              <a:t>.</a:t>
            </a:r>
          </a:p>
          <a:p>
            <a:r>
              <a:rPr lang="en-US" sz="2600" dirty="0" err="1" smtClean="0"/>
              <a:t>Alipay</a:t>
            </a:r>
            <a:r>
              <a:rPr lang="en-US" sz="2600" dirty="0" smtClean="0"/>
              <a:t> </a:t>
            </a:r>
            <a:r>
              <a:rPr lang="en-US" sz="2600" dirty="0"/>
              <a:t>and WeChat </a:t>
            </a:r>
            <a:r>
              <a:rPr lang="en-US" sz="2600" dirty="0" smtClean="0"/>
              <a:t>are examples </a:t>
            </a:r>
            <a:r>
              <a:rPr lang="en-US" sz="2600" dirty="0"/>
              <a:t>of how </a:t>
            </a:r>
            <a:r>
              <a:rPr lang="en-US" sz="2600" dirty="0" err="1" smtClean="0"/>
              <a:t>Govts</a:t>
            </a:r>
            <a:r>
              <a:rPr lang="en-US" sz="2600" dirty="0" smtClean="0"/>
              <a:t>. </a:t>
            </a:r>
            <a:r>
              <a:rPr lang="en-US" sz="2600" dirty="0"/>
              <a:t>could favor local players, and this could </a:t>
            </a:r>
            <a:r>
              <a:rPr lang="en-US" sz="2600" dirty="0" smtClean="0"/>
              <a:t>shut PYPL </a:t>
            </a:r>
            <a:r>
              <a:rPr lang="en-US" sz="2600" dirty="0"/>
              <a:t>out of some emerging market opportunities</a:t>
            </a:r>
            <a:r>
              <a:rPr lang="en-US" sz="2600" dirty="0" smtClean="0"/>
              <a:t>.</a:t>
            </a:r>
          </a:p>
          <a:p>
            <a:r>
              <a:rPr lang="en-US" sz="2600" dirty="0" smtClean="0"/>
              <a:t>Opportunities </a:t>
            </a:r>
            <a:r>
              <a:rPr lang="en-US" sz="2600" dirty="0"/>
              <a:t>to monetize </a:t>
            </a:r>
            <a:r>
              <a:rPr lang="en-US" sz="2600" dirty="0" err="1"/>
              <a:t>Venmo</a:t>
            </a:r>
            <a:r>
              <a:rPr lang="en-US" sz="2600" dirty="0"/>
              <a:t> could be limited</a:t>
            </a:r>
            <a:r>
              <a:rPr lang="en-US" sz="2600" dirty="0" smtClean="0"/>
              <a:t>.</a:t>
            </a:r>
          </a:p>
          <a:p>
            <a:endParaRPr lang="en-US" sz="2600" dirty="0"/>
          </a:p>
          <a:p>
            <a:r>
              <a:rPr lang="en-US" sz="2400" dirty="0" smtClean="0">
                <a:solidFill>
                  <a:srgbClr val="FF0000"/>
                </a:solidFill>
              </a:rPr>
              <a:t>ECONOMIC MOAT </a:t>
            </a:r>
            <a:r>
              <a:rPr lang="en-US" sz="2400" dirty="0" smtClean="0"/>
              <a:t>– Narrow, </a:t>
            </a:r>
            <a:r>
              <a:rPr lang="en-US" sz="2400" dirty="0"/>
              <a:t>within the e-commerce space, </a:t>
            </a:r>
            <a:r>
              <a:rPr lang="en-US" sz="2400" dirty="0" smtClean="0"/>
              <a:t>PYPL </a:t>
            </a:r>
            <a:r>
              <a:rPr lang="en-US" sz="2400" dirty="0"/>
              <a:t>is a clear </a:t>
            </a:r>
            <a:r>
              <a:rPr lang="en-US" sz="2400" dirty="0" smtClean="0"/>
              <a:t>leader</a:t>
            </a:r>
            <a:endParaRPr lang="en-US" sz="2400" dirty="0"/>
          </a:p>
        </p:txBody>
      </p:sp>
      <p:sp>
        <p:nvSpPr>
          <p:cNvPr id="4" name="TextBox 3"/>
          <p:cNvSpPr txBox="1"/>
          <p:nvPr/>
        </p:nvSpPr>
        <p:spPr>
          <a:xfrm rot="16200000">
            <a:off x="-385053" y="1689278"/>
            <a:ext cx="2077172" cy="369332"/>
          </a:xfrm>
          <a:prstGeom prst="rect">
            <a:avLst/>
          </a:prstGeom>
          <a:noFill/>
        </p:spPr>
        <p:txBody>
          <a:bodyPr wrap="none" rtlCol="0">
            <a:spAutoFit/>
          </a:bodyPr>
          <a:lstStyle/>
          <a:p>
            <a:r>
              <a:rPr lang="en-US" b="1" dirty="0">
                <a:solidFill>
                  <a:srgbClr val="00B050"/>
                </a:solidFill>
              </a:rPr>
              <a:t>Morning Star BULLS</a:t>
            </a:r>
          </a:p>
        </p:txBody>
      </p:sp>
      <p:cxnSp>
        <p:nvCxnSpPr>
          <p:cNvPr id="6" name="Straight Connector 5"/>
          <p:cNvCxnSpPr/>
          <p:nvPr/>
        </p:nvCxnSpPr>
        <p:spPr>
          <a:xfrm flipV="1">
            <a:off x="468867" y="2822222"/>
            <a:ext cx="11068377" cy="45133"/>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rot="16200000">
            <a:off x="-400153" y="3698699"/>
            <a:ext cx="2107372" cy="369332"/>
          </a:xfrm>
          <a:prstGeom prst="rect">
            <a:avLst/>
          </a:prstGeom>
          <a:noFill/>
        </p:spPr>
        <p:txBody>
          <a:bodyPr wrap="none" rtlCol="0">
            <a:spAutoFit/>
          </a:bodyPr>
          <a:lstStyle/>
          <a:p>
            <a:r>
              <a:rPr lang="en-US" b="1" dirty="0" smtClean="0">
                <a:solidFill>
                  <a:srgbClr val="FF0000"/>
                </a:solidFill>
              </a:rPr>
              <a:t>Morning Star BEARS</a:t>
            </a:r>
            <a:endParaRPr lang="en-US" b="1" dirty="0">
              <a:solidFill>
                <a:srgbClr val="FF0000"/>
              </a:solidFill>
            </a:endParaRPr>
          </a:p>
        </p:txBody>
      </p:sp>
    </p:spTree>
    <p:extLst>
      <p:ext uri="{BB962C8B-B14F-4D97-AF65-F5344CB8AC3E}">
        <p14:creationId xmlns:p14="http://schemas.microsoft.com/office/powerpoint/2010/main" val="22940056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683716"/>
            <a:ext cx="10858500" cy="1181101"/>
          </a:xfrm>
        </p:spPr>
        <p:txBody>
          <a:bodyPr>
            <a:normAutofit fontScale="90000"/>
          </a:bodyPr>
          <a:lstStyle/>
          <a:p>
            <a:r>
              <a:rPr lang="en-US" sz="2700" b="1" dirty="0">
                <a:solidFill>
                  <a:srgbClr val="FF0000"/>
                </a:solidFill>
              </a:rPr>
              <a:t>Value </a:t>
            </a:r>
            <a:r>
              <a:rPr lang="en-US" sz="2700" b="1" dirty="0" smtClean="0">
                <a:solidFill>
                  <a:srgbClr val="FF0000"/>
                </a:solidFill>
              </a:rPr>
              <a:t>Line LT Projections</a:t>
            </a:r>
            <a:r>
              <a:rPr lang="en-US" sz="2700" b="1" dirty="0" smtClean="0"/>
              <a:t>, </a:t>
            </a:r>
            <a:r>
              <a:rPr lang="en-US" sz="2200" b="1" dirty="0">
                <a:solidFill>
                  <a:srgbClr val="0070C0"/>
                </a:solidFill>
              </a:rPr>
              <a:t>Nov 4</a:t>
            </a:r>
            <a:r>
              <a:rPr lang="en-US" sz="2700" b="1" dirty="0"/>
              <a:t>, </a:t>
            </a:r>
            <a:r>
              <a:rPr lang="en-US" sz="2700" b="1" u="sng" dirty="0" smtClean="0">
                <a:solidFill>
                  <a:srgbClr val="FF0000"/>
                </a:solidFill>
              </a:rPr>
              <a:t>PYPL</a:t>
            </a:r>
            <a:r>
              <a:rPr lang="en-US" sz="2700" b="1" dirty="0" smtClean="0"/>
              <a:t> </a:t>
            </a:r>
            <a:r>
              <a:rPr lang="en-US" sz="2200" b="1" dirty="0" smtClean="0"/>
              <a:t>is </a:t>
            </a:r>
            <a:r>
              <a:rPr lang="en-US" sz="2200" b="1" dirty="0"/>
              <a:t>pegged to outperform the broader market averages over the coming six to 12 months (Timeliness: 1). Too, capital recovery potential is wide out to mid-decade. </a:t>
            </a:r>
            <a:r>
              <a:rPr lang="en-US" sz="2200" dirty="0"/>
              <a:t/>
            </a:r>
            <a:br>
              <a:rPr lang="en-US" sz="2200" dirty="0"/>
            </a:br>
            <a:endParaRPr lang="en-US" sz="2200" dirty="0"/>
          </a:p>
        </p:txBody>
      </p:sp>
      <p:sp>
        <p:nvSpPr>
          <p:cNvPr id="3" name="Content Placeholder 2"/>
          <p:cNvSpPr>
            <a:spLocks noGrp="1"/>
          </p:cNvSpPr>
          <p:nvPr>
            <p:ph sz="half" idx="1"/>
          </p:nvPr>
        </p:nvSpPr>
        <p:spPr>
          <a:xfrm>
            <a:off x="419100" y="1709714"/>
            <a:ext cx="5600700" cy="4487885"/>
          </a:xfrm>
        </p:spPr>
        <p:txBody>
          <a:bodyPr>
            <a:normAutofit fontScale="92500" lnSpcReduction="10000"/>
          </a:bodyPr>
          <a:lstStyle/>
          <a:p>
            <a:pPr marL="0" indent="0">
              <a:buNone/>
            </a:pPr>
            <a:r>
              <a:rPr lang="en-US" sz="2000" b="1" dirty="0" smtClean="0">
                <a:solidFill>
                  <a:srgbClr val="00B050"/>
                </a:solidFill>
              </a:rPr>
              <a:t>OTHER PYPL POSITIVES-</a:t>
            </a:r>
          </a:p>
          <a:p>
            <a:r>
              <a:rPr lang="en-US" sz="2000" dirty="0" smtClean="0"/>
              <a:t>PYPL </a:t>
            </a:r>
            <a:r>
              <a:rPr lang="en-US" sz="2000" dirty="0"/>
              <a:t>safety and simplicity of transactions and the fact that it’s both </a:t>
            </a:r>
            <a:r>
              <a:rPr lang="en-US" sz="2000" b="1" dirty="0"/>
              <a:t>brand and technology pioneer </a:t>
            </a:r>
            <a:r>
              <a:rPr lang="en-US" sz="2000" dirty="0"/>
              <a:t>differentiates it from its competitors remain </a:t>
            </a:r>
            <a:r>
              <a:rPr lang="en-US" sz="2000" dirty="0" smtClean="0"/>
              <a:t>strong</a:t>
            </a:r>
          </a:p>
          <a:p>
            <a:r>
              <a:rPr lang="en-US" sz="2000" dirty="0" smtClean="0"/>
              <a:t>PYPL </a:t>
            </a:r>
            <a:r>
              <a:rPr lang="en-US" sz="2000" b="1" dirty="0" smtClean="0"/>
              <a:t>two-sided </a:t>
            </a:r>
            <a:r>
              <a:rPr lang="en-US" sz="2000" b="1" dirty="0"/>
              <a:t>platform </a:t>
            </a:r>
            <a:r>
              <a:rPr lang="en-US" sz="2000" dirty="0"/>
              <a:t>enables it to develop &amp;</a:t>
            </a:r>
            <a:r>
              <a:rPr lang="en-US" sz="2000" dirty="0" smtClean="0"/>
              <a:t> </a:t>
            </a:r>
            <a:r>
              <a:rPr lang="en-US" sz="2000" dirty="0"/>
              <a:t>maintain direct financial relationship with both customers &amp;</a:t>
            </a:r>
            <a:r>
              <a:rPr lang="en-US" sz="2000" dirty="0" smtClean="0"/>
              <a:t> merchants – </a:t>
            </a:r>
            <a:r>
              <a:rPr lang="en-US" sz="2000" b="1" dirty="0" smtClean="0"/>
              <a:t>deep &amp; trusted  </a:t>
            </a:r>
          </a:p>
          <a:p>
            <a:r>
              <a:rPr lang="en-US" sz="2000" dirty="0" smtClean="0"/>
              <a:t>PYPL continues </a:t>
            </a:r>
            <a:r>
              <a:rPr lang="en-US" sz="2000" dirty="0"/>
              <a:t>to forge </a:t>
            </a:r>
            <a:r>
              <a:rPr lang="en-US" sz="2000" b="1" dirty="0"/>
              <a:t>strategic </a:t>
            </a:r>
            <a:r>
              <a:rPr lang="en-US" sz="2000" b="1" dirty="0" smtClean="0"/>
              <a:t>partnerships</a:t>
            </a:r>
          </a:p>
          <a:p>
            <a:r>
              <a:rPr lang="en-US" sz="2000" b="1" dirty="0" err="1"/>
              <a:t>Venmo</a:t>
            </a:r>
            <a:r>
              <a:rPr lang="en-US" sz="2000" dirty="0"/>
              <a:t> continues to bolster </a:t>
            </a:r>
            <a:r>
              <a:rPr lang="en-US" sz="2000" dirty="0" smtClean="0"/>
              <a:t>PYPL’s </a:t>
            </a:r>
            <a:r>
              <a:rPr lang="en-US" sz="2000" dirty="0"/>
              <a:t>stake in </a:t>
            </a:r>
            <a:r>
              <a:rPr lang="en-US" sz="2000" b="1" dirty="0"/>
              <a:t>mobile </a:t>
            </a:r>
            <a:r>
              <a:rPr lang="en-US" sz="2000" b="1" dirty="0" smtClean="0"/>
              <a:t>payments</a:t>
            </a:r>
            <a:r>
              <a:rPr lang="en-US" sz="2000" dirty="0" smtClean="0"/>
              <a:t> - </a:t>
            </a:r>
            <a:r>
              <a:rPr lang="en-US" sz="2000" dirty="0"/>
              <a:t>is the key catalyst behind the solid growth in its total payment </a:t>
            </a:r>
            <a:r>
              <a:rPr lang="en-US" sz="2000" dirty="0" smtClean="0"/>
              <a:t>volume (TPV)</a:t>
            </a:r>
          </a:p>
          <a:p>
            <a:r>
              <a:rPr lang="en-US" sz="2000" dirty="0" smtClean="0"/>
              <a:t>Well managed and </a:t>
            </a:r>
            <a:r>
              <a:rPr lang="en-US" sz="2000" b="1" dirty="0" smtClean="0"/>
              <a:t>sound Balance </a:t>
            </a:r>
            <a:r>
              <a:rPr lang="en-US" sz="2000" b="1" dirty="0"/>
              <a:t>S</a:t>
            </a:r>
            <a:r>
              <a:rPr lang="en-US" sz="2000" b="1" dirty="0" smtClean="0"/>
              <a:t>heet </a:t>
            </a:r>
            <a:r>
              <a:rPr lang="en-US" sz="2000" dirty="0" smtClean="0"/>
              <a:t>even after taking on some Debt; </a:t>
            </a:r>
            <a:r>
              <a:rPr lang="en-US" sz="2000" b="1" dirty="0" smtClean="0"/>
              <a:t>Cash Reserves </a:t>
            </a:r>
            <a:r>
              <a:rPr lang="en-US" sz="2000" dirty="0"/>
              <a:t>are healthy, and the company remains active on the </a:t>
            </a:r>
            <a:r>
              <a:rPr lang="en-US" sz="2000" b="1" dirty="0" smtClean="0"/>
              <a:t>stock</a:t>
            </a:r>
            <a:r>
              <a:rPr lang="en-US" sz="2000" dirty="0" smtClean="0"/>
              <a:t> </a:t>
            </a:r>
            <a:r>
              <a:rPr lang="en-US" sz="2000" b="1" dirty="0" smtClean="0"/>
              <a:t>buyback front</a:t>
            </a:r>
            <a:endParaRPr lang="en-US" sz="2000" b="1" dirty="0"/>
          </a:p>
        </p:txBody>
      </p:sp>
      <p:sp>
        <p:nvSpPr>
          <p:cNvPr id="4" name="Content Placeholder 3"/>
          <p:cNvSpPr>
            <a:spLocks noGrp="1"/>
          </p:cNvSpPr>
          <p:nvPr>
            <p:ph sz="half" idx="2"/>
          </p:nvPr>
        </p:nvSpPr>
        <p:spPr>
          <a:xfrm>
            <a:off x="6019800" y="1777987"/>
            <a:ext cx="5664200" cy="4351338"/>
          </a:xfrm>
        </p:spPr>
        <p:txBody>
          <a:bodyPr>
            <a:normAutofit fontScale="92500" lnSpcReduction="10000"/>
          </a:bodyPr>
          <a:lstStyle/>
          <a:p>
            <a:pPr marL="0" indent="0">
              <a:buNone/>
            </a:pPr>
            <a:r>
              <a:rPr lang="en-US" sz="2000" b="1" dirty="0" smtClean="0">
                <a:solidFill>
                  <a:srgbClr val="FF0000"/>
                </a:solidFill>
              </a:rPr>
              <a:t>PYPL NEGATIVES-</a:t>
            </a:r>
          </a:p>
          <a:p>
            <a:r>
              <a:rPr lang="en-US" sz="2000" dirty="0" smtClean="0"/>
              <a:t>PYPL </a:t>
            </a:r>
            <a:r>
              <a:rPr lang="en-US" sz="2000" dirty="0"/>
              <a:t>operates in the </a:t>
            </a:r>
            <a:r>
              <a:rPr lang="en-US" sz="2000" b="1" dirty="0"/>
              <a:t>highly competitive global payments industry </a:t>
            </a:r>
            <a:r>
              <a:rPr lang="en-US" sz="2000" dirty="0"/>
              <a:t>with its participants such as Square, Google, Amazon, Apple as well as traditional financial services </a:t>
            </a:r>
            <a:r>
              <a:rPr lang="en-US" sz="2000" dirty="0" smtClean="0"/>
              <a:t>companies</a:t>
            </a:r>
          </a:p>
          <a:p>
            <a:r>
              <a:rPr lang="en-US" sz="2000" dirty="0"/>
              <a:t>The nature of </a:t>
            </a:r>
            <a:r>
              <a:rPr lang="en-US" sz="2000" dirty="0" smtClean="0"/>
              <a:t>PYPL </a:t>
            </a:r>
            <a:r>
              <a:rPr lang="en-US" sz="2000" b="1" dirty="0" smtClean="0"/>
              <a:t>International Business </a:t>
            </a:r>
            <a:r>
              <a:rPr lang="en-US" sz="2000" dirty="0"/>
              <a:t>makes </a:t>
            </a:r>
            <a:r>
              <a:rPr lang="en-US" sz="2000" dirty="0" smtClean="0"/>
              <a:t>it vulnerable </a:t>
            </a:r>
            <a:r>
              <a:rPr lang="en-US" sz="2000" dirty="0"/>
              <a:t>to </a:t>
            </a:r>
            <a:r>
              <a:rPr lang="en-US" sz="2000" b="1" dirty="0"/>
              <a:t>foreign exchange risk</a:t>
            </a:r>
            <a:r>
              <a:rPr lang="en-US" sz="2000" dirty="0" smtClean="0"/>
              <a:t>.</a:t>
            </a:r>
          </a:p>
          <a:p>
            <a:r>
              <a:rPr lang="en-US" sz="2000" dirty="0" smtClean="0"/>
              <a:t>PYPL </a:t>
            </a:r>
            <a:r>
              <a:rPr lang="en-US" sz="2000" dirty="0"/>
              <a:t>is exposed to </a:t>
            </a:r>
            <a:r>
              <a:rPr lang="en-US" sz="2000" b="1" dirty="0"/>
              <a:t>interest rate risk </a:t>
            </a:r>
            <a:r>
              <a:rPr lang="en-US" sz="2000" dirty="0"/>
              <a:t>from its interest rate sensitive assets and investment portfolio</a:t>
            </a:r>
            <a:r>
              <a:rPr lang="en-US" sz="2000" dirty="0" smtClean="0"/>
              <a:t>.</a:t>
            </a:r>
          </a:p>
          <a:p>
            <a:r>
              <a:rPr lang="en-US" sz="2000" dirty="0" smtClean="0"/>
              <a:t>Risks due to global </a:t>
            </a:r>
            <a:r>
              <a:rPr lang="en-US" sz="2000" b="1" dirty="0"/>
              <a:t>macro volatility and inflationary </a:t>
            </a:r>
            <a:r>
              <a:rPr lang="en-US" sz="2000" b="1" dirty="0" smtClean="0"/>
              <a:t>pressures</a:t>
            </a:r>
            <a:r>
              <a:rPr lang="en-US" sz="2000" dirty="0"/>
              <a:t> </a:t>
            </a:r>
            <a:r>
              <a:rPr lang="en-US" sz="2000" dirty="0" smtClean="0"/>
              <a:t>&amp; in generating  out-year estimates</a:t>
            </a:r>
          </a:p>
          <a:p>
            <a:r>
              <a:rPr lang="en-US" sz="2000" dirty="0"/>
              <a:t>Emerging </a:t>
            </a:r>
            <a:r>
              <a:rPr lang="en-US" sz="2000" b="1" dirty="0"/>
              <a:t>competitive and regulatory </a:t>
            </a:r>
            <a:r>
              <a:rPr lang="en-US" sz="2000" b="1" dirty="0" smtClean="0"/>
              <a:t>threats </a:t>
            </a:r>
            <a:r>
              <a:rPr lang="en-US" sz="2000" dirty="0" smtClean="0"/>
              <a:t>- </a:t>
            </a:r>
            <a:r>
              <a:rPr lang="en-US" sz="2000" dirty="0"/>
              <a:t>a key consideration </a:t>
            </a:r>
            <a:r>
              <a:rPr lang="en-US" sz="2000" dirty="0" smtClean="0"/>
              <a:t>in various payment solutions (i.e</a:t>
            </a:r>
            <a:r>
              <a:rPr lang="en-US" sz="2000" dirty="0"/>
              <a:t>., digital wallet, point of sale, and installment loans) </a:t>
            </a:r>
          </a:p>
        </p:txBody>
      </p:sp>
      <p:sp>
        <p:nvSpPr>
          <p:cNvPr id="5" name="TextBox 4"/>
          <p:cNvSpPr txBox="1"/>
          <p:nvPr/>
        </p:nvSpPr>
        <p:spPr>
          <a:xfrm>
            <a:off x="4487359" y="288064"/>
            <a:ext cx="1563954" cy="369332"/>
          </a:xfrm>
          <a:prstGeom prst="rect">
            <a:avLst/>
          </a:prstGeom>
          <a:noFill/>
        </p:spPr>
        <p:txBody>
          <a:bodyPr wrap="none" rtlCol="0">
            <a:spAutoFit/>
          </a:bodyPr>
          <a:lstStyle/>
          <a:p>
            <a:r>
              <a:rPr lang="en-US" b="1" dirty="0" smtClean="0">
                <a:solidFill>
                  <a:schemeClr val="accent5"/>
                </a:solidFill>
              </a:rPr>
              <a:t>CONCLUSIONS</a:t>
            </a:r>
            <a:endParaRPr lang="en-US" b="1" dirty="0">
              <a:solidFill>
                <a:schemeClr val="accent5"/>
              </a:solidFill>
            </a:endParaRPr>
          </a:p>
        </p:txBody>
      </p:sp>
    </p:spTree>
    <p:extLst>
      <p:ext uri="{BB962C8B-B14F-4D97-AF65-F5344CB8AC3E}">
        <p14:creationId xmlns:p14="http://schemas.microsoft.com/office/powerpoint/2010/main" val="3044433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8267" y="924510"/>
            <a:ext cx="10295466" cy="5078313"/>
          </a:xfrm>
          <a:prstGeom prst="rect">
            <a:avLst/>
          </a:prstGeom>
        </p:spPr>
        <p:txBody>
          <a:bodyPr wrap="square">
            <a:spAutoFit/>
          </a:bodyPr>
          <a:lstStyle/>
          <a:p>
            <a:pPr marL="285750" indent="-285750">
              <a:buFont typeface="Arial" panose="020B0604020202020204" pitchFamily="34" charset="0"/>
              <a:buChar char="•"/>
            </a:pPr>
            <a:r>
              <a:rPr lang="en-US" dirty="0" smtClean="0"/>
              <a:t>The </a:t>
            </a:r>
            <a:r>
              <a:rPr lang="en-US" dirty="0"/>
              <a:t>information in this presentation is for educational purposes only and is not intended to be a recommendation to purchase or sell any of the stocks, mutual funds, or other securities that may be referenced. The securities of companies referenced or featured in the seminar materials are for illustrative purposes only and are not to be considered endorsed or recommended for purchase or sale by </a:t>
            </a:r>
            <a:r>
              <a:rPr lang="en-US" dirty="0" smtClean="0"/>
              <a:t>(BI) </a:t>
            </a:r>
            <a:r>
              <a:rPr lang="en-US" dirty="0" err="1" smtClean="0"/>
              <a:t>BetterInvesting</a:t>
            </a:r>
            <a:r>
              <a:rPr lang="en-US" dirty="0"/>
              <a:t>™ / National Association of Investors</a:t>
            </a:r>
            <a:r>
              <a:rPr lang="en-US" dirty="0" smtClean="0"/>
              <a:t>™ and/or MICNOVA. </a:t>
            </a:r>
          </a:p>
          <a:p>
            <a:endParaRPr lang="en-US" dirty="0"/>
          </a:p>
          <a:p>
            <a:pPr marL="285750" indent="-285750">
              <a:buFont typeface="Arial" panose="020B0604020202020204" pitchFamily="34" charset="0"/>
              <a:buChar char="•"/>
            </a:pPr>
            <a:r>
              <a:rPr lang="en-US" dirty="0" smtClean="0"/>
              <a:t>The </a:t>
            </a:r>
            <a:r>
              <a:rPr lang="en-US" dirty="0"/>
              <a:t>views expressed are those of the instructors, commentators, guests and participants, as the case may be, and do not necessarily represent those of </a:t>
            </a:r>
            <a:r>
              <a:rPr lang="en-US" dirty="0" smtClean="0"/>
              <a:t>BI - MICNOVA. </a:t>
            </a:r>
            <a:r>
              <a:rPr lang="en-US" dirty="0"/>
              <a:t>Investors should conduct their own review and analysis of any company of interest before making an investment decision. </a:t>
            </a:r>
            <a:endParaRPr lang="en-US" dirty="0" smtClean="0"/>
          </a:p>
          <a:p>
            <a:endParaRPr lang="en-US" dirty="0"/>
          </a:p>
          <a:p>
            <a:pPr marL="285750" indent="-285750">
              <a:buFont typeface="Arial" panose="020B0604020202020204" pitchFamily="34" charset="0"/>
              <a:buChar char="•"/>
            </a:pPr>
            <a:r>
              <a:rPr lang="en-US" dirty="0" smtClean="0"/>
              <a:t>Securities </a:t>
            </a:r>
            <a:r>
              <a:rPr lang="en-US" dirty="0"/>
              <a:t>discussed may be held by the instructors in their own personal portfolios or in those of their clients</a:t>
            </a:r>
            <a:r>
              <a:rPr lang="en-US" dirty="0" smtClean="0"/>
              <a:t>.</a:t>
            </a:r>
            <a:r>
              <a:rPr lang="en-US" dirty="0"/>
              <a:t> </a:t>
            </a:r>
            <a:r>
              <a:rPr lang="en-US" dirty="0" smtClean="0"/>
              <a:t>BI - MICNOVA presenters </a:t>
            </a:r>
            <a:r>
              <a:rPr lang="en-US" dirty="0"/>
              <a:t>and volunteers are held to a strict code of conduct that precludes benefiting financially from educational presentations </a:t>
            </a:r>
            <a:r>
              <a:rPr lang="en-US" dirty="0" smtClean="0"/>
              <a:t>or other </a:t>
            </a:r>
            <a:r>
              <a:rPr lang="en-US" dirty="0"/>
              <a:t>activities </a:t>
            </a:r>
            <a:r>
              <a:rPr lang="en-US" dirty="0" smtClean="0"/>
              <a:t>in </a:t>
            </a:r>
            <a:r>
              <a:rPr lang="en-US" dirty="0"/>
              <a:t>which they participate</a:t>
            </a:r>
            <a:r>
              <a:rPr lang="en-US" dirty="0" smtClean="0"/>
              <a: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This </a:t>
            </a:r>
            <a:r>
              <a:rPr lang="en-US" dirty="0"/>
              <a:t>presentation may contain images of websites and products or services not endorsed by </a:t>
            </a:r>
            <a:r>
              <a:rPr lang="en-US" dirty="0" smtClean="0"/>
              <a:t>BI - MICNOVA. </a:t>
            </a:r>
            <a:r>
              <a:rPr lang="en-US" dirty="0"/>
              <a:t>The presenter is not endorsing or promoting the use of these websites, products or services. • </a:t>
            </a: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We </a:t>
            </a:r>
            <a:r>
              <a:rPr lang="en-US" dirty="0"/>
              <a:t>may be recording this session for our future use. </a:t>
            </a:r>
          </a:p>
        </p:txBody>
      </p:sp>
      <p:sp>
        <p:nvSpPr>
          <p:cNvPr id="3" name="TextBox 2"/>
          <p:cNvSpPr txBox="1"/>
          <p:nvPr/>
        </p:nvSpPr>
        <p:spPr>
          <a:xfrm>
            <a:off x="4566863" y="462845"/>
            <a:ext cx="1760418" cy="461665"/>
          </a:xfrm>
          <a:prstGeom prst="rect">
            <a:avLst/>
          </a:prstGeom>
          <a:noFill/>
        </p:spPr>
        <p:txBody>
          <a:bodyPr wrap="none" rtlCol="0">
            <a:spAutoFit/>
          </a:bodyPr>
          <a:lstStyle/>
          <a:p>
            <a:r>
              <a:rPr lang="en-US" sz="2400" b="1" dirty="0" smtClean="0"/>
              <a:t>DISCLAIMER</a:t>
            </a:r>
            <a:endParaRPr lang="en-US" sz="2400" b="1" dirty="0"/>
          </a:p>
        </p:txBody>
      </p:sp>
    </p:spTree>
    <p:extLst>
      <p:ext uri="{BB962C8B-B14F-4D97-AF65-F5344CB8AC3E}">
        <p14:creationId xmlns:p14="http://schemas.microsoft.com/office/powerpoint/2010/main" val="4164569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84742"/>
          </a:xfrm>
        </p:spPr>
        <p:txBody>
          <a:bodyPr>
            <a:normAutofit fontScale="90000"/>
          </a:bodyPr>
          <a:lstStyle/>
          <a:p>
            <a:r>
              <a:rPr lang="en-US" b="1" dirty="0" smtClean="0">
                <a:solidFill>
                  <a:srgbClr val="FF0000"/>
                </a:solidFill>
              </a:rPr>
              <a:t>What is PayPal’s Business</a:t>
            </a:r>
            <a:endParaRPr lang="en-US" b="1" dirty="0">
              <a:solidFill>
                <a:srgbClr val="FF0000"/>
              </a:solidFill>
            </a:endParaRPr>
          </a:p>
        </p:txBody>
      </p:sp>
      <p:sp>
        <p:nvSpPr>
          <p:cNvPr id="3" name="Content Placeholder 2"/>
          <p:cNvSpPr>
            <a:spLocks noGrp="1"/>
          </p:cNvSpPr>
          <p:nvPr>
            <p:ph idx="1"/>
          </p:nvPr>
        </p:nvSpPr>
        <p:spPr>
          <a:xfrm>
            <a:off x="838200" y="1219201"/>
            <a:ext cx="10515600" cy="4665486"/>
          </a:xfrm>
        </p:spPr>
        <p:txBody>
          <a:bodyPr>
            <a:normAutofit fontScale="92500" lnSpcReduction="10000"/>
          </a:bodyPr>
          <a:lstStyle/>
          <a:p>
            <a:r>
              <a:rPr lang="en-US" b="1" dirty="0" smtClean="0">
                <a:solidFill>
                  <a:srgbClr val="0070C0"/>
                </a:solidFill>
              </a:rPr>
              <a:t>PYPL</a:t>
            </a:r>
            <a:r>
              <a:rPr lang="en-US" dirty="0" smtClean="0"/>
              <a:t> operates a technology platform that enables digital payments on behalf of merchants and consumers worldwide. </a:t>
            </a:r>
          </a:p>
          <a:p>
            <a:r>
              <a:rPr lang="en-US" b="1" dirty="0" smtClean="0">
                <a:solidFill>
                  <a:srgbClr val="0070C0"/>
                </a:solidFill>
              </a:rPr>
              <a:t>PYPL</a:t>
            </a:r>
            <a:r>
              <a:rPr lang="en-US" dirty="0" smtClean="0"/>
              <a:t> provides payment solutions under the </a:t>
            </a:r>
            <a:r>
              <a:rPr lang="en-US" dirty="0" smtClean="0">
                <a:solidFill>
                  <a:srgbClr val="C00000"/>
                </a:solidFill>
              </a:rPr>
              <a:t>PayPal, PayPal Credit, Braintree, </a:t>
            </a:r>
            <a:r>
              <a:rPr lang="en-US" dirty="0" err="1" smtClean="0">
                <a:solidFill>
                  <a:srgbClr val="C00000"/>
                </a:solidFill>
              </a:rPr>
              <a:t>Venmo</a:t>
            </a:r>
            <a:r>
              <a:rPr lang="en-US" dirty="0" smtClean="0">
                <a:solidFill>
                  <a:srgbClr val="C00000"/>
                </a:solidFill>
              </a:rPr>
              <a:t>, </a:t>
            </a:r>
            <a:r>
              <a:rPr lang="en-US" dirty="0" err="1" smtClean="0">
                <a:solidFill>
                  <a:srgbClr val="C00000"/>
                </a:solidFill>
              </a:rPr>
              <a:t>Xoom</a:t>
            </a:r>
            <a:r>
              <a:rPr lang="en-US" dirty="0" smtClean="0">
                <a:solidFill>
                  <a:srgbClr val="C00000"/>
                </a:solidFill>
              </a:rPr>
              <a:t>, </a:t>
            </a:r>
            <a:r>
              <a:rPr lang="en-US" dirty="0" err="1" smtClean="0">
                <a:solidFill>
                  <a:srgbClr val="C00000"/>
                </a:solidFill>
              </a:rPr>
              <a:t>Zettle</a:t>
            </a:r>
            <a:r>
              <a:rPr lang="en-US" dirty="0" smtClean="0">
                <a:solidFill>
                  <a:srgbClr val="C00000"/>
                </a:solidFill>
              </a:rPr>
              <a:t>, </a:t>
            </a:r>
            <a:r>
              <a:rPr lang="en-US" dirty="0" err="1" smtClean="0">
                <a:solidFill>
                  <a:srgbClr val="C00000"/>
                </a:solidFill>
              </a:rPr>
              <a:t>Hyperwallet</a:t>
            </a:r>
            <a:r>
              <a:rPr lang="en-US" dirty="0" smtClean="0">
                <a:solidFill>
                  <a:srgbClr val="C00000"/>
                </a:solidFill>
              </a:rPr>
              <a:t>, Honey, and </a:t>
            </a:r>
            <a:r>
              <a:rPr lang="en-US" dirty="0" err="1" smtClean="0">
                <a:solidFill>
                  <a:srgbClr val="C00000"/>
                </a:solidFill>
              </a:rPr>
              <a:t>Paidy</a:t>
            </a:r>
            <a:r>
              <a:rPr lang="en-US" dirty="0" smtClean="0">
                <a:solidFill>
                  <a:srgbClr val="C00000"/>
                </a:solidFill>
              </a:rPr>
              <a:t> </a:t>
            </a:r>
            <a:r>
              <a:rPr lang="en-US" dirty="0" smtClean="0"/>
              <a:t>names. </a:t>
            </a:r>
          </a:p>
          <a:p>
            <a:r>
              <a:rPr lang="en-US" dirty="0" smtClean="0"/>
              <a:t>Its payments platform allows consumers to: </a:t>
            </a:r>
          </a:p>
          <a:p>
            <a:pPr lvl="1"/>
            <a:r>
              <a:rPr lang="en-US" dirty="0" smtClean="0">
                <a:solidFill>
                  <a:srgbClr val="C00000"/>
                </a:solidFill>
              </a:rPr>
              <a:t>send and receive payments in approximately 200 markets &amp; in approximately 100 currencies, </a:t>
            </a:r>
          </a:p>
          <a:p>
            <a:pPr lvl="1"/>
            <a:r>
              <a:rPr lang="en-US" dirty="0" smtClean="0">
                <a:solidFill>
                  <a:srgbClr val="C00000"/>
                </a:solidFill>
              </a:rPr>
              <a:t>withdraw funds to their bank accounts in 56 currencies, and hold balances in their PayPal accounts in 25 currencies</a:t>
            </a:r>
            <a:r>
              <a:rPr lang="en-US" dirty="0" smtClean="0"/>
              <a:t>. </a:t>
            </a:r>
          </a:p>
          <a:p>
            <a:r>
              <a:rPr lang="en-US" dirty="0" smtClean="0"/>
              <a:t>Founded in 1998 and is headquartered in San Jose, California.</a:t>
            </a:r>
          </a:p>
          <a:p>
            <a:r>
              <a:rPr lang="en-US" dirty="0" smtClean="0"/>
              <a:t>PYPL </a:t>
            </a:r>
            <a:r>
              <a:rPr lang="en-US" dirty="0"/>
              <a:t>was spun out of eBay in July of 2015, becoming an independent publicly traded company.</a:t>
            </a:r>
          </a:p>
        </p:txBody>
      </p:sp>
    </p:spTree>
    <p:extLst>
      <p:ext uri="{BB962C8B-B14F-4D97-AF65-F5344CB8AC3E}">
        <p14:creationId xmlns:p14="http://schemas.microsoft.com/office/powerpoint/2010/main" val="28403255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63764"/>
          </a:xfrm>
        </p:spPr>
        <p:txBody>
          <a:bodyPr>
            <a:normAutofit/>
          </a:bodyPr>
          <a:lstStyle/>
          <a:p>
            <a:r>
              <a:rPr lang="en-US" sz="4000" b="1" dirty="0" smtClean="0">
                <a:solidFill>
                  <a:srgbClr val="FF0000"/>
                </a:solidFill>
              </a:rPr>
              <a:t>PayPal’s Capabilities</a:t>
            </a:r>
            <a:endParaRPr lang="en-US" sz="4000" b="1" dirty="0">
              <a:solidFill>
                <a:srgbClr val="FF0000"/>
              </a:solidFill>
            </a:endParaRPr>
          </a:p>
        </p:txBody>
      </p:sp>
      <p:pic>
        <p:nvPicPr>
          <p:cNvPr id="2049" name="Picture 1" descr="A mobile phone with flags of India, Mexico, and the Philippines; illustrating how you can send money across the glob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556521" y="2700796"/>
            <a:ext cx="3810868" cy="381086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838200" y="4887527"/>
            <a:ext cx="3211905" cy="984885"/>
          </a:xfrm>
          <a:prstGeom prst="rect">
            <a:avLst/>
          </a:prstGeom>
          <a:noFill/>
        </p:spPr>
        <p:txBody>
          <a:bodyPr wrap="none" rtlCol="0">
            <a:spAutoFit/>
          </a:bodyPr>
          <a:lstStyle/>
          <a:p>
            <a:r>
              <a:rPr lang="en-US" sz="2000" b="1" dirty="0" smtClean="0"/>
              <a:t>Send money across </a:t>
            </a:r>
          </a:p>
          <a:p>
            <a:r>
              <a:rPr lang="en-US" sz="2000" b="1" dirty="0" smtClean="0"/>
              <a:t>the table or across the globe</a:t>
            </a:r>
          </a:p>
          <a:p>
            <a:endParaRPr lang="en-US" dirty="0"/>
          </a:p>
        </p:txBody>
      </p:sp>
      <p:sp>
        <p:nvSpPr>
          <p:cNvPr id="5" name="TextBox 4"/>
          <p:cNvSpPr txBox="1"/>
          <p:nvPr/>
        </p:nvSpPr>
        <p:spPr>
          <a:xfrm>
            <a:off x="838200" y="1378874"/>
            <a:ext cx="5045805" cy="3508653"/>
          </a:xfrm>
          <a:prstGeom prst="rect">
            <a:avLst/>
          </a:prstGeom>
          <a:noFill/>
        </p:spPr>
        <p:txBody>
          <a:bodyPr wrap="none" rtlCol="0">
            <a:spAutoFit/>
          </a:bodyPr>
          <a:lstStyle/>
          <a:p>
            <a:r>
              <a:rPr lang="en-US" sz="2000" b="1" dirty="0"/>
              <a:t>It enables consumers </a:t>
            </a:r>
            <a:r>
              <a:rPr lang="en-US" sz="2000" b="1" dirty="0" smtClean="0"/>
              <a:t>to exchange funds –</a:t>
            </a:r>
          </a:p>
          <a:p>
            <a:r>
              <a:rPr lang="en-US" sz="2000" b="1" dirty="0" smtClean="0"/>
              <a:t>On-line or in-Person, </a:t>
            </a:r>
            <a:r>
              <a:rPr lang="en-US" sz="2000" b="1" dirty="0"/>
              <a:t>with </a:t>
            </a:r>
            <a:r>
              <a:rPr lang="en-US" sz="2000" b="1" dirty="0" smtClean="0"/>
              <a:t>merchants </a:t>
            </a:r>
          </a:p>
          <a:p>
            <a:r>
              <a:rPr lang="en-US" sz="2000" b="1" dirty="0" smtClean="0"/>
              <a:t>using </a:t>
            </a:r>
            <a:r>
              <a:rPr lang="en-US" sz="2000" b="1" dirty="0"/>
              <a:t>a </a:t>
            </a:r>
            <a:r>
              <a:rPr lang="en-US" sz="2000" b="1" dirty="0" smtClean="0"/>
              <a:t>range</a:t>
            </a:r>
            <a:r>
              <a:rPr lang="en-US" sz="2000" b="1" dirty="0"/>
              <a:t> </a:t>
            </a:r>
            <a:r>
              <a:rPr lang="en-US" sz="2000" b="1" dirty="0" smtClean="0"/>
              <a:t>of </a:t>
            </a:r>
            <a:r>
              <a:rPr lang="en-US" sz="2000" b="1" dirty="0"/>
              <a:t>funding </a:t>
            </a:r>
            <a:r>
              <a:rPr lang="en-US" sz="2000" b="1" dirty="0" smtClean="0"/>
              <a:t>sources</a:t>
            </a:r>
            <a:r>
              <a:rPr lang="en-US" sz="2000" b="1" dirty="0"/>
              <a:t>:</a:t>
            </a:r>
            <a:r>
              <a:rPr lang="en-US" sz="2000" b="1" dirty="0" smtClean="0"/>
              <a:t> </a:t>
            </a:r>
          </a:p>
          <a:p>
            <a:pPr marL="285750" indent="-285750">
              <a:buFont typeface="Arial" panose="020B0604020202020204" pitchFamily="34" charset="0"/>
              <a:buChar char="•"/>
            </a:pPr>
            <a:r>
              <a:rPr lang="en-US" dirty="0" smtClean="0"/>
              <a:t>a bank</a:t>
            </a:r>
            <a:r>
              <a:rPr lang="en-US" dirty="0"/>
              <a:t> </a:t>
            </a:r>
            <a:r>
              <a:rPr lang="en-US" dirty="0" smtClean="0"/>
              <a:t>account</a:t>
            </a:r>
            <a:r>
              <a:rPr lang="en-US" dirty="0"/>
              <a:t>, </a:t>
            </a:r>
            <a:endParaRPr lang="en-US" dirty="0" smtClean="0"/>
          </a:p>
          <a:p>
            <a:pPr marL="285750" indent="-285750">
              <a:buFont typeface="Arial" panose="020B0604020202020204" pitchFamily="34" charset="0"/>
              <a:buChar char="•"/>
            </a:pPr>
            <a:r>
              <a:rPr lang="en-US" dirty="0" smtClean="0"/>
              <a:t>a </a:t>
            </a:r>
            <a:r>
              <a:rPr lang="en-US" dirty="0"/>
              <a:t>PayPal or </a:t>
            </a:r>
            <a:r>
              <a:rPr lang="en-US" dirty="0" err="1"/>
              <a:t>Venmo</a:t>
            </a:r>
            <a:r>
              <a:rPr lang="en-US" dirty="0"/>
              <a:t> account balance</a:t>
            </a:r>
            <a:r>
              <a:rPr lang="en-US" dirty="0" smtClean="0"/>
              <a:t>,</a:t>
            </a:r>
          </a:p>
          <a:p>
            <a:pPr marL="285750" indent="-285750">
              <a:buFont typeface="Arial" panose="020B0604020202020204" pitchFamily="34" charset="0"/>
              <a:buChar char="•"/>
            </a:pPr>
            <a:r>
              <a:rPr lang="en-US" dirty="0" smtClean="0"/>
              <a:t>PayPal </a:t>
            </a:r>
            <a:r>
              <a:rPr lang="en-US" dirty="0"/>
              <a:t>and </a:t>
            </a:r>
            <a:r>
              <a:rPr lang="en-US" dirty="0" err="1"/>
              <a:t>Venmo</a:t>
            </a:r>
            <a:r>
              <a:rPr lang="en-US" dirty="0"/>
              <a:t> branded credit products</a:t>
            </a:r>
            <a:r>
              <a:rPr lang="en-US" dirty="0" smtClean="0"/>
              <a:t>,</a:t>
            </a:r>
          </a:p>
          <a:p>
            <a:pPr marL="285750" indent="-285750">
              <a:buFont typeface="Arial" panose="020B0604020202020204" pitchFamily="34" charset="0"/>
              <a:buChar char="•"/>
            </a:pPr>
            <a:r>
              <a:rPr lang="en-US" dirty="0" smtClean="0"/>
              <a:t>a </a:t>
            </a:r>
            <a:r>
              <a:rPr lang="en-US" dirty="0"/>
              <a:t>credit card, a debit card, </a:t>
            </a:r>
            <a:endParaRPr lang="en-US" dirty="0" smtClean="0"/>
          </a:p>
          <a:p>
            <a:pPr marL="285750" indent="-285750">
              <a:buFont typeface="Arial" panose="020B0604020202020204" pitchFamily="34" charset="0"/>
              <a:buChar char="•"/>
            </a:pPr>
            <a:r>
              <a:rPr lang="en-US" dirty="0" smtClean="0"/>
              <a:t>Certain cryptocurrencies</a:t>
            </a:r>
            <a:r>
              <a:rPr lang="en-US" dirty="0"/>
              <a:t>, </a:t>
            </a:r>
            <a:endParaRPr lang="en-US" dirty="0" smtClean="0"/>
          </a:p>
          <a:p>
            <a:pPr marL="285750" indent="-285750">
              <a:buFont typeface="Arial" panose="020B0604020202020204" pitchFamily="34" charset="0"/>
              <a:buChar char="•"/>
            </a:pPr>
            <a:r>
              <a:rPr lang="en-US" dirty="0" smtClean="0"/>
              <a:t>other </a:t>
            </a:r>
            <a:r>
              <a:rPr lang="en-US" dirty="0"/>
              <a:t>stored </a:t>
            </a:r>
            <a:r>
              <a:rPr lang="en-US" dirty="0" smtClean="0"/>
              <a:t>value</a:t>
            </a:r>
            <a:r>
              <a:rPr lang="en-US" dirty="0"/>
              <a:t> </a:t>
            </a:r>
            <a:r>
              <a:rPr lang="en-US" dirty="0" smtClean="0"/>
              <a:t>products - gift cards &amp; eligible</a:t>
            </a:r>
            <a:br>
              <a:rPr lang="en-US" dirty="0" smtClean="0"/>
            </a:br>
            <a:r>
              <a:rPr lang="en-US" dirty="0"/>
              <a:t>credit card rewards. </a:t>
            </a:r>
            <a:endParaRPr lang="en-US" dirty="0" smtClean="0"/>
          </a:p>
          <a:p>
            <a:pPr marL="285750" indent="-285750">
              <a:buFont typeface="Arial" panose="020B0604020202020204" pitchFamily="34" charset="0"/>
              <a:buChar char="•"/>
            </a:pPr>
            <a:r>
              <a:rPr lang="en-US" dirty="0" smtClean="0"/>
              <a:t>It </a:t>
            </a:r>
            <a:r>
              <a:rPr lang="en-US" dirty="0"/>
              <a:t>also offers </a:t>
            </a:r>
            <a:r>
              <a:rPr lang="en-US" dirty="0" smtClean="0"/>
              <a:t>consumers</a:t>
            </a:r>
            <a:r>
              <a:rPr lang="en-US" dirty="0"/>
              <a:t> </a:t>
            </a:r>
            <a:r>
              <a:rPr lang="en-US" dirty="0" smtClean="0"/>
              <a:t>person-to-person </a:t>
            </a:r>
            <a:r>
              <a:rPr lang="en-US" dirty="0"/>
              <a:t>(P2P) </a:t>
            </a:r>
            <a:endParaRPr lang="en-US" dirty="0" smtClean="0"/>
          </a:p>
          <a:p>
            <a:r>
              <a:rPr lang="en-US" dirty="0" smtClean="0"/>
              <a:t>payment </a:t>
            </a:r>
            <a:r>
              <a:rPr lang="en-US" dirty="0"/>
              <a:t>solutions.</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72218" y="908802"/>
            <a:ext cx="2381582" cy="4448796"/>
          </a:xfrm>
          <a:prstGeom prst="rect">
            <a:avLst/>
          </a:prstGeom>
        </p:spPr>
      </p:pic>
    </p:spTree>
    <p:extLst>
      <p:ext uri="{BB962C8B-B14F-4D97-AF65-F5344CB8AC3E}">
        <p14:creationId xmlns:p14="http://schemas.microsoft.com/office/powerpoint/2010/main" val="2261244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1383" y="687097"/>
            <a:ext cx="10515600" cy="797631"/>
          </a:xfrm>
        </p:spPr>
        <p:txBody>
          <a:bodyPr>
            <a:normAutofit/>
          </a:bodyPr>
          <a:lstStyle/>
          <a:p>
            <a:r>
              <a:rPr lang="en-US" sz="2800" b="1" dirty="0" smtClean="0">
                <a:solidFill>
                  <a:srgbClr val="0070C0"/>
                </a:solidFill>
              </a:rPr>
              <a:t>PYPL Revenue – Where &amp; How it is being derived?</a:t>
            </a:r>
            <a:endParaRPr lang="en-US" sz="2800" b="1" dirty="0">
              <a:solidFill>
                <a:srgbClr val="0070C0"/>
              </a:solidFill>
            </a:endParaRPr>
          </a:p>
        </p:txBody>
      </p:sp>
      <p:sp>
        <p:nvSpPr>
          <p:cNvPr id="3" name="Content Placeholder 2"/>
          <p:cNvSpPr>
            <a:spLocks noGrp="1"/>
          </p:cNvSpPr>
          <p:nvPr>
            <p:ph idx="1"/>
          </p:nvPr>
        </p:nvSpPr>
        <p:spPr/>
        <p:txBody>
          <a:bodyPr>
            <a:normAutofit lnSpcReduction="10000"/>
          </a:bodyPr>
          <a:lstStyle/>
          <a:p>
            <a:r>
              <a:rPr lang="en-US" dirty="0" smtClean="0"/>
              <a:t>PYPL </a:t>
            </a:r>
            <a:r>
              <a:rPr lang="en-US" u="sng" dirty="0"/>
              <a:t>core product </a:t>
            </a:r>
            <a:r>
              <a:rPr lang="en-US" dirty="0"/>
              <a:t>is a two-sided </a:t>
            </a:r>
            <a:r>
              <a:rPr lang="en-US" dirty="0" smtClean="0"/>
              <a:t>network - both </a:t>
            </a:r>
            <a:r>
              <a:rPr lang="en-US" dirty="0"/>
              <a:t>merchants &amp;</a:t>
            </a:r>
            <a:r>
              <a:rPr lang="en-US" dirty="0" smtClean="0"/>
              <a:t> </a:t>
            </a:r>
            <a:r>
              <a:rPr lang="en-US" dirty="0"/>
              <a:t>consumers have PayPal accounts</a:t>
            </a:r>
            <a:r>
              <a:rPr lang="en-US" dirty="0" smtClean="0"/>
              <a:t>.</a:t>
            </a:r>
          </a:p>
          <a:p>
            <a:r>
              <a:rPr lang="en-US" dirty="0" smtClean="0"/>
              <a:t>PYPL </a:t>
            </a:r>
            <a:r>
              <a:rPr lang="en-US" u="sng" dirty="0" smtClean="0"/>
              <a:t>primary </a:t>
            </a:r>
            <a:r>
              <a:rPr lang="en-US" u="sng" dirty="0"/>
              <a:t>source of revenue </a:t>
            </a:r>
            <a:r>
              <a:rPr lang="en-US" dirty="0"/>
              <a:t>(</a:t>
            </a:r>
            <a:r>
              <a:rPr lang="en-US" dirty="0">
                <a:solidFill>
                  <a:srgbClr val="FF0000"/>
                </a:solidFill>
              </a:rPr>
              <a:t>roughly 93% of net revenues</a:t>
            </a:r>
            <a:r>
              <a:rPr lang="en-US" dirty="0"/>
              <a:t>) is derived from charging fees </a:t>
            </a:r>
            <a:r>
              <a:rPr lang="en-US" dirty="0" smtClean="0"/>
              <a:t>for completing </a:t>
            </a:r>
            <a:r>
              <a:rPr lang="en-US" dirty="0"/>
              <a:t>payment transactions, </a:t>
            </a:r>
            <a:r>
              <a:rPr lang="en-US" dirty="0" smtClean="0"/>
              <a:t>based </a:t>
            </a:r>
            <a:r>
              <a:rPr lang="en-US" dirty="0"/>
              <a:t>on volume of activity. </a:t>
            </a:r>
            <a:endParaRPr lang="en-US" dirty="0" smtClean="0"/>
          </a:p>
          <a:p>
            <a:r>
              <a:rPr lang="en-US" dirty="0" smtClean="0"/>
              <a:t>Other </a:t>
            </a:r>
            <a:r>
              <a:rPr lang="en-US" u="sng" dirty="0">
                <a:solidFill>
                  <a:srgbClr val="FF0000"/>
                </a:solidFill>
              </a:rPr>
              <a:t>7% of net revenue </a:t>
            </a:r>
            <a:r>
              <a:rPr lang="en-US" dirty="0" smtClean="0"/>
              <a:t>is derived from - </a:t>
            </a:r>
            <a:r>
              <a:rPr lang="en-US" sz="2400" dirty="0"/>
              <a:t>other fees and value-added services such as subscription fees, interest earned on </a:t>
            </a:r>
            <a:r>
              <a:rPr lang="en-US" sz="2400" dirty="0" smtClean="0"/>
              <a:t>PayPal loans/credit</a:t>
            </a:r>
            <a:r>
              <a:rPr lang="en-US" sz="2400" dirty="0"/>
              <a:t>, &amp;</a:t>
            </a:r>
            <a:r>
              <a:rPr lang="en-US" sz="2400" dirty="0" smtClean="0"/>
              <a:t> </a:t>
            </a:r>
            <a:r>
              <a:rPr lang="en-US" sz="2400" dirty="0"/>
              <a:t>interest earned on customer account balances</a:t>
            </a:r>
            <a:r>
              <a:rPr lang="en-US" sz="2400" dirty="0" smtClean="0"/>
              <a:t>.</a:t>
            </a:r>
          </a:p>
          <a:p>
            <a:r>
              <a:rPr lang="en-US" sz="2400" dirty="0" smtClean="0"/>
              <a:t>US Revenues </a:t>
            </a:r>
            <a:r>
              <a:rPr lang="en-US" sz="2400" dirty="0"/>
              <a:t>totaled </a:t>
            </a:r>
            <a:r>
              <a:rPr lang="en-US" sz="2400" dirty="0" smtClean="0">
                <a:solidFill>
                  <a:srgbClr val="FF0000"/>
                </a:solidFill>
              </a:rPr>
              <a:t>$3.9 billion (57%) </a:t>
            </a:r>
            <a:r>
              <a:rPr lang="en-US" sz="2400" dirty="0" smtClean="0"/>
              <a:t>; International Revenues </a:t>
            </a:r>
            <a:r>
              <a:rPr lang="en-US" sz="2400" dirty="0" smtClean="0">
                <a:solidFill>
                  <a:srgbClr val="FF0000"/>
                </a:solidFill>
              </a:rPr>
              <a:t>$2.9 </a:t>
            </a:r>
            <a:r>
              <a:rPr lang="en-US" sz="2400" dirty="0">
                <a:solidFill>
                  <a:srgbClr val="FF0000"/>
                </a:solidFill>
              </a:rPr>
              <a:t>billion (43</a:t>
            </a:r>
            <a:r>
              <a:rPr lang="en-US" sz="2400" dirty="0" smtClean="0">
                <a:solidFill>
                  <a:srgbClr val="FF0000"/>
                </a:solidFill>
              </a:rPr>
              <a:t>%)</a:t>
            </a:r>
          </a:p>
          <a:p>
            <a:r>
              <a:rPr lang="en-US" sz="2400" dirty="0" smtClean="0"/>
              <a:t>PYPL does </a:t>
            </a:r>
            <a:r>
              <a:rPr lang="en-US" sz="2400" dirty="0"/>
              <a:t>not </a:t>
            </a:r>
            <a:r>
              <a:rPr lang="en-US" sz="2400" dirty="0" smtClean="0"/>
              <a:t>currently charge </a:t>
            </a:r>
            <a:r>
              <a:rPr lang="en-US" sz="2400" dirty="0"/>
              <a:t>consumers to fund or draw from their accounts, but does generate some revenue from fees </a:t>
            </a:r>
            <a:r>
              <a:rPr lang="en-US" sz="2400" dirty="0" smtClean="0"/>
              <a:t>for foreign </a:t>
            </a:r>
            <a:r>
              <a:rPr lang="en-US" sz="2400" dirty="0"/>
              <a:t>currency exchange.</a:t>
            </a:r>
          </a:p>
        </p:txBody>
      </p:sp>
    </p:spTree>
    <p:extLst>
      <p:ext uri="{BB962C8B-B14F-4D97-AF65-F5344CB8AC3E}">
        <p14:creationId xmlns:p14="http://schemas.microsoft.com/office/powerpoint/2010/main" val="9818311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60301"/>
            <a:ext cx="10515600" cy="736321"/>
          </a:xfrm>
        </p:spPr>
        <p:txBody>
          <a:bodyPr>
            <a:normAutofit fontScale="90000"/>
          </a:bodyPr>
          <a:lstStyle/>
          <a:p>
            <a:pPr algn="ctr"/>
            <a:r>
              <a:rPr lang="en-US" b="1" dirty="0" smtClean="0">
                <a:latin typeface="+mn-lt"/>
              </a:rPr>
              <a:t>PYPL - Shaping the future of digital payments</a:t>
            </a:r>
            <a:br>
              <a:rPr lang="en-US" b="1" dirty="0" smtClean="0">
                <a:latin typeface="+mn-lt"/>
              </a:rPr>
            </a:br>
            <a:endParaRPr lang="en-US" b="1" dirty="0">
              <a:latin typeface="+mn-l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046221"/>
            <a:ext cx="10058400" cy="3956961"/>
          </a:xfrm>
          <a:prstGeom prst="rect">
            <a:avLst/>
          </a:prstGeom>
        </p:spPr>
      </p:pic>
      <p:sp>
        <p:nvSpPr>
          <p:cNvPr id="4" name="TextBox 3"/>
          <p:cNvSpPr txBox="1"/>
          <p:nvPr/>
        </p:nvSpPr>
        <p:spPr>
          <a:xfrm>
            <a:off x="838200" y="5170311"/>
            <a:ext cx="9741321" cy="646331"/>
          </a:xfrm>
          <a:prstGeom prst="rect">
            <a:avLst/>
          </a:prstGeom>
          <a:noFill/>
        </p:spPr>
        <p:txBody>
          <a:bodyPr wrap="none" rtlCol="0">
            <a:spAutoFit/>
          </a:bodyPr>
          <a:lstStyle/>
          <a:p>
            <a:r>
              <a:rPr lang="en-US" b="1" dirty="0" smtClean="0"/>
              <a:t>Empowering millions of people and businesses across the globe through 429 million active accounts </a:t>
            </a:r>
          </a:p>
          <a:p>
            <a:r>
              <a:rPr lang="en-US" b="1" dirty="0" smtClean="0"/>
              <a:t>in more than 200 markets to join and thrive in the Global Economy</a:t>
            </a:r>
            <a:endParaRPr lang="en-US" b="1" dirty="0"/>
          </a:p>
        </p:txBody>
      </p:sp>
    </p:spTree>
    <p:extLst>
      <p:ext uri="{BB962C8B-B14F-4D97-AF65-F5344CB8AC3E}">
        <p14:creationId xmlns:p14="http://schemas.microsoft.com/office/powerpoint/2010/main" val="23216139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178" y="124626"/>
            <a:ext cx="10927644" cy="6438263"/>
          </a:xfrm>
          <a:prstGeom prst="rect">
            <a:avLst/>
          </a:prstGeom>
        </p:spPr>
      </p:pic>
      <p:sp>
        <p:nvSpPr>
          <p:cNvPr id="3" name="TextBox 2"/>
          <p:cNvSpPr txBox="1"/>
          <p:nvPr/>
        </p:nvSpPr>
        <p:spPr>
          <a:xfrm>
            <a:off x="8477955" y="5452534"/>
            <a:ext cx="2952411" cy="369332"/>
          </a:xfrm>
          <a:prstGeom prst="rect">
            <a:avLst/>
          </a:prstGeom>
          <a:noFill/>
        </p:spPr>
        <p:txBody>
          <a:bodyPr wrap="none" rtlCol="0">
            <a:spAutoFit/>
          </a:bodyPr>
          <a:lstStyle/>
          <a:p>
            <a:r>
              <a:rPr lang="en-US" dirty="0" smtClean="0"/>
              <a:t>TPV – Total Payment Volumes</a:t>
            </a:r>
            <a:endParaRPr lang="en-US" dirty="0"/>
          </a:p>
        </p:txBody>
      </p:sp>
    </p:spTree>
    <p:extLst>
      <p:ext uri="{BB962C8B-B14F-4D97-AF65-F5344CB8AC3E}">
        <p14:creationId xmlns:p14="http://schemas.microsoft.com/office/powerpoint/2010/main" val="40846420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734" y="1038578"/>
            <a:ext cx="11840266" cy="3784267"/>
          </a:xfrm>
          <a:prstGeom prst="rect">
            <a:avLst/>
          </a:prstGeom>
        </p:spPr>
      </p:pic>
      <p:sp>
        <p:nvSpPr>
          <p:cNvPr id="3" name="TextBox 2"/>
          <p:cNvSpPr txBox="1"/>
          <p:nvPr/>
        </p:nvSpPr>
        <p:spPr>
          <a:xfrm>
            <a:off x="4052711" y="541867"/>
            <a:ext cx="4338945" cy="461665"/>
          </a:xfrm>
          <a:prstGeom prst="rect">
            <a:avLst/>
          </a:prstGeom>
          <a:noFill/>
        </p:spPr>
        <p:txBody>
          <a:bodyPr wrap="none" rtlCol="0">
            <a:spAutoFit/>
          </a:bodyPr>
          <a:lstStyle/>
          <a:p>
            <a:r>
              <a:rPr lang="en-US" sz="2400" b="1" dirty="0" smtClean="0"/>
              <a:t>PYPL Stock – 1 Year Performance</a:t>
            </a:r>
            <a:endParaRPr lang="en-US" sz="2400" b="1" dirty="0"/>
          </a:p>
        </p:txBody>
      </p:sp>
      <p:sp>
        <p:nvSpPr>
          <p:cNvPr id="4" name="TextBox 3"/>
          <p:cNvSpPr txBox="1"/>
          <p:nvPr/>
        </p:nvSpPr>
        <p:spPr>
          <a:xfrm>
            <a:off x="558975" y="5046133"/>
            <a:ext cx="10792177" cy="646331"/>
          </a:xfrm>
          <a:prstGeom prst="rect">
            <a:avLst/>
          </a:prstGeom>
          <a:noFill/>
        </p:spPr>
        <p:txBody>
          <a:bodyPr wrap="square" rtlCol="0">
            <a:spAutoFit/>
          </a:bodyPr>
          <a:lstStyle/>
          <a:p>
            <a:r>
              <a:rPr lang="en-US" dirty="0" smtClean="0"/>
              <a:t>PYPL </a:t>
            </a:r>
            <a:r>
              <a:rPr lang="en-US" dirty="0"/>
              <a:t>stock is now below </a:t>
            </a:r>
            <a:r>
              <a:rPr lang="en-US" dirty="0" smtClean="0"/>
              <a:t>pre-pandemic </a:t>
            </a:r>
            <a:r>
              <a:rPr lang="en-US" dirty="0"/>
              <a:t>levels, following multiple </a:t>
            </a:r>
            <a:r>
              <a:rPr lang="en-US" dirty="0" smtClean="0"/>
              <a:t>estimate revisions</a:t>
            </a:r>
            <a:r>
              <a:rPr lang="en-US" dirty="0"/>
              <a:t>, combined with removed </a:t>
            </a:r>
            <a:r>
              <a:rPr lang="en-US" dirty="0" smtClean="0"/>
              <a:t>medium-term </a:t>
            </a:r>
            <a:r>
              <a:rPr lang="en-US" dirty="0"/>
              <a:t>growth targets, as inflationary </a:t>
            </a:r>
            <a:r>
              <a:rPr lang="en-US" dirty="0" smtClean="0"/>
              <a:t>pressures disproportionality </a:t>
            </a:r>
            <a:r>
              <a:rPr lang="en-US" dirty="0"/>
              <a:t>crimped user activity.</a:t>
            </a:r>
          </a:p>
        </p:txBody>
      </p:sp>
      <p:sp>
        <p:nvSpPr>
          <p:cNvPr id="6" name="TextBox 5"/>
          <p:cNvSpPr txBox="1"/>
          <p:nvPr/>
        </p:nvSpPr>
        <p:spPr>
          <a:xfrm>
            <a:off x="3556261" y="1002353"/>
            <a:ext cx="4379828" cy="646331"/>
          </a:xfrm>
          <a:prstGeom prst="rect">
            <a:avLst/>
          </a:prstGeom>
          <a:noFill/>
        </p:spPr>
        <p:txBody>
          <a:bodyPr wrap="square" rtlCol="0">
            <a:spAutoFit/>
          </a:bodyPr>
          <a:lstStyle/>
          <a:p>
            <a:pPr algn="ctr"/>
            <a:r>
              <a:rPr lang="en-US" b="1" dirty="0" smtClean="0">
                <a:solidFill>
                  <a:srgbClr val="FF0000"/>
                </a:solidFill>
              </a:rPr>
              <a:t>As of Nov. 04, 2022 Current Price: $75.18           -153.3</a:t>
            </a:r>
            <a:r>
              <a:rPr lang="en-US" b="1" dirty="0">
                <a:solidFill>
                  <a:srgbClr val="FF0000"/>
                </a:solidFill>
              </a:rPr>
              <a:t>(-67.17%)</a:t>
            </a:r>
          </a:p>
        </p:txBody>
      </p:sp>
    </p:spTree>
    <p:extLst>
      <p:ext uri="{BB962C8B-B14F-4D97-AF65-F5344CB8AC3E}">
        <p14:creationId xmlns:p14="http://schemas.microsoft.com/office/powerpoint/2010/main" val="30439095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8654" y="362109"/>
            <a:ext cx="8706118" cy="6334460"/>
          </a:xfrm>
          <a:prstGeom prst="rect">
            <a:avLst/>
          </a:prstGeom>
        </p:spPr>
      </p:pic>
      <p:sp>
        <p:nvSpPr>
          <p:cNvPr id="3" name="TextBox 2"/>
          <p:cNvSpPr txBox="1"/>
          <p:nvPr/>
        </p:nvSpPr>
        <p:spPr>
          <a:xfrm>
            <a:off x="692377" y="474555"/>
            <a:ext cx="1703094" cy="1508105"/>
          </a:xfrm>
          <a:prstGeom prst="rect">
            <a:avLst/>
          </a:prstGeom>
          <a:noFill/>
        </p:spPr>
        <p:txBody>
          <a:bodyPr wrap="none" rtlCol="0">
            <a:spAutoFit/>
          </a:bodyPr>
          <a:lstStyle/>
          <a:p>
            <a:pPr algn="ctr"/>
            <a:r>
              <a:rPr lang="en-US" sz="2400" b="1" dirty="0" smtClean="0"/>
              <a:t>PYPL 3</a:t>
            </a:r>
            <a:r>
              <a:rPr lang="en-US" sz="2400" b="1" baseline="30000" dirty="0" smtClean="0"/>
              <a:t>rd</a:t>
            </a:r>
            <a:r>
              <a:rPr lang="en-US" sz="2400" b="1" dirty="0" smtClean="0"/>
              <a:t> </a:t>
            </a:r>
            <a:r>
              <a:rPr lang="en-US" sz="2400" b="1" dirty="0" err="1" smtClean="0"/>
              <a:t>Qtr</a:t>
            </a:r>
            <a:endParaRPr lang="en-US" sz="2400" b="1" dirty="0" smtClean="0"/>
          </a:p>
          <a:p>
            <a:pPr algn="ctr"/>
            <a:r>
              <a:rPr lang="en-US" sz="2400" b="1" dirty="0" smtClean="0"/>
              <a:t>2022</a:t>
            </a:r>
          </a:p>
          <a:p>
            <a:pPr algn="ctr"/>
            <a:r>
              <a:rPr lang="en-US" sz="2400" b="1" dirty="0" smtClean="0"/>
              <a:t>Key Results</a:t>
            </a:r>
          </a:p>
          <a:p>
            <a:pPr algn="ctr"/>
            <a:r>
              <a:rPr lang="en-US" sz="2000" b="1" dirty="0" smtClean="0">
                <a:solidFill>
                  <a:srgbClr val="FF0000"/>
                </a:solidFill>
              </a:rPr>
              <a:t>Nov 04, 2022</a:t>
            </a:r>
            <a:endParaRPr lang="en-US" sz="2000" b="1" dirty="0">
              <a:solidFill>
                <a:srgbClr val="FF0000"/>
              </a:solidFill>
            </a:endParaRPr>
          </a:p>
        </p:txBody>
      </p:sp>
    </p:spTree>
    <p:extLst>
      <p:ext uri="{BB962C8B-B14F-4D97-AF65-F5344CB8AC3E}">
        <p14:creationId xmlns:p14="http://schemas.microsoft.com/office/powerpoint/2010/main" val="37116507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950</TotalTime>
  <Words>1345</Words>
  <Application>Microsoft Office PowerPoint</Application>
  <PresentationFormat>Widescreen</PresentationFormat>
  <Paragraphs>112</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Wingdings</vt:lpstr>
      <vt:lpstr>Office Theme</vt:lpstr>
      <vt:lpstr>PayPal Holdings Inc (PYPL) NASDAQ – Large CAP Growth (PYPL is in the S&amp;P 500)</vt:lpstr>
      <vt:lpstr>PowerPoint Presentation</vt:lpstr>
      <vt:lpstr>What is PayPal’s Business</vt:lpstr>
      <vt:lpstr>PayPal’s Capabilities</vt:lpstr>
      <vt:lpstr>PYPL Revenue – Where &amp; How it is being derived?</vt:lpstr>
      <vt:lpstr>PYPL - Shaping the future of digital payments </vt:lpstr>
      <vt:lpstr>PowerPoint Presentation</vt:lpstr>
      <vt:lpstr>PowerPoint Presentation</vt:lpstr>
      <vt:lpstr>PowerPoint Presentation</vt:lpstr>
      <vt:lpstr>PowerPoint Presentation</vt:lpstr>
      <vt:lpstr>Friday After - PayPal Q3 Results Announced on Nov. 3 - Thursday</vt:lpstr>
      <vt:lpstr>PowerPoint Presentation</vt:lpstr>
      <vt:lpstr>PowerPoint Presentation</vt:lpstr>
      <vt:lpstr>PowerPoint Presentation</vt:lpstr>
      <vt:lpstr>PowerPoint Presentation</vt:lpstr>
      <vt:lpstr>PowerPoint Presentation</vt:lpstr>
      <vt:lpstr>PowerPoint Presentation</vt:lpstr>
      <vt:lpstr>PYPL Morning Star Report (Nov 03, 2022)</vt:lpstr>
      <vt:lpstr>Value Line LT Projections, Nov 4, PYPL is pegged to outperform the broader market averages over the coming six to 12 months (Timeliness: 1). Too, capital recovery potential is wide out to mid-decade.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PayPal Holdings Inc (PYPL) IT Services NASDAQ</dc:title>
  <dc:creator>Arvind</dc:creator>
  <cp:lastModifiedBy>gladys.henrikson@verizon.net</cp:lastModifiedBy>
  <cp:revision>95</cp:revision>
  <dcterms:created xsi:type="dcterms:W3CDTF">2022-10-17T23:01:38Z</dcterms:created>
  <dcterms:modified xsi:type="dcterms:W3CDTF">2022-11-07T19:05:34Z</dcterms:modified>
</cp:coreProperties>
</file>