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7077075"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ADCBC2-45DC-4D34-8A99-3CDB6E300DE3}" v="4" dt="2022-09-12T17:53:48.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a, W. Paul (CTD) (FBI)" userId="b1267bf5-6bf1-4566-a320-e0c29a786b0d" providerId="ADAL" clId="{2F1C92B2-1C66-481B-874C-441958EA8BA5}"/>
    <pc:docChg chg="custSel modSld">
      <pc:chgData name="O'Mara, W. Paul (CTD) (FBI)" userId="b1267bf5-6bf1-4566-a320-e0c29a786b0d" providerId="ADAL" clId="{2F1C92B2-1C66-481B-874C-441958EA8BA5}" dt="2022-09-13T12:48:38.586" v="77" actId="12"/>
      <pc:docMkLst>
        <pc:docMk/>
      </pc:docMkLst>
      <pc:sldChg chg="modSp mod">
        <pc:chgData name="O'Mara, W. Paul (CTD) (FBI)" userId="b1267bf5-6bf1-4566-a320-e0c29a786b0d" providerId="ADAL" clId="{2F1C92B2-1C66-481B-874C-441958EA8BA5}" dt="2022-09-13T12:44:48.584" v="65" actId="20577"/>
        <pc:sldMkLst>
          <pc:docMk/>
          <pc:sldMk cId="1658321925" sldId="257"/>
        </pc:sldMkLst>
        <pc:spChg chg="mod">
          <ac:chgData name="O'Mara, W. Paul (CTD) (FBI)" userId="b1267bf5-6bf1-4566-a320-e0c29a786b0d" providerId="ADAL" clId="{2F1C92B2-1C66-481B-874C-441958EA8BA5}" dt="2022-09-13T12:44:48.584" v="65" actId="20577"/>
          <ac:spMkLst>
            <pc:docMk/>
            <pc:sldMk cId="1658321925" sldId="257"/>
            <ac:spMk id="3" creationId="{7230C3CD-98D4-4EE6-A359-B31981824D57}"/>
          </ac:spMkLst>
        </pc:spChg>
      </pc:sldChg>
      <pc:sldChg chg="modSp mod">
        <pc:chgData name="O'Mara, W. Paul (CTD) (FBI)" userId="b1267bf5-6bf1-4566-a320-e0c29a786b0d" providerId="ADAL" clId="{2F1C92B2-1C66-481B-874C-441958EA8BA5}" dt="2022-09-13T12:47:02.462" v="75" actId="14100"/>
        <pc:sldMkLst>
          <pc:docMk/>
          <pc:sldMk cId="1460321078" sldId="258"/>
        </pc:sldMkLst>
        <pc:spChg chg="mod">
          <ac:chgData name="O'Mara, W. Paul (CTD) (FBI)" userId="b1267bf5-6bf1-4566-a320-e0c29a786b0d" providerId="ADAL" clId="{2F1C92B2-1C66-481B-874C-441958EA8BA5}" dt="2022-09-13T12:46:55.390" v="73" actId="255"/>
          <ac:spMkLst>
            <pc:docMk/>
            <pc:sldMk cId="1460321078" sldId="258"/>
            <ac:spMk id="2" creationId="{07899D36-0D18-441A-B2AD-3AE3EC2D7C47}"/>
          </ac:spMkLst>
        </pc:spChg>
        <pc:spChg chg="mod">
          <ac:chgData name="O'Mara, W. Paul (CTD) (FBI)" userId="b1267bf5-6bf1-4566-a320-e0c29a786b0d" providerId="ADAL" clId="{2F1C92B2-1C66-481B-874C-441958EA8BA5}" dt="2022-09-13T12:47:02.462" v="75" actId="14100"/>
          <ac:spMkLst>
            <pc:docMk/>
            <pc:sldMk cId="1460321078" sldId="258"/>
            <ac:spMk id="3" creationId="{E623A18D-C708-4D21-A26B-33F9F3E445C7}"/>
          </ac:spMkLst>
        </pc:spChg>
        <pc:spChg chg="mod">
          <ac:chgData name="O'Mara, W. Paul (CTD) (FBI)" userId="b1267bf5-6bf1-4566-a320-e0c29a786b0d" providerId="ADAL" clId="{2F1C92B2-1C66-481B-874C-441958EA8BA5}" dt="2022-09-13T12:42:32.547" v="40" actId="207"/>
          <ac:spMkLst>
            <pc:docMk/>
            <pc:sldMk cId="1460321078" sldId="258"/>
            <ac:spMk id="4" creationId="{7CCCD282-922D-4E9F-BBA7-BE52B63231C9}"/>
          </ac:spMkLst>
        </pc:spChg>
      </pc:sldChg>
      <pc:sldChg chg="modSp mod">
        <pc:chgData name="O'Mara, W. Paul (CTD) (FBI)" userId="b1267bf5-6bf1-4566-a320-e0c29a786b0d" providerId="ADAL" clId="{2F1C92B2-1C66-481B-874C-441958EA8BA5}" dt="2022-09-13T12:40:50.557" v="37" actId="20577"/>
        <pc:sldMkLst>
          <pc:docMk/>
          <pc:sldMk cId="3120000148" sldId="260"/>
        </pc:sldMkLst>
        <pc:spChg chg="mod">
          <ac:chgData name="O'Mara, W. Paul (CTD) (FBI)" userId="b1267bf5-6bf1-4566-a320-e0c29a786b0d" providerId="ADAL" clId="{2F1C92B2-1C66-481B-874C-441958EA8BA5}" dt="2022-09-13T12:40:50.557" v="37" actId="20577"/>
          <ac:spMkLst>
            <pc:docMk/>
            <pc:sldMk cId="3120000148" sldId="260"/>
            <ac:spMk id="4" creationId="{52B9185F-719C-4371-A3BA-7D359B2FBC0A}"/>
          </ac:spMkLst>
        </pc:spChg>
      </pc:sldChg>
      <pc:sldChg chg="modSp mod">
        <pc:chgData name="O'Mara, W. Paul (CTD) (FBI)" userId="b1267bf5-6bf1-4566-a320-e0c29a786b0d" providerId="ADAL" clId="{2F1C92B2-1C66-481B-874C-441958EA8BA5}" dt="2022-09-13T12:46:17.660" v="71" actId="2711"/>
        <pc:sldMkLst>
          <pc:docMk/>
          <pc:sldMk cId="1215110583" sldId="261"/>
        </pc:sldMkLst>
        <pc:spChg chg="mod">
          <ac:chgData name="O'Mara, W. Paul (CTD) (FBI)" userId="b1267bf5-6bf1-4566-a320-e0c29a786b0d" providerId="ADAL" clId="{2F1C92B2-1C66-481B-874C-441958EA8BA5}" dt="2022-09-13T12:46:17.660" v="71" actId="2711"/>
          <ac:spMkLst>
            <pc:docMk/>
            <pc:sldMk cId="1215110583" sldId="261"/>
            <ac:spMk id="2" creationId="{A01EF9F9-7D1A-854A-E153-04396F06D021}"/>
          </ac:spMkLst>
        </pc:spChg>
      </pc:sldChg>
      <pc:sldChg chg="modSp mod">
        <pc:chgData name="O'Mara, W. Paul (CTD) (FBI)" userId="b1267bf5-6bf1-4566-a320-e0c29a786b0d" providerId="ADAL" clId="{2F1C92B2-1C66-481B-874C-441958EA8BA5}" dt="2022-09-13T12:46:08.993" v="70" actId="2711"/>
        <pc:sldMkLst>
          <pc:docMk/>
          <pc:sldMk cId="3047673439" sldId="262"/>
        </pc:sldMkLst>
        <pc:spChg chg="mod">
          <ac:chgData name="O'Mara, W. Paul (CTD) (FBI)" userId="b1267bf5-6bf1-4566-a320-e0c29a786b0d" providerId="ADAL" clId="{2F1C92B2-1C66-481B-874C-441958EA8BA5}" dt="2022-09-13T12:46:08.993" v="70" actId="2711"/>
          <ac:spMkLst>
            <pc:docMk/>
            <pc:sldMk cId="3047673439" sldId="262"/>
            <ac:spMk id="2" creationId="{220FD139-896C-5AE6-F9C5-01C8E1973FBD}"/>
          </ac:spMkLst>
        </pc:spChg>
        <pc:spChg chg="mod">
          <ac:chgData name="O'Mara, W. Paul (CTD) (FBI)" userId="b1267bf5-6bf1-4566-a320-e0c29a786b0d" providerId="ADAL" clId="{2F1C92B2-1C66-481B-874C-441958EA8BA5}" dt="2022-09-13T12:40:21.448" v="32" actId="12"/>
          <ac:spMkLst>
            <pc:docMk/>
            <pc:sldMk cId="3047673439" sldId="262"/>
            <ac:spMk id="3" creationId="{98CB8CEF-6051-4DFB-C00D-FBD27BC55845}"/>
          </ac:spMkLst>
        </pc:spChg>
      </pc:sldChg>
      <pc:sldChg chg="modSp mod">
        <pc:chgData name="O'Mara, W. Paul (CTD) (FBI)" userId="b1267bf5-6bf1-4566-a320-e0c29a786b0d" providerId="ADAL" clId="{2F1C92B2-1C66-481B-874C-441958EA8BA5}" dt="2022-09-13T12:48:38.586" v="77" actId="12"/>
        <pc:sldMkLst>
          <pc:docMk/>
          <pc:sldMk cId="3133263419" sldId="263"/>
        </pc:sldMkLst>
        <pc:spChg chg="mod">
          <ac:chgData name="O'Mara, W. Paul (CTD) (FBI)" userId="b1267bf5-6bf1-4566-a320-e0c29a786b0d" providerId="ADAL" clId="{2F1C92B2-1C66-481B-874C-441958EA8BA5}" dt="2022-09-13T12:45:57.460" v="69" actId="113"/>
          <ac:spMkLst>
            <pc:docMk/>
            <pc:sldMk cId="3133263419" sldId="263"/>
            <ac:spMk id="2" creationId="{C690A418-B539-2F5B-56EA-53CD9A4CAF23}"/>
          </ac:spMkLst>
        </pc:spChg>
        <pc:spChg chg="mod">
          <ac:chgData name="O'Mara, W. Paul (CTD) (FBI)" userId="b1267bf5-6bf1-4566-a320-e0c29a786b0d" providerId="ADAL" clId="{2F1C92B2-1C66-481B-874C-441958EA8BA5}" dt="2022-09-13T12:48:38.586" v="77" actId="12"/>
          <ac:spMkLst>
            <pc:docMk/>
            <pc:sldMk cId="3133263419" sldId="263"/>
            <ac:spMk id="3" creationId="{EC2F833C-F595-715C-6A43-D731DA8C15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91324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7829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4964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1600446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9714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426425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173904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00396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50177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33975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5D1D5-D0DD-4E90-BCB8-76926130C5E6}"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08185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5D1D5-D0DD-4E90-BCB8-76926130C5E6}"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07653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5D1D5-D0DD-4E90-BCB8-76926130C5E6}"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92153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5D1D5-D0DD-4E90-BCB8-76926130C5E6}"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48635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5D1D5-D0DD-4E90-BCB8-76926130C5E6}"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140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85D1D5-D0DD-4E90-BCB8-76926130C5E6}"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78618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85D1D5-D0DD-4E90-BCB8-76926130C5E6}" type="datetimeFigureOut">
              <a:rPr lang="en-US" smtClean="0"/>
              <a:t>9/13/2022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16C52F-2D1C-4E59-B241-665D2FB97A13}" type="slidenum">
              <a:rPr lang="en-US" smtClean="0"/>
              <a:t>‹#›</a:t>
            </a:fld>
            <a:endParaRPr lang="en-US"/>
          </a:p>
        </p:txBody>
      </p:sp>
    </p:spTree>
    <p:extLst>
      <p:ext uri="{BB962C8B-B14F-4D97-AF65-F5344CB8AC3E}">
        <p14:creationId xmlns:p14="http://schemas.microsoft.com/office/powerpoint/2010/main" val="66582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tractorsupply.com/"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F6528-4CDC-4636-B888-089C3605DAAE}"/>
              </a:ext>
            </a:extLst>
          </p:cNvPr>
          <p:cNvSpPr>
            <a:spLocks noGrp="1"/>
          </p:cNvSpPr>
          <p:nvPr>
            <p:ph type="ctrTitle"/>
          </p:nvPr>
        </p:nvSpPr>
        <p:spPr>
          <a:xfrm>
            <a:off x="1600199" y="4571999"/>
            <a:ext cx="7673801" cy="1087656"/>
          </a:xfrm>
        </p:spPr>
        <p:txBody>
          <a:bodyPr>
            <a:normAutofit/>
          </a:bodyPr>
          <a:lstStyle/>
          <a:p>
            <a:pPr algn="l"/>
            <a:endParaRPr lang="en-US" sz="4800" dirty="0"/>
          </a:p>
        </p:txBody>
      </p:sp>
      <p:sp>
        <p:nvSpPr>
          <p:cNvPr id="3" name="Subtitle 2">
            <a:extLst>
              <a:ext uri="{FF2B5EF4-FFF2-40B4-BE49-F238E27FC236}">
                <a16:creationId xmlns:a16="http://schemas.microsoft.com/office/drawing/2014/main" id="{89F4DD1A-1E67-494F-A5A9-A34F33A10B22}"/>
              </a:ext>
            </a:extLst>
          </p:cNvPr>
          <p:cNvSpPr>
            <a:spLocks noGrp="1"/>
          </p:cNvSpPr>
          <p:nvPr>
            <p:ph type="subTitle" idx="1"/>
          </p:nvPr>
        </p:nvSpPr>
        <p:spPr>
          <a:xfrm>
            <a:off x="1674795" y="5659655"/>
            <a:ext cx="7599205" cy="611896"/>
          </a:xfrm>
        </p:spPr>
        <p:txBody>
          <a:bodyPr>
            <a:normAutofit/>
          </a:bodyPr>
          <a:lstStyle/>
          <a:p>
            <a:pPr algn="l"/>
            <a:endParaRPr lang="en-US"/>
          </a:p>
        </p:txBody>
      </p:sp>
      <p:pic>
        <p:nvPicPr>
          <p:cNvPr id="5" name="Graphic 4">
            <a:extLst>
              <a:ext uri="{FF2B5EF4-FFF2-40B4-BE49-F238E27FC236}">
                <a16:creationId xmlns:a16="http://schemas.microsoft.com/office/drawing/2014/main" id="{6C205FE8-DD13-41EE-A0A1-F32CDA6B1F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247" y="1640542"/>
            <a:ext cx="9276040" cy="2611416"/>
          </a:xfrm>
          <a:prstGeom prst="rect">
            <a:avLst/>
          </a:prstGeom>
        </p:spPr>
      </p:pic>
      <p:pic>
        <p:nvPicPr>
          <p:cNvPr id="10" name="Picture 9" descr="Logo&#10;&#10;Description automatically generated with medium confidence">
            <a:extLst>
              <a:ext uri="{FF2B5EF4-FFF2-40B4-BE49-F238E27FC236}">
                <a16:creationId xmlns:a16="http://schemas.microsoft.com/office/drawing/2014/main" id="{5E01F39D-0273-4FDF-9226-E594081431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5823" y="4884083"/>
            <a:ext cx="3048000" cy="666750"/>
          </a:xfrm>
          <a:prstGeom prst="rect">
            <a:avLst/>
          </a:prstGeom>
        </p:spPr>
      </p:pic>
    </p:spTree>
    <p:extLst>
      <p:ext uri="{BB962C8B-B14F-4D97-AF65-F5344CB8AC3E}">
        <p14:creationId xmlns:p14="http://schemas.microsoft.com/office/powerpoint/2010/main" val="67753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30C3CD-98D4-4EE6-A359-B31981824D57}"/>
              </a:ext>
            </a:extLst>
          </p:cNvPr>
          <p:cNvSpPr txBox="1"/>
          <p:nvPr/>
        </p:nvSpPr>
        <p:spPr>
          <a:xfrm>
            <a:off x="1478844" y="587022"/>
            <a:ext cx="7678602" cy="5847755"/>
          </a:xfrm>
          <a:prstGeom prst="rect">
            <a:avLst/>
          </a:prstGeom>
          <a:noFill/>
        </p:spPr>
        <p:txBody>
          <a:bodyPr wrap="square">
            <a:spAutoFit/>
          </a:bodyPr>
          <a:lstStyle/>
          <a:p>
            <a:pPr algn="l" fontAlgn="base"/>
            <a:r>
              <a:rPr lang="en-US" sz="3200" b="1" i="0" dirty="0">
                <a:solidFill>
                  <a:srgbClr val="333333"/>
                </a:solidFill>
                <a:effectLst/>
                <a:latin typeface="Calibri" panose="020F0502020204030204" pitchFamily="34" charset="0"/>
                <a:cs typeface="Calibri" panose="020F0502020204030204" pitchFamily="34" charset="0"/>
              </a:rPr>
              <a:t>About Tractor Supply Company</a:t>
            </a:r>
          </a:p>
          <a:p>
            <a:pPr algn="l" fontAlgn="base"/>
            <a:endParaRPr lang="en-US" b="1" i="0" dirty="0">
              <a:solidFill>
                <a:srgbClr val="333333"/>
              </a:solidFill>
              <a:effectLst/>
              <a:latin typeface="Roboto Slab"/>
            </a:endParaRPr>
          </a:p>
          <a:p>
            <a:pPr algn="l"/>
            <a:r>
              <a:rPr lang="en-US" b="0" i="0" dirty="0">
                <a:solidFill>
                  <a:srgbClr val="333333"/>
                </a:solidFill>
                <a:effectLst/>
                <a:latin typeface="Calibri" panose="020F0502020204030204" pitchFamily="34" charset="0"/>
                <a:cs typeface="Calibri" panose="020F0502020204030204" pitchFamily="34" charset="0"/>
              </a:rPr>
              <a:t>Tractor Supply Company (NASDAQ: TSCO), the largest rural lifestyle retailer in the United States, has been passionate about serving its unique niche, targeting the needs of recreational farmers, ranchers and all those who enjoy living the rural lifestyle, for more than 80 years.</a:t>
            </a:r>
          </a:p>
          <a:p>
            <a:pPr algn="l"/>
            <a:endParaRPr lang="en-US" b="0" i="0" dirty="0">
              <a:solidFill>
                <a:srgbClr val="333333"/>
              </a:solidFill>
              <a:effectLst/>
              <a:latin typeface="Calibri" panose="020F0502020204030204" pitchFamily="34" charset="0"/>
              <a:cs typeface="Calibri" panose="020F0502020204030204" pitchFamily="34" charset="0"/>
            </a:endParaRPr>
          </a:p>
          <a:p>
            <a:pPr algn="l"/>
            <a:r>
              <a:rPr lang="en-US" b="0" i="0" dirty="0">
                <a:solidFill>
                  <a:srgbClr val="333333"/>
                </a:solidFill>
                <a:effectLst/>
                <a:latin typeface="Calibri" panose="020F0502020204030204" pitchFamily="34" charset="0"/>
                <a:cs typeface="Calibri" panose="020F0502020204030204" pitchFamily="34" charset="0"/>
              </a:rPr>
              <a:t>Tractor Supply offers an extensive mix of products necessary to care for home, land, pets and animals with a focus on product localization, exclusive brands, and legendary customer service for the Out Here lifestyle. “With more than 48,000 employees, the company's physical store assets, combined with its digital capabilities, offer customers the convenience of purchasing products they need anytime, anywhere, and any way they choose at the everyday low prices they deserve.” </a:t>
            </a:r>
          </a:p>
          <a:p>
            <a:pPr algn="l"/>
            <a:endParaRPr lang="en-US" b="0" i="0" dirty="0">
              <a:solidFill>
                <a:srgbClr val="333333"/>
              </a:solidFill>
              <a:effectLst/>
              <a:latin typeface="Calibri" panose="020F0502020204030204" pitchFamily="34" charset="0"/>
              <a:cs typeface="Calibri" panose="020F0502020204030204" pitchFamily="34" charset="0"/>
            </a:endParaRPr>
          </a:p>
          <a:p>
            <a:pPr algn="l"/>
            <a:r>
              <a:rPr lang="en-US" b="0" i="0" dirty="0">
                <a:solidFill>
                  <a:srgbClr val="333333"/>
                </a:solidFill>
                <a:effectLst/>
                <a:latin typeface="Calibri" panose="020F0502020204030204" pitchFamily="34" charset="0"/>
                <a:cs typeface="Calibri" panose="020F0502020204030204" pitchFamily="34" charset="0"/>
              </a:rPr>
              <a:t>Tractor Supply Company also owns and operates </a:t>
            </a:r>
            <a:r>
              <a:rPr lang="en-US" b="0" i="0" dirty="0" err="1">
                <a:solidFill>
                  <a:srgbClr val="333333"/>
                </a:solidFill>
                <a:effectLst/>
                <a:latin typeface="Calibri" panose="020F0502020204030204" pitchFamily="34" charset="0"/>
                <a:cs typeface="Calibri" panose="020F0502020204030204" pitchFamily="34" charset="0"/>
              </a:rPr>
              <a:t>Petsense</a:t>
            </a:r>
            <a:r>
              <a:rPr lang="en-US" b="0" i="0" dirty="0">
                <a:solidFill>
                  <a:srgbClr val="333333"/>
                </a:solidFill>
                <a:effectLst/>
                <a:latin typeface="Calibri" panose="020F0502020204030204" pitchFamily="34" charset="0"/>
                <a:cs typeface="Calibri" panose="020F0502020204030204" pitchFamily="34" charset="0"/>
              </a:rPr>
              <a:t>, a small-box pet specialty supply retailer focused on meeting the needs of pet owners, primarily in small and mid-size communities and offering a variety of pet products and services. As of June 26, 2022, the company operated 178 </a:t>
            </a:r>
            <a:r>
              <a:rPr lang="en-US" b="0" i="0" dirty="0" err="1">
                <a:solidFill>
                  <a:srgbClr val="333333"/>
                </a:solidFill>
                <a:effectLst/>
                <a:latin typeface="Calibri" panose="020F0502020204030204" pitchFamily="34" charset="0"/>
                <a:cs typeface="Calibri" panose="020F0502020204030204" pitchFamily="34" charset="0"/>
              </a:rPr>
              <a:t>Petsense</a:t>
            </a:r>
            <a:r>
              <a:rPr lang="en-US" b="0" i="0" dirty="0">
                <a:solidFill>
                  <a:srgbClr val="333333"/>
                </a:solidFill>
                <a:effectLst/>
                <a:latin typeface="Calibri" panose="020F0502020204030204" pitchFamily="34" charset="0"/>
                <a:cs typeface="Calibri" panose="020F0502020204030204" pitchFamily="34" charset="0"/>
              </a:rPr>
              <a:t> stores in 23 states.</a:t>
            </a:r>
          </a:p>
        </p:txBody>
      </p:sp>
    </p:spTree>
    <p:extLst>
      <p:ext uri="{BB962C8B-B14F-4D97-AF65-F5344CB8AC3E}">
        <p14:creationId xmlns:p14="http://schemas.microsoft.com/office/powerpoint/2010/main" val="165832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9D36-0D18-441A-B2AD-3AE3EC2D7C47}"/>
              </a:ext>
            </a:extLst>
          </p:cNvPr>
          <p:cNvSpPr>
            <a:spLocks noGrp="1"/>
          </p:cNvSpPr>
          <p:nvPr>
            <p:ph type="title"/>
          </p:nvPr>
        </p:nvSpPr>
        <p:spPr>
          <a:xfrm>
            <a:off x="677335" y="609600"/>
            <a:ext cx="8596668" cy="3060357"/>
          </a:xfrm>
        </p:spPr>
        <p:txBody>
          <a:bodyPr/>
          <a:lstStyle/>
          <a:p>
            <a:pPr algn="ctr" fontAlgn="base"/>
            <a:r>
              <a:rPr lang="en-US" sz="4000" b="1" i="0" dirty="0">
                <a:solidFill>
                  <a:srgbClr val="333333"/>
                </a:solidFill>
                <a:effectLst/>
                <a:latin typeface="Calibri" panose="020F0502020204030204" pitchFamily="34" charset="0"/>
                <a:cs typeface="Calibri" panose="020F0502020204030204" pitchFamily="34" charset="0"/>
              </a:rPr>
              <a:t>What </a:t>
            </a:r>
            <a:r>
              <a:rPr lang="en-US" sz="4000" b="1" dirty="0">
                <a:solidFill>
                  <a:srgbClr val="333333"/>
                </a:solidFill>
                <a:latin typeface="Calibri" panose="020F0502020204030204" pitchFamily="34" charset="0"/>
                <a:cs typeface="Calibri" panose="020F0502020204030204" pitchFamily="34" charset="0"/>
              </a:rPr>
              <a:t>C</a:t>
            </a:r>
            <a:r>
              <a:rPr lang="en-US" sz="4000" b="1" i="0" dirty="0">
                <a:solidFill>
                  <a:srgbClr val="333333"/>
                </a:solidFill>
                <a:effectLst/>
                <a:latin typeface="Calibri" panose="020F0502020204030204" pitchFamily="34" charset="0"/>
                <a:cs typeface="Calibri" panose="020F0502020204030204" pitchFamily="34" charset="0"/>
              </a:rPr>
              <a:t>an </a:t>
            </a:r>
            <a:r>
              <a:rPr lang="en-US" sz="4000" b="1" dirty="0">
                <a:solidFill>
                  <a:srgbClr val="333333"/>
                </a:solidFill>
                <a:latin typeface="Calibri" panose="020F0502020204030204" pitchFamily="34" charset="0"/>
                <a:cs typeface="Calibri" panose="020F0502020204030204" pitchFamily="34" charset="0"/>
              </a:rPr>
              <a:t>Y</a:t>
            </a:r>
            <a:r>
              <a:rPr lang="en-US" sz="4000" b="1" i="0" dirty="0">
                <a:solidFill>
                  <a:srgbClr val="333333"/>
                </a:solidFill>
                <a:effectLst/>
                <a:latin typeface="Calibri" panose="020F0502020204030204" pitchFamily="34" charset="0"/>
                <a:cs typeface="Calibri" panose="020F0502020204030204" pitchFamily="34" charset="0"/>
              </a:rPr>
              <a:t>ou </a:t>
            </a:r>
            <a:r>
              <a:rPr lang="en-US" sz="4000" b="1" dirty="0">
                <a:solidFill>
                  <a:srgbClr val="333333"/>
                </a:solidFill>
                <a:latin typeface="Calibri" panose="020F0502020204030204" pitchFamily="34" charset="0"/>
                <a:cs typeface="Calibri" panose="020F0502020204030204" pitchFamily="34" charset="0"/>
              </a:rPr>
              <a:t>B</a:t>
            </a:r>
            <a:r>
              <a:rPr lang="en-US" sz="4000" b="1" i="0" dirty="0">
                <a:solidFill>
                  <a:srgbClr val="333333"/>
                </a:solidFill>
                <a:effectLst/>
                <a:latin typeface="Calibri" panose="020F0502020204030204" pitchFamily="34" charset="0"/>
                <a:cs typeface="Calibri" panose="020F0502020204030204" pitchFamily="34" charset="0"/>
              </a:rPr>
              <a:t>uy at Tractor Supply Company?</a:t>
            </a:r>
            <a:br>
              <a:rPr lang="en-US" b="1" i="0" dirty="0">
                <a:solidFill>
                  <a:srgbClr val="333333"/>
                </a:solidFill>
                <a:effectLst/>
                <a:latin typeface="Roboto Slab"/>
              </a:rPr>
            </a:br>
            <a:endParaRPr lang="en-US" dirty="0"/>
          </a:p>
        </p:txBody>
      </p:sp>
      <p:sp>
        <p:nvSpPr>
          <p:cNvPr id="4" name="Text Placeholder 3">
            <a:extLst>
              <a:ext uri="{FF2B5EF4-FFF2-40B4-BE49-F238E27FC236}">
                <a16:creationId xmlns:a16="http://schemas.microsoft.com/office/drawing/2014/main" id="{7CCCD282-922D-4E9F-BBA7-BE52B63231C9}"/>
              </a:ext>
            </a:extLst>
          </p:cNvPr>
          <p:cNvSpPr>
            <a:spLocks noGrp="1"/>
          </p:cNvSpPr>
          <p:nvPr>
            <p:ph type="body" idx="1"/>
          </p:nvPr>
        </p:nvSpPr>
        <p:spPr>
          <a:xfrm>
            <a:off x="677335" y="3522133"/>
            <a:ext cx="8596668" cy="2737380"/>
          </a:xfrm>
        </p:spPr>
        <p:txBody>
          <a:bodyPr>
            <a:normAutofit/>
          </a:bodyPr>
          <a:lstStyle/>
          <a:p>
            <a:r>
              <a:rPr lang="en-US" b="0" i="0" dirty="0">
                <a:solidFill>
                  <a:srgbClr val="333333"/>
                </a:solidFill>
                <a:effectLst/>
                <a:latin typeface="Calibri" panose="020F0502020204030204" pitchFamily="34" charset="0"/>
                <a:cs typeface="Calibri" panose="020F0502020204030204" pitchFamily="34" charset="0"/>
              </a:rPr>
              <a:t>In 1938, Charles Schmidt of Chicago established a mail order tractor parts business from his kitchen, and, by 1939, it had grown into a successful retail store in Minot, North Dakota.  As of June 26, 2022, the company operated 2,016 Tractor Supply stores in 49 states, a customer mobile app, and an e-commerce website at </a:t>
            </a:r>
            <a:r>
              <a:rPr lang="en-US"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www.TractorSupply.com</a:t>
            </a:r>
            <a:r>
              <a:rPr lang="en-US" b="0" i="0" dirty="0">
                <a:solidFill>
                  <a:srgbClr val="333333"/>
                </a:solidFill>
                <a:effectLst/>
                <a:latin typeface="Calibri" panose="020F0502020204030204" pitchFamily="34" charset="0"/>
                <a:cs typeface="Calibri" panose="020F0502020204030204" pitchFamily="34" charset="0"/>
              </a:rPr>
              <a:t>.  The company is headquartered outside Nashville, Tennessee.</a:t>
            </a:r>
          </a:p>
          <a:p>
            <a:r>
              <a:rPr lang="en-US" dirty="0">
                <a:solidFill>
                  <a:srgbClr val="333333"/>
                </a:solidFill>
                <a:latin typeface="Calibri" panose="020F0502020204030204" pitchFamily="34" charset="0"/>
                <a:cs typeface="Calibri" panose="020F0502020204030204" pitchFamily="34" charset="0"/>
              </a:rPr>
              <a:t>In 2016, Steve </a:t>
            </a:r>
            <a:r>
              <a:rPr lang="en-US" dirty="0" err="1">
                <a:solidFill>
                  <a:srgbClr val="333333"/>
                </a:solidFill>
                <a:latin typeface="Calibri" panose="020F0502020204030204" pitchFamily="34" charset="0"/>
                <a:cs typeface="Calibri" panose="020F0502020204030204" pitchFamily="34" charset="0"/>
              </a:rPr>
              <a:t>Barbarick</a:t>
            </a:r>
            <a:r>
              <a:rPr lang="en-US" dirty="0">
                <a:solidFill>
                  <a:srgbClr val="333333"/>
                </a:solidFill>
                <a:latin typeface="Calibri" panose="020F0502020204030204" pitchFamily="34" charset="0"/>
                <a:cs typeface="Calibri" panose="020F0502020204030204" pitchFamily="34" charset="0"/>
              </a:rPr>
              <a:t>, TSCO’s former chief merchant, opined: “We always say you can buy everything we sell someplace else, but you can’t find someplace else that sells everything we carry.”</a:t>
            </a:r>
            <a:br>
              <a:rPr lang="en-US" b="0" i="0" dirty="0">
                <a:solidFill>
                  <a:srgbClr val="333333"/>
                </a:solidFill>
                <a:effectLst/>
                <a:latin typeface="Roboto"/>
              </a:rPr>
            </a:br>
            <a:endParaRPr lang="en-US" dirty="0"/>
          </a:p>
        </p:txBody>
      </p:sp>
      <p:sp>
        <p:nvSpPr>
          <p:cNvPr id="3" name="Text Placeholder 2">
            <a:extLst>
              <a:ext uri="{FF2B5EF4-FFF2-40B4-BE49-F238E27FC236}">
                <a16:creationId xmlns:a16="http://schemas.microsoft.com/office/drawing/2014/main" id="{E623A18D-C708-4D21-A26B-33F9F3E445C7}"/>
              </a:ext>
            </a:extLst>
          </p:cNvPr>
          <p:cNvSpPr>
            <a:spLocks noGrp="1"/>
          </p:cNvSpPr>
          <p:nvPr>
            <p:ph type="body" sz="quarter" idx="4294967295"/>
          </p:nvPr>
        </p:nvSpPr>
        <p:spPr>
          <a:xfrm>
            <a:off x="2619632" y="2647785"/>
            <a:ext cx="5412260" cy="580445"/>
          </a:xfrm>
        </p:spPr>
        <p:txBody>
          <a:bodyPr>
            <a:normAutofit/>
          </a:bodyPr>
          <a:lstStyle/>
          <a:p>
            <a:pPr lvl="5">
              <a:buClrTx/>
              <a:buFont typeface="Wingdings" panose="05000000000000000000" pitchFamily="2" charset="2"/>
              <a:buChar char="v"/>
            </a:pPr>
            <a:r>
              <a:rPr lang="en-US" sz="1800" b="0" i="0" dirty="0">
                <a:solidFill>
                  <a:srgbClr val="333333"/>
                </a:solidFill>
                <a:effectLst/>
                <a:latin typeface="Calibri" panose="020F0502020204030204" pitchFamily="34" charset="0"/>
                <a:cs typeface="Calibri" panose="020F0502020204030204" pitchFamily="34" charset="0"/>
              </a:rPr>
              <a:t>Everything except tractors.</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032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A3F42D-1FAF-4535-8D28-779E34F99D3D}"/>
              </a:ext>
            </a:extLst>
          </p:cNvPr>
          <p:cNvSpPr txBox="1"/>
          <p:nvPr/>
        </p:nvSpPr>
        <p:spPr>
          <a:xfrm>
            <a:off x="716693" y="1354667"/>
            <a:ext cx="8229600" cy="5539978"/>
          </a:xfrm>
          <a:prstGeom prst="rect">
            <a:avLst/>
          </a:prstGeom>
          <a:noFill/>
        </p:spPr>
        <p:txBody>
          <a:bodyPr wrap="square">
            <a:spAutoFit/>
          </a:bodyPr>
          <a:lstStyle/>
          <a:p>
            <a:pPr algn="l" fontAlgn="base"/>
            <a:r>
              <a:rPr lang="en-US" sz="3200" b="1" i="0" dirty="0">
                <a:solidFill>
                  <a:srgbClr val="333333"/>
                </a:solidFill>
                <a:effectLst/>
                <a:latin typeface="Calibri" panose="020F0502020204030204" pitchFamily="34" charset="0"/>
                <a:cs typeface="Calibri" panose="020F0502020204030204" pitchFamily="34" charset="0"/>
              </a:rPr>
              <a:t>TSCO's products include:</a:t>
            </a:r>
          </a:p>
          <a:p>
            <a:pPr algn="l" fontAlgn="base"/>
            <a:endParaRPr lang="en-US" b="1" i="0" dirty="0">
              <a:solidFill>
                <a:srgbClr val="333333"/>
              </a:solidFill>
              <a:effectLst/>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Clothing</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Equine and Pet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Tractor/Trailer Parts and Accessories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Lawn and Garden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Sprinkler/Irrigation parts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Power tools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Fencing</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Welding and Pump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Riding Mowers</a:t>
            </a:r>
          </a:p>
          <a:p>
            <a:pPr algn="l">
              <a:buFont typeface="Arial" panose="020B0604020202020204" pitchFamily="34" charset="0"/>
              <a:buChar char="•"/>
            </a:pPr>
            <a:endParaRPr lang="en-US" dirty="0">
              <a:solidFill>
                <a:srgbClr val="333333"/>
              </a:solidFill>
              <a:latin typeface="Calibri" panose="020F0502020204030204" pitchFamily="34" charset="0"/>
              <a:cs typeface="Calibri" panose="020F0502020204030204" pitchFamily="34" charset="0"/>
            </a:endParaRPr>
          </a:p>
          <a:p>
            <a:pPr algn="l" fontAlgn="base"/>
            <a:r>
              <a:rPr lang="en-US" b="1" i="0" dirty="0">
                <a:solidFill>
                  <a:srgbClr val="FFFFFF"/>
                </a:solidFill>
                <a:effectLst/>
                <a:latin typeface="Calibri" panose="020F0502020204030204" pitchFamily="34" charset="0"/>
                <a:cs typeface="Calibri" panose="020F0502020204030204" pitchFamily="34" charset="0"/>
              </a:rPr>
              <a:t>Who are Tractor Supply Company's customers?</a:t>
            </a:r>
          </a:p>
          <a:p>
            <a:pPr algn="l"/>
            <a:r>
              <a:rPr lang="en-US" sz="3200" b="1" i="0" dirty="0">
                <a:effectLst/>
                <a:latin typeface="Calibri" panose="020F0502020204030204" pitchFamily="34" charset="0"/>
                <a:cs typeface="Calibri" panose="020F0502020204030204" pitchFamily="34" charset="0"/>
              </a:rPr>
              <a:t>Who Are Tractor Supply Company's customers?</a:t>
            </a:r>
          </a:p>
          <a:p>
            <a:pPr algn="l"/>
            <a:endParaRPr lang="en-US" b="1" i="0" dirty="0">
              <a:effectLst/>
              <a:latin typeface="Calibri" panose="020F0502020204030204" pitchFamily="34" charset="0"/>
              <a:cs typeface="Calibri" panose="020F0502020204030204" pitchFamily="34" charset="0"/>
            </a:endParaRPr>
          </a:p>
          <a:p>
            <a:pPr algn="l"/>
            <a:r>
              <a:rPr lang="en-US" b="0" i="0" dirty="0">
                <a:effectLst/>
                <a:latin typeface="Calibri" panose="020F0502020204030204" pitchFamily="34" charset="0"/>
                <a:cs typeface="Calibri" panose="020F0502020204030204" pitchFamily="34" charset="0"/>
              </a:rPr>
              <a:t>A niche market of farmers, horse owners, ranchers, part-time and hobby farmers, and suburban and rural homeowners, as well as contractors and tradesmen.</a:t>
            </a:r>
          </a:p>
          <a:p>
            <a:pPr algn="l">
              <a:buFont typeface="Arial" panose="020B0604020202020204" pitchFamily="34" charset="0"/>
              <a:buChar char="•"/>
            </a:pPr>
            <a:endParaRPr lang="en-US" sz="2000" b="0" i="0" dirty="0">
              <a:solidFill>
                <a:srgbClr val="333333"/>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0276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E07A-195C-4D16-8B3B-3AE50714728E}"/>
              </a:ext>
            </a:extLst>
          </p:cNvPr>
          <p:cNvSpPr>
            <a:spLocks noGrp="1"/>
          </p:cNvSpPr>
          <p:nvPr>
            <p:ph type="title"/>
          </p:nvPr>
        </p:nvSpPr>
        <p:spPr>
          <a:xfrm>
            <a:off x="677335" y="234778"/>
            <a:ext cx="8170104" cy="593125"/>
          </a:xfrm>
        </p:spPr>
        <p:txBody>
          <a:bodyPr>
            <a:normAutofit fontScale="90000"/>
          </a:bodyPr>
          <a:lstStyle/>
          <a:p>
            <a:r>
              <a:rPr lang="en-US" sz="3600" b="1" dirty="0">
                <a:solidFill>
                  <a:schemeClr val="tx1"/>
                </a:solidFill>
                <a:latin typeface="Calibri" panose="020F0502020204030204" pitchFamily="34" charset="0"/>
                <a:cs typeface="Calibri" panose="020F0502020204030204" pitchFamily="34" charset="0"/>
              </a:rPr>
              <a:t>Fun Facts</a:t>
            </a:r>
          </a:p>
        </p:txBody>
      </p:sp>
      <p:sp>
        <p:nvSpPr>
          <p:cNvPr id="4" name="Text Placeholder 3">
            <a:extLst>
              <a:ext uri="{FF2B5EF4-FFF2-40B4-BE49-F238E27FC236}">
                <a16:creationId xmlns:a16="http://schemas.microsoft.com/office/drawing/2014/main" id="{52B9185F-719C-4371-A3BA-7D359B2FBC0A}"/>
              </a:ext>
            </a:extLst>
          </p:cNvPr>
          <p:cNvSpPr>
            <a:spLocks noGrp="1"/>
          </p:cNvSpPr>
          <p:nvPr>
            <p:ph type="body" sz="half" idx="2"/>
          </p:nvPr>
        </p:nvSpPr>
        <p:spPr>
          <a:xfrm>
            <a:off x="677334" y="827903"/>
            <a:ext cx="8596667" cy="6030097"/>
          </a:xfrm>
        </p:spPr>
        <p:txBody>
          <a:bodyPr>
            <a:normAutofit fontScale="92500" lnSpcReduction="10000"/>
          </a:bodyPr>
          <a:lstStyle/>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1994, Tractor Supply went public on the NASDAQ under the ticker TSCO.</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2011, TSCO opened its 1,000</a:t>
            </a:r>
            <a:r>
              <a:rPr lang="en-US" sz="1900" baseline="30000" dirty="0">
                <a:solidFill>
                  <a:schemeClr val="tx1"/>
                </a:solidFill>
                <a:latin typeface="Calibri" panose="020F0502020204030204" pitchFamily="34" charset="0"/>
                <a:cs typeface="Calibri" panose="020F0502020204030204" pitchFamily="34" charset="0"/>
              </a:rPr>
              <a:t>th</a:t>
            </a:r>
            <a:r>
              <a:rPr lang="en-US" sz="1900" dirty="0">
                <a:solidFill>
                  <a:schemeClr val="tx1"/>
                </a:solidFill>
                <a:latin typeface="Calibri" panose="020F0502020204030204" pitchFamily="34" charset="0"/>
                <a:cs typeface="Calibri" panose="020F0502020204030204" pitchFamily="34" charset="0"/>
              </a:rPr>
              <a:t> store.</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2013, the company’s annual sales hit $5 billion</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2014, the company was added to the Fortune 500.</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2020, the company’s annual sales hit $10 billion.</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2021, the company opened its 2,000</a:t>
            </a:r>
            <a:r>
              <a:rPr lang="en-US" sz="1900" baseline="30000" dirty="0">
                <a:solidFill>
                  <a:schemeClr val="tx1"/>
                </a:solidFill>
                <a:latin typeface="Calibri" panose="020F0502020204030204" pitchFamily="34" charset="0"/>
                <a:cs typeface="Calibri" panose="020F0502020204030204" pitchFamily="34" charset="0"/>
              </a:rPr>
              <a:t>th</a:t>
            </a:r>
            <a:r>
              <a:rPr lang="en-US" sz="1900" dirty="0">
                <a:solidFill>
                  <a:schemeClr val="tx1"/>
                </a:solidFill>
                <a:latin typeface="Calibri" panose="020F0502020204030204" pitchFamily="34" charset="0"/>
                <a:cs typeface="Calibri" panose="020F0502020204030204" pitchFamily="34" charset="0"/>
              </a:rPr>
              <a:t> store.</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2022, the company is listed as number 294 on the Fortune 500.</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achieved an impressive 19.9% growth in 2021, driven primarily from an elevated interest in home and garden remodeling throughout the Covid-19 pandemic.</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is building two new distribution centers in Ohio (2022) and Arkansas (2023). </a:t>
            </a:r>
            <a:r>
              <a:rPr lang="en-US" sz="1900" dirty="0">
                <a:latin typeface="Calibri" panose="020F0502020204030204" pitchFamily="34" charset="0"/>
                <a:cs typeface="Calibri" panose="020F0502020204030204" pitchFamily="34" charset="0"/>
              </a:rPr>
              <a:t>The company’s distribution facilities network is important given that 76% of merchandise received by Tractor Supply stores were through its network, while the remainder was directly shipped from its vendors to its stores or customers. </a:t>
            </a:r>
            <a:endParaRPr lang="en-US" sz="19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Value Line rates Tractor Supply as A+ for financial strength, with a Safety rating of 2.</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Morningstar forecasts that the company will grow to around 2,900 stores by 2031, with new growth in the Western U.S.</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is in the process of completing its acquisition of </a:t>
            </a:r>
            <a:r>
              <a:rPr lang="en-US" sz="1900" dirty="0" err="1">
                <a:solidFill>
                  <a:schemeClr val="tx1"/>
                </a:solidFill>
                <a:latin typeface="Calibri" panose="020F0502020204030204" pitchFamily="34" charset="0"/>
                <a:cs typeface="Calibri" panose="020F0502020204030204" pitchFamily="34" charset="0"/>
              </a:rPr>
              <a:t>Orshein</a:t>
            </a:r>
            <a:r>
              <a:rPr lang="en-US" sz="1900" dirty="0">
                <a:solidFill>
                  <a:schemeClr val="tx1"/>
                </a:solidFill>
                <a:latin typeface="Calibri" panose="020F0502020204030204" pitchFamily="34" charset="0"/>
                <a:cs typeface="Calibri" panose="020F0502020204030204" pitchFamily="34" charset="0"/>
              </a:rPr>
              <a:t> Farm and Home, LLC, with 167 stores for approximately $320 million in an all-cash transaction.</a:t>
            </a: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000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F9F9-7D1A-854A-E153-04396F06D021}"/>
              </a:ext>
            </a:extLst>
          </p:cNvPr>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Second</a:t>
            </a:r>
            <a:r>
              <a:rPr lang="en-US" b="1" dirty="0">
                <a:solidFill>
                  <a:schemeClr val="tx1"/>
                </a:solidFill>
              </a:rPr>
              <a:t> Quarter ‘22 Results</a:t>
            </a:r>
          </a:p>
        </p:txBody>
      </p:sp>
      <p:sp>
        <p:nvSpPr>
          <p:cNvPr id="3" name="Content Placeholder 2">
            <a:extLst>
              <a:ext uri="{FF2B5EF4-FFF2-40B4-BE49-F238E27FC236}">
                <a16:creationId xmlns:a16="http://schemas.microsoft.com/office/drawing/2014/main" id="{DCAE30AE-60CB-9B61-7796-9C46386D55B3}"/>
              </a:ext>
            </a:extLst>
          </p:cNvPr>
          <p:cNvSpPr>
            <a:spLocks noGrp="1"/>
          </p:cNvSpPr>
          <p:nvPr>
            <p:ph idx="1"/>
          </p:nvPr>
        </p:nvSpPr>
        <p:spPr/>
        <p:txBody>
          <a:bodyPr/>
          <a:lstStyle/>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Tractor Supply put together another solid second quarter in June, with both sales and earnings coming in slightly above expectations.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Sales were up 8% from the quarter a year ago to $3.903 billion ($3,900 forecast).</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Comparable store sales rose 5.5%.</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Full year expectations are for sales in 2022 to reach $14,030,000.</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Sales growth has been driven by higher average tickets (up 7.5%), mainly due to inflationary pressures.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This worked to offset a 2% decrease in transactions.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EPS of $3.53 a share was $0.03 above analyst’s estimates and up 11% YOY.</a:t>
            </a:r>
          </a:p>
        </p:txBody>
      </p:sp>
    </p:spTree>
    <p:extLst>
      <p:ext uri="{BB962C8B-B14F-4D97-AF65-F5344CB8AC3E}">
        <p14:creationId xmlns:p14="http://schemas.microsoft.com/office/powerpoint/2010/main" val="121511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D139-896C-5AE6-F9C5-01C8E1973FBD}"/>
              </a:ext>
            </a:extLst>
          </p:cNvPr>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Bulls</a:t>
            </a:r>
            <a:r>
              <a:rPr lang="en-US" b="1" dirty="0">
                <a:solidFill>
                  <a:schemeClr val="tx1"/>
                </a:solidFill>
              </a:rPr>
              <a:t> and Bears</a:t>
            </a:r>
          </a:p>
        </p:txBody>
      </p:sp>
      <p:sp>
        <p:nvSpPr>
          <p:cNvPr id="3" name="Content Placeholder 2">
            <a:extLst>
              <a:ext uri="{FF2B5EF4-FFF2-40B4-BE49-F238E27FC236}">
                <a16:creationId xmlns:a16="http://schemas.microsoft.com/office/drawing/2014/main" id="{98CB8CEF-6051-4DFB-C00D-FBD27BC55845}"/>
              </a:ext>
            </a:extLst>
          </p:cNvPr>
          <p:cNvSpPr>
            <a:spLocks noGrp="1"/>
          </p:cNvSpPr>
          <p:nvPr>
            <p:ph idx="1"/>
          </p:nvPr>
        </p:nvSpPr>
        <p:spPr>
          <a:xfrm>
            <a:off x="677334" y="1532239"/>
            <a:ext cx="8596668" cy="4509124"/>
          </a:xfrm>
        </p:spPr>
        <p:txBody>
          <a:bodyPr>
            <a:normAutofit fontScale="85000" lnSpcReduction="20000"/>
          </a:bodyPr>
          <a:lstStyle/>
          <a:p>
            <a:pPr>
              <a:buClrTx/>
              <a:buFont typeface="Wingdings" panose="05000000000000000000" pitchFamily="2" charset="2"/>
              <a:buChar char="v"/>
            </a:pPr>
            <a:r>
              <a:rPr lang="en-US" sz="2100" b="1" dirty="0">
                <a:latin typeface="Calibri" panose="020F0502020204030204" pitchFamily="34" charset="0"/>
                <a:cs typeface="Calibri" panose="020F0502020204030204" pitchFamily="34" charset="0"/>
              </a:rPr>
              <a:t>Bulls Say </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Tractor Supply has room for store growth, which should help it achieve high-single-digit EPS growth over the next decade (in line with the 8%-11% it expects). A quick rollout of additional could lead to faster sales growth than we expect.</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A unique merchandise assortment partially insulates the firm from e-commerce competitors, offering products that have either immediate need or are expensive to ship. </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With its distribution network continuing to evolve, Tractor Supply should be able to leverage logistics expenses better, leading to improving distribution costs. </a:t>
            </a:r>
          </a:p>
          <a:p>
            <a:pPr>
              <a:buClrTx/>
              <a:buFont typeface="Wingdings" panose="05000000000000000000" pitchFamily="2" charset="2"/>
              <a:buChar char="v"/>
            </a:pPr>
            <a:r>
              <a:rPr lang="en-US" sz="2100" b="1" dirty="0">
                <a:latin typeface="Calibri" panose="020F0502020204030204" pitchFamily="34" charset="0"/>
                <a:cs typeface="Calibri" panose="020F0502020204030204" pitchFamily="34" charset="0"/>
              </a:rPr>
              <a:t>Bears Say </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Competition is fierce throughout retail, and Tractor Supply will have to innovate to keep its market leadership position and ensure elevated brand relevance. </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Optimal real estate opportunities could become more difficult to capture as the firm expands further into competitors’ markets, and real estate prices stabilize or rise in many areas. </a:t>
            </a:r>
          </a:p>
          <a:p>
            <a:pPr>
              <a:buClrTx/>
              <a:buFont typeface="Wingdings" panose="05000000000000000000" pitchFamily="2" charset="2"/>
              <a:buChar char="v"/>
            </a:pPr>
            <a:r>
              <a:rPr lang="en-US" sz="1900" dirty="0">
                <a:latin typeface="Calibri" panose="020F0502020204030204" pitchFamily="34" charset="0"/>
                <a:cs typeface="Calibri" panose="020F0502020204030204" pitchFamily="34" charset="0"/>
              </a:rPr>
              <a:t>Free cash flow could be tempered in the near term as the firm increases its capital expenditures to roll out the project fusion and side lot initiatives, expand the store footprint, build out the distribution network, and invest in IT.</a:t>
            </a:r>
          </a:p>
        </p:txBody>
      </p:sp>
    </p:spTree>
    <p:extLst>
      <p:ext uri="{BB962C8B-B14F-4D97-AF65-F5344CB8AC3E}">
        <p14:creationId xmlns:p14="http://schemas.microsoft.com/office/powerpoint/2010/main" val="304767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A418-B539-2F5B-56EA-53CD9A4CAF23}"/>
              </a:ext>
            </a:extLst>
          </p:cNvPr>
          <p:cNvSpPr>
            <a:spLocks noGrp="1"/>
          </p:cNvSpPr>
          <p:nvPr>
            <p:ph type="title"/>
          </p:nvPr>
        </p:nvSpPr>
        <p:spPr/>
        <p:txBody>
          <a:bodyPr/>
          <a:lstStyle/>
          <a:p>
            <a:r>
              <a:rPr lang="en-US" sz="3200" b="1" dirty="0">
                <a:solidFill>
                  <a:schemeClr val="tx1"/>
                </a:solidFill>
                <a:latin typeface="Calibri" panose="020F0502020204030204" pitchFamily="34" charset="0"/>
                <a:cs typeface="Calibri" panose="020F0502020204030204" pitchFamily="34" charset="0"/>
              </a:rPr>
              <a:t>Analyst</a:t>
            </a:r>
            <a:r>
              <a:rPr lang="en-US" b="1" dirty="0">
                <a:solidFill>
                  <a:schemeClr val="tx1"/>
                </a:solidFill>
                <a:latin typeface="Calibri" panose="020F0502020204030204" pitchFamily="34" charset="0"/>
                <a:cs typeface="Calibri" panose="020F0502020204030204" pitchFamily="34" charset="0"/>
              </a:rPr>
              <a:t> Forecasts</a:t>
            </a:r>
          </a:p>
        </p:txBody>
      </p:sp>
      <p:sp>
        <p:nvSpPr>
          <p:cNvPr id="3" name="Content Placeholder 2">
            <a:extLst>
              <a:ext uri="{FF2B5EF4-FFF2-40B4-BE49-F238E27FC236}">
                <a16:creationId xmlns:a16="http://schemas.microsoft.com/office/drawing/2014/main" id="{EC2F833C-F595-715C-6A43-D731DA8C151A}"/>
              </a:ext>
            </a:extLst>
          </p:cNvPr>
          <p:cNvSpPr>
            <a:spLocks noGrp="1"/>
          </p:cNvSpPr>
          <p:nvPr>
            <p:ph idx="1"/>
          </p:nvPr>
        </p:nvSpPr>
        <p:spPr>
          <a:xfrm>
            <a:off x="677334" y="1309817"/>
            <a:ext cx="8596668" cy="4731546"/>
          </a:xfrm>
        </p:spPr>
        <p:txBody>
          <a:bodyPr>
            <a:noAutofit/>
          </a:bodyPr>
          <a:lstStyle/>
          <a:p>
            <a:pPr>
              <a:buClrTx/>
              <a:buFont typeface="Wingdings" panose="05000000000000000000" pitchFamily="2" charset="2"/>
              <a:buChar char="v"/>
            </a:pPr>
            <a:r>
              <a:rPr lang="en-US" sz="1600" b="1" dirty="0">
                <a:latin typeface="Calibri" panose="020F0502020204030204" pitchFamily="34" charset="0"/>
                <a:cs typeface="Calibri" panose="020F0502020204030204" pitchFamily="34" charset="0"/>
              </a:rPr>
              <a:t>Value Line </a:t>
            </a:r>
            <a:r>
              <a:rPr lang="en-US" sz="1600" dirty="0">
                <a:latin typeface="Calibri" panose="020F0502020204030204" pitchFamily="34" charset="0"/>
                <a:cs typeface="Calibri" panose="020F0502020204030204" pitchFamily="34" charset="0"/>
              </a:rPr>
              <a:t>– “Tractor Supply is in tune with its customers. We think it will navigate the current inflationary environment well and see a long runway for growth over the coming three to five years.” Value Line sees an 18-month target price range, low to high, of $162 to $315, with a midpoint of $239.</a:t>
            </a:r>
          </a:p>
          <a:p>
            <a:pPr>
              <a:buClrTx/>
              <a:buFont typeface="Wingdings" panose="05000000000000000000" pitchFamily="2" charset="2"/>
              <a:buChar char="v"/>
            </a:pPr>
            <a:r>
              <a:rPr lang="en-US" sz="1600" b="1" dirty="0">
                <a:latin typeface="Calibri" panose="020F0502020204030204" pitchFamily="34" charset="0"/>
                <a:cs typeface="Calibri" panose="020F0502020204030204" pitchFamily="34" charset="0"/>
              </a:rPr>
              <a:t>CFRA</a:t>
            </a:r>
            <a:r>
              <a:rPr lang="en-US" sz="1600" dirty="0">
                <a:latin typeface="Calibri" panose="020F0502020204030204" pitchFamily="34" charset="0"/>
                <a:cs typeface="Calibri" panose="020F0502020204030204" pitchFamily="34" charset="0"/>
              </a:rPr>
              <a:t> – CFRA has Tractor Supply as a HOLD with a 12-month target price of $216.  CFRA expects “revenues to grow 9.0% in 2022 and 7.5% in 2023....We see sales growth normalizing towards pre-pandemic levels in the mid to high-single digits heading into 2023 as the company continues to execute its long-term strategic plan to aggressively expand its store footprint, remodel stores and add side lots to hundreds of stores…. Our Hold opinion reflects a view that TSCO’s valuation is stretched even as the company continues to execute its strategic growth plan and benefit from sustainable tailwinds such as high pet ownership (livestock &amp; pet products make up roughly 50% of sales).”</a:t>
            </a:r>
          </a:p>
          <a:p>
            <a:pPr>
              <a:buClrTx/>
              <a:buFont typeface="Wingdings" panose="05000000000000000000" pitchFamily="2" charset="2"/>
              <a:buChar char="v"/>
            </a:pPr>
            <a:r>
              <a:rPr lang="en-US" sz="1600" b="1" dirty="0">
                <a:latin typeface="Calibri" panose="020F0502020204030204" pitchFamily="34" charset="0"/>
                <a:cs typeface="Calibri" panose="020F0502020204030204" pitchFamily="34" charset="0"/>
              </a:rPr>
              <a:t>Morningstar</a:t>
            </a:r>
            <a:r>
              <a:rPr lang="en-US" sz="1600" dirty="0">
                <a:latin typeface="Calibri" panose="020F0502020204030204" pitchFamily="34" charset="0"/>
                <a:cs typeface="Calibri" panose="020F0502020204030204" pitchFamily="34" charset="0"/>
              </a:rPr>
              <a:t> – Morningstar rates Tractor Supply as overvalued, with a Fair Value Estimate of $176. Over the next five years, Morningstar believes that Tractor Supply’s total sales can grow at an average of 7%, supported by 4% comparable-store sales and about 3% average square footage growth. Morningstar forecasts gross margins to rise modestly over the next decade, constrained by its belief that e-commerce retailers can compete in about 30% of the sales areas Tractor Supply operates in and the everyday-low-price strategy.</a:t>
            </a:r>
          </a:p>
          <a:p>
            <a:pPr>
              <a:buClrTx/>
              <a:buFont typeface="Wingdings" panose="05000000000000000000" pitchFamily="2" charset="2"/>
              <a:buChar char="v"/>
            </a:pPr>
            <a:r>
              <a:rPr lang="en-US" sz="1600" b="1" dirty="0">
                <a:latin typeface="Calibri" panose="020F0502020204030204" pitchFamily="34" charset="0"/>
                <a:cs typeface="Calibri" panose="020F0502020204030204" pitchFamily="34" charset="0"/>
              </a:rPr>
              <a:t>Yahoo Finance </a:t>
            </a:r>
            <a:r>
              <a:rPr lang="en-US" sz="1600" dirty="0">
                <a:latin typeface="Calibri" panose="020F0502020204030204" pitchFamily="34" charset="0"/>
                <a:cs typeface="Calibri" panose="020F0502020204030204" pitchFamily="34" charset="0"/>
              </a:rPr>
              <a:t>– Current PEG Ratio is 2.00; five-year average 1.94.  PEG ratio has been as high as 2.86 on 31 December 2021.</a:t>
            </a:r>
          </a:p>
        </p:txBody>
      </p:sp>
      <p:sp>
        <p:nvSpPr>
          <p:cNvPr id="4" name="Content Placeholder 2">
            <a:extLst>
              <a:ext uri="{FF2B5EF4-FFF2-40B4-BE49-F238E27FC236}">
                <a16:creationId xmlns:a16="http://schemas.microsoft.com/office/drawing/2014/main" id="{9961E07B-7CFC-31DB-1673-1DEFB90EF513}"/>
              </a:ext>
            </a:extLst>
          </p:cNvPr>
          <p:cNvSpPr txBox="1">
            <a:spLocks/>
          </p:cNvSpPr>
          <p:nvPr/>
        </p:nvSpPr>
        <p:spPr>
          <a:xfrm>
            <a:off x="677334" y="1309816"/>
            <a:ext cx="8596668" cy="4731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v"/>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32634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231</TotalTime>
  <Words>1273</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Roboto</vt:lpstr>
      <vt:lpstr>Roboto Slab</vt:lpstr>
      <vt:lpstr>Trebuchet MS</vt:lpstr>
      <vt:lpstr>Wingdings</vt:lpstr>
      <vt:lpstr>Wingdings 3</vt:lpstr>
      <vt:lpstr>Facet</vt:lpstr>
      <vt:lpstr>PowerPoint Presentation</vt:lpstr>
      <vt:lpstr>PowerPoint Presentation</vt:lpstr>
      <vt:lpstr>What Can You Buy at Tractor Supply Company? </vt:lpstr>
      <vt:lpstr>PowerPoint Presentation</vt:lpstr>
      <vt:lpstr>Fun Facts</vt:lpstr>
      <vt:lpstr>Second Quarter ‘22 Results</vt:lpstr>
      <vt:lpstr>Bulls and Bears</vt:lpstr>
      <vt:lpstr>Analyst Forecasts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O'Mara, W. Paul (CTD) (FBI)</dc:creator>
  <cp:lastModifiedBy>O'Mara, W. Paul (CTD) (FBI)</cp:lastModifiedBy>
  <cp:revision>9</cp:revision>
  <cp:lastPrinted>2022-09-13T02:28:48Z</cp:lastPrinted>
  <dcterms:created xsi:type="dcterms:W3CDTF">2022-09-12T16:49:54Z</dcterms:created>
  <dcterms:modified xsi:type="dcterms:W3CDTF">2022-09-13T12:48:39Z</dcterms:modified>
</cp:coreProperties>
</file>