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  <p:sldMasterId id="2147484201" r:id="rId2"/>
  </p:sldMasterIdLst>
  <p:notesMasterIdLst>
    <p:notesMasterId r:id="rId25"/>
  </p:notesMasterIdLst>
  <p:handoutMasterIdLst>
    <p:handoutMasterId r:id="rId26"/>
  </p:handoutMasterIdLst>
  <p:sldIdLst>
    <p:sldId id="377" r:id="rId3"/>
    <p:sldId id="1278" r:id="rId4"/>
    <p:sldId id="257" r:id="rId5"/>
    <p:sldId id="1253" r:id="rId6"/>
    <p:sldId id="1280" r:id="rId7"/>
    <p:sldId id="1281" r:id="rId8"/>
    <p:sldId id="1255" r:id="rId9"/>
    <p:sldId id="1266" r:id="rId10"/>
    <p:sldId id="1258" r:id="rId11"/>
    <p:sldId id="1261" r:id="rId12"/>
    <p:sldId id="1263" r:id="rId13"/>
    <p:sldId id="1262" r:id="rId14"/>
    <p:sldId id="1257" r:id="rId15"/>
    <p:sldId id="1264" r:id="rId16"/>
    <p:sldId id="1271" r:id="rId17"/>
    <p:sldId id="1283" r:id="rId18"/>
    <p:sldId id="1268" r:id="rId19"/>
    <p:sldId id="1277" r:id="rId20"/>
    <p:sldId id="1274" r:id="rId21"/>
    <p:sldId id="1284" r:id="rId22"/>
    <p:sldId id="1273" r:id="rId23"/>
    <p:sldId id="1275" r:id="rId24"/>
  </p:sldIdLst>
  <p:sldSz cx="9144000" cy="6858000" type="screen4x3"/>
  <p:notesSz cx="9290050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Gillogly" initials="KG" lastIdx="1" clrIdx="0">
    <p:extLst>
      <p:ext uri="{19B8F6BF-5375-455C-9EA6-DF929625EA0E}">
        <p15:presenceInfo xmlns:p15="http://schemas.microsoft.com/office/powerpoint/2012/main" userId="615138bce31de9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CC"/>
    <a:srgbClr val="FF0000"/>
    <a:srgbClr val="66FF99"/>
    <a:srgbClr val="376091"/>
    <a:srgbClr val="00458A"/>
    <a:srgbClr val="9933FF"/>
    <a:srgbClr val="006C00"/>
    <a:srgbClr val="003468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7074" autoAdjust="0"/>
  </p:normalViewPr>
  <p:slideViewPr>
    <p:cSldViewPr>
      <p:cViewPr varScale="1">
        <p:scale>
          <a:sx n="53" d="100"/>
          <a:sy n="53" d="100"/>
        </p:scale>
        <p:origin x="4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notesViewPr>
    <p:cSldViewPr>
      <p:cViewPr varScale="1">
        <p:scale>
          <a:sx n="85" d="100"/>
          <a:sy n="85" d="100"/>
        </p:scale>
        <p:origin x="2088" y="53"/>
      </p:cViewPr>
      <p:guideLst>
        <p:guide orient="horz" pos="2206"/>
        <p:guide pos="29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URI 2021 Reveue Mix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06688052882281E-2"/>
          <c:y val="5.6647263509656536E-2"/>
          <c:w val="0.93196121318168568"/>
          <c:h val="0.82589953462172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Equip Rentals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General</c:v>
                </c:pt>
                <c:pt idx="1">
                  <c:v>Specialty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6074</c:v>
                </c:pt>
                <c:pt idx="1">
                  <c:v>2133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Sales of rental equip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General</c:v>
                </c:pt>
                <c:pt idx="1">
                  <c:v>Specialty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862</c:v>
                </c:pt>
                <c:pt idx="1">
                  <c:v>106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Sales New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General</c:v>
                </c:pt>
                <c:pt idx="1">
                  <c:v>Specialty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142</c:v>
                </c:pt>
                <c:pt idx="1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Contractor Supplies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General</c:v>
                </c:pt>
                <c:pt idx="1">
                  <c:v>Specialty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71</c:v>
                </c:pt>
                <c:pt idx="1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Services &amp; 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General</c:v>
                </c:pt>
                <c:pt idx="1">
                  <c:v>Specialty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202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576464"/>
        <c:axId val="332576856"/>
      </c:barChart>
      <c:catAx>
        <c:axId val="33257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2576856"/>
        <c:crosses val="autoZero"/>
        <c:auto val="1"/>
        <c:lblAlgn val="ctr"/>
        <c:lblOffset val="100"/>
        <c:noMultiLvlLbl val="0"/>
      </c:catAx>
      <c:valAx>
        <c:axId val="33257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0.13889</cdr:x>
      <cdr:y>0.00582</cdr:y>
    </cdr:from>
    <cdr:to>
      <cdr:x>0.44444</cdr:x>
      <cdr:y>0.18246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0126"/>
          <a:ext cx="2514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General Rentals &amp; Services</a:t>
          </a:r>
          <a:endParaRPr lang="en-US" sz="2800" dirty="0"/>
        </a:p>
      </cdr:txBody>
    </cdr:sp>
  </cdr:relSizeAnchor>
  <cdr:relSizeAnchor xmlns:cdr="http://schemas.openxmlformats.org/drawingml/2006/chartDrawing">
    <cdr:from>
      <cdr:x>0.61111</cdr:x>
      <cdr:y>0.46381</cdr:y>
    </cdr:from>
    <cdr:to>
      <cdr:x>0.9537</cdr:x>
      <cdr:y>0.64748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9200" y="2400961"/>
          <a:ext cx="2819400" cy="950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smtClean="0"/>
            <a:t>Specialty  Rentals</a:t>
          </a:r>
          <a:br>
            <a:rPr lang="en-US" sz="2800" dirty="0" smtClean="0"/>
          </a:br>
          <a:r>
            <a:rPr lang="en-US" sz="2800" dirty="0" smtClean="0"/>
            <a:t>&amp; Services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9290050" cy="5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dirty="0"/>
              <a:t>Class# - Class Title</a:t>
            </a:r>
          </a:p>
          <a:p>
            <a:r>
              <a:rPr lang="en-US" dirty="0"/>
              <a:t>Presenter(s)</a:t>
            </a:r>
            <a:endParaRPr lang="en-US" sz="11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4810"/>
            <a:ext cx="8369667" cy="3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b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dirty="0"/>
              <a:t>                              2018 BetterInvesting National Convention – Orlando, FL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002410" y="6635450"/>
            <a:ext cx="1287641" cy="3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6" tIns="48649" rIns="97296" bIns="4864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F26158E-86DB-44E2-B37B-5B5EE91069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2212" y="0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/>
          <a:lstStyle>
            <a:lvl1pPr algn="r">
              <a:defRPr sz="1200"/>
            </a:lvl1pPr>
          </a:lstStyle>
          <a:p>
            <a:fld id="{E52113C5-E00A-4258-B6C8-79E2386AC8A6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2025" cy="2625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3" tIns="46547" rIns="93093" bIns="465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26924"/>
            <a:ext cx="7432040" cy="3151823"/>
          </a:xfrm>
          <a:prstGeom prst="rect">
            <a:avLst/>
          </a:prstGeom>
        </p:spPr>
        <p:txBody>
          <a:bodyPr vert="horz" lIns="93093" tIns="46547" rIns="93093" bIns="465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2632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2212" y="6652632"/>
            <a:ext cx="4025688" cy="350203"/>
          </a:xfrm>
          <a:prstGeom prst="rect">
            <a:avLst/>
          </a:prstGeom>
        </p:spPr>
        <p:txBody>
          <a:bodyPr vert="horz" lIns="93093" tIns="46547" rIns="93093" bIns="46547" rtlCol="0" anchor="b"/>
          <a:lstStyle>
            <a:lvl1pPr algn="r">
              <a:defRPr sz="1200"/>
            </a:lvl1pPr>
          </a:lstStyle>
          <a:p>
            <a:fld id="{4D607DF2-17BE-4C2C-AFE5-F620D715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0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new, thin, foldable displays.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0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4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0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66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1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4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1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5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3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431607"/>
            <a:ext cx="8001000" cy="5426393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+mn-lt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287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3000" y="1508760"/>
            <a:ext cx="39624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105400" y="1508760"/>
            <a:ext cx="40386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62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id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919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054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" y="6423600"/>
            <a:ext cx="9137075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15403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enter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" y="6423600"/>
            <a:ext cx="9137075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60500"/>
            <a:ext cx="40386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60499"/>
            <a:ext cx="393192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4880" y="2222500"/>
            <a:ext cx="393192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1475741"/>
            <a:ext cx="796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7636" y="1644058"/>
            <a:ext cx="7839364" cy="3308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68400" y="15443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9144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86868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" y="41927"/>
            <a:ext cx="215873" cy="2819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600200" y="1828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20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08760"/>
            <a:ext cx="8001000" cy="53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5" y="6423600"/>
            <a:ext cx="1066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8001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17AD01-6407-447F-A7A3-A2357BC062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2400" y="1431607"/>
            <a:ext cx="793433" cy="39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43000" y="1440971"/>
            <a:ext cx="7582300" cy="3207229"/>
          </a:xfrm>
        </p:spPr>
        <p:txBody>
          <a:bodyPr>
            <a:normAutofit/>
          </a:bodyPr>
          <a:lstStyle/>
          <a:p>
            <a:r>
              <a:rPr lang="en-US" dirty="0" smtClean="0"/>
              <a:t>DC Chapter, The Model Investment Club of Northern Virginia</a:t>
            </a:r>
            <a:endParaRPr lang="en-US" dirty="0"/>
          </a:p>
          <a:p>
            <a:r>
              <a:rPr lang="en-US" dirty="0" smtClean="0"/>
              <a:t>UNITED RENTALS, INC (NYSE: URI)</a:t>
            </a:r>
            <a:endParaRPr lang="en-US" dirty="0"/>
          </a:p>
          <a:p>
            <a:r>
              <a:rPr lang="en-US" dirty="0" smtClean="0"/>
              <a:t>BetterInvesting Magazine, August, 2022 Undervalued-Featured Company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210" y="177010"/>
            <a:ext cx="80010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Gladys Henrikson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EAD4D5-3EC4-4A9D-9EFE-F0EF4F181CF3}"/>
              </a:ext>
            </a:extLst>
          </p:cNvPr>
          <p:cNvSpPr txBox="1"/>
          <p:nvPr/>
        </p:nvSpPr>
        <p:spPr>
          <a:xfrm>
            <a:off x="65532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Corporate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46306"/>
            <a:ext cx="33718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67" y="378561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URI’s Growth &amp; Profitability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467039"/>
            <a:ext cx="8382000" cy="49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3779"/>
            <a:ext cx="8686800" cy="1052513"/>
          </a:xfrm>
        </p:spPr>
        <p:txBody>
          <a:bodyPr>
            <a:normAutofit/>
          </a:bodyPr>
          <a:lstStyle/>
          <a:p>
            <a:r>
              <a:rPr lang="en-US" dirty="0" smtClean="0"/>
              <a:t>URI’s Competitive 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576292"/>
            <a:ext cx="8001000" cy="334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5" y="4922165"/>
            <a:ext cx="90611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URI Customer Service includes focus on: Being a One-Stop Shop; Ensuring </a:t>
            </a:r>
            <a:br>
              <a:rPr lang="en-US" dirty="0" smtClean="0"/>
            </a:br>
            <a:r>
              <a:rPr lang="en-US" dirty="0" smtClean="0"/>
              <a:t>Safety, Reliability, and Making rental fleet productive.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URI is investing in a </a:t>
            </a:r>
            <a:r>
              <a:rPr lang="en-US" dirty="0"/>
              <a:t>Greener Fleet: ordered 500 of Ford’s new battery-electric </a:t>
            </a:r>
            <a:r>
              <a:rPr lang="en-US" dirty="0" smtClean="0"/>
              <a:t>F-150</a:t>
            </a:r>
            <a:br>
              <a:rPr lang="en-US" dirty="0" smtClean="0"/>
            </a:br>
            <a:r>
              <a:rPr lang="en-US" dirty="0" smtClean="0"/>
              <a:t>Lightning </a:t>
            </a:r>
            <a:r>
              <a:rPr lang="en-US" dirty="0"/>
              <a:t>pickup trucks and 30 E-Transit vans. </a:t>
            </a:r>
            <a:r>
              <a:rPr lang="en-US" dirty="0" smtClean="0"/>
              <a:t>New </a:t>
            </a:r>
            <a:r>
              <a:rPr lang="en-US" dirty="0"/>
              <a:t>POWERBANK </a:t>
            </a:r>
            <a:r>
              <a:rPr lang="en-US" dirty="0" smtClean="0"/>
              <a:t>lithium </a:t>
            </a:r>
            <a:r>
              <a:rPr lang="en-US" dirty="0"/>
              <a:t>battery</a:t>
            </a:r>
            <a:br>
              <a:rPr lang="en-US" dirty="0"/>
            </a:br>
            <a:r>
              <a:rPr lang="en-US" dirty="0" smtClean="0"/>
              <a:t>packs will replace </a:t>
            </a:r>
            <a:r>
              <a:rPr lang="en-US" dirty="0"/>
              <a:t>some of the diesel fuel </a:t>
            </a:r>
            <a:r>
              <a:rPr lang="en-US" dirty="0" smtClean="0"/>
              <a:t>used </a:t>
            </a:r>
            <a:r>
              <a:rPr lang="en-US" dirty="0"/>
              <a:t>by the generators </a:t>
            </a:r>
            <a:r>
              <a:rPr lang="en-US" dirty="0" smtClean="0"/>
              <a:t>that co.</a:t>
            </a:r>
            <a:r>
              <a:rPr lang="en-US" dirty="0"/>
              <a:t> leases.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 Capital Allocation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894392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3" y="18288"/>
            <a:ext cx="8686800" cy="1962911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URI Manages for Financial Goals, such as Improving Balance Sheet &amp; Profit Margins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917686"/>
            <a:ext cx="8886825" cy="309562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Balance Sheet </a:t>
            </a:r>
            <a:r>
              <a:rPr lang="en-US" dirty="0" smtClean="0"/>
              <a:t>– Debt Reduction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618" y="5244405"/>
            <a:ext cx="8667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800"/>
              </a:spcBef>
              <a:buSzPct val="85000"/>
              <a:buFont typeface="Arial" pitchFamily="34" charset="0"/>
              <a:buChar char="•"/>
            </a:pPr>
            <a:r>
              <a:rPr lang="en-US" sz="2800" b="1" u="sng" dirty="0"/>
              <a:t>Fleet Productivity </a:t>
            </a:r>
            <a:r>
              <a:rPr lang="en-US" sz="2800" dirty="0"/>
              <a:t>measures the effect of changes in: rental rates, Utilization time, and customer/product mix.</a:t>
            </a:r>
          </a:p>
        </p:txBody>
      </p:sp>
    </p:spTree>
    <p:extLst>
      <p:ext uri="{BB962C8B-B14F-4D97-AF65-F5344CB8AC3E}">
        <p14:creationId xmlns:p14="http://schemas.microsoft.com/office/powerpoint/2010/main" val="17007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URI Management Forward Statements for YE 2022 &amp; Q2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Revenue = $11.1 to $11.5B (</a:t>
            </a:r>
            <a:r>
              <a:rPr lang="en-US" i="1" dirty="0" smtClean="0"/>
              <a:t>14% increase over 2021)</a:t>
            </a:r>
          </a:p>
          <a:p>
            <a:r>
              <a:rPr lang="en-US" dirty="0" smtClean="0"/>
              <a:t>EBIDA </a:t>
            </a:r>
            <a:r>
              <a:rPr lang="en-US" i="1" dirty="0" smtClean="0"/>
              <a:t>(Earnings before Interest Depreciation and Amortization, or ) </a:t>
            </a:r>
            <a:r>
              <a:rPr lang="en-US" dirty="0" smtClean="0"/>
              <a:t>= $5.2 to $5.4B </a:t>
            </a:r>
            <a:r>
              <a:rPr lang="en-US" i="1" dirty="0" smtClean="0"/>
              <a:t>(26% increase over 2021)</a:t>
            </a:r>
          </a:p>
          <a:p>
            <a:r>
              <a:rPr lang="en-US" dirty="0" smtClean="0"/>
              <a:t>Free Cash Flow = $1.7B to $1.9B </a:t>
            </a:r>
            <a:r>
              <a:rPr lang="en-US" i="1" dirty="0" smtClean="0"/>
              <a:t>(13% increase over 2020 and 250% increase over 2021)</a:t>
            </a:r>
          </a:p>
          <a:p>
            <a:r>
              <a:rPr lang="en-US" b="1" i="1" dirty="0" smtClean="0"/>
              <a:t>From Q2 2022 Earnings Call, 7/28/22</a:t>
            </a:r>
            <a:r>
              <a:rPr lang="en-US" i="1" dirty="0" smtClean="0"/>
              <a:t>: Expect revenues to be  $11.4 B by 2022 YE, ~15% growth</a:t>
            </a:r>
          </a:p>
          <a:p>
            <a:r>
              <a:rPr lang="en-US" b="1" i="1" dirty="0" smtClean="0"/>
              <a:t>Strong Backlog through 2023 </a:t>
            </a:r>
            <a:r>
              <a:rPr lang="en-US" i="1" dirty="0" smtClean="0"/>
              <a:t>through plant building, power and mobile storage projects.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69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Value Line Review of URI 7/22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WWW.BETTERINVESTING.ORG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3" y="1123949"/>
            <a:ext cx="7961169" cy="4610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313" y="2052637"/>
            <a:ext cx="609600" cy="533400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5144" y="2586037"/>
            <a:ext cx="6096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867400"/>
            <a:ext cx="274768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URI’s Analyst Reviews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3974"/>
            <a:ext cx="81534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708"/>
            <a:ext cx="8686800" cy="10525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United Rentals </a:t>
            </a:r>
            <a:r>
              <a:rPr lang="en-US" sz="3600" dirty="0" err="1" smtClean="0"/>
              <a:t>Inc</a:t>
            </a:r>
            <a:r>
              <a:rPr lang="en-US" sz="3600" dirty="0" smtClean="0"/>
              <a:t> SSG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96200" y="5943600"/>
            <a:ext cx="381000" cy="7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6172199"/>
            <a:ext cx="457200" cy="14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80023"/>
            <a:ext cx="8648700" cy="43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5500550"/>
            <a:ext cx="8677275" cy="981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6099" y="2073000"/>
            <a:ext cx="2090737" cy="59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67514" y="2736743"/>
            <a:ext cx="2090737" cy="59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5616005"/>
            <a:ext cx="947737" cy="59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708"/>
            <a:ext cx="8686800" cy="10525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United Rentals (URI) SSG- </a:t>
            </a:r>
            <a:r>
              <a:rPr lang="en-US" sz="3600" dirty="0" err="1" smtClean="0"/>
              <a:t>Cont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" y="3053493"/>
            <a:ext cx="8739188" cy="3006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58000" y="1268465"/>
            <a:ext cx="685801" cy="14299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9" y="1141259"/>
            <a:ext cx="8791575" cy="1557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" y="266432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3: P E History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558042"/>
            <a:ext cx="533400" cy="10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791200"/>
            <a:ext cx="6629400" cy="286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300" y="3294971"/>
            <a:ext cx="6629400" cy="286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675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2444"/>
            <a:ext cx="8686800" cy="1052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SSG Section 4, A &amp; B: Choosing High and Low Prices Next 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34" y="1582389"/>
            <a:ext cx="9170734" cy="207521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01000" y="2789874"/>
            <a:ext cx="990600" cy="735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" y="3685032"/>
            <a:ext cx="8964168" cy="30289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432" y="3685031"/>
            <a:ext cx="3595116" cy="810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6019800"/>
            <a:ext cx="5638800" cy="8534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1614" y="3880581"/>
            <a:ext cx="523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Low= 20</a:t>
            </a:r>
            <a:r>
              <a:rPr lang="en-US" dirty="0" smtClean="0"/>
              <a:t>% below current price &amp; under 52 </a:t>
            </a:r>
            <a:r>
              <a:rPr lang="en-US" dirty="0" err="1" smtClean="0"/>
              <a:t>wk</a:t>
            </a:r>
            <a:r>
              <a:rPr lang="en-US" dirty="0" smtClean="0"/>
              <a:t> low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38029" y="166315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High= between VL $585-$670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" y="380999"/>
            <a:ext cx="9272016" cy="9144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Where I Found It: BI Magazine August 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60" y="1828800"/>
            <a:ext cx="229528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20" y="1295400"/>
            <a:ext cx="4495800" cy="53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2022 Quarterly Data Confirms +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600200"/>
            <a:ext cx="8272463" cy="48006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368284" y="32004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SSG Section 4 C: Zoning- Evaluating Risk &amp; Reward over Next 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095750" cy="391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2263710"/>
            <a:ext cx="5124450" cy="32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81F9D-CBB7-45B9-B107-B14C9FD0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0" y="831290"/>
            <a:ext cx="8686800" cy="105251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United Rentals (URI) </a:t>
            </a:r>
            <a:br>
              <a:rPr lang="en-US" sz="3600" dirty="0" smtClean="0"/>
            </a:br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28BD1-CF06-47B4-9BA3-60DB52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2187027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URI is </a:t>
            </a:r>
            <a:r>
              <a:rPr lang="en-US" dirty="0"/>
              <a:t>a </a:t>
            </a:r>
            <a:r>
              <a:rPr lang="en-US" dirty="0" smtClean="0"/>
              <a:t>medium </a:t>
            </a:r>
            <a:r>
              <a:rPr lang="en-US" dirty="0"/>
              <a:t>sized growth </a:t>
            </a:r>
            <a:r>
              <a:rPr lang="en-US" dirty="0" smtClean="0"/>
              <a:t>company. </a:t>
            </a:r>
            <a:endParaRPr lang="en-US" dirty="0"/>
          </a:p>
          <a:p>
            <a:r>
              <a:rPr lang="en-US" dirty="0" smtClean="0"/>
              <a:t>URI is </a:t>
            </a:r>
            <a:r>
              <a:rPr lang="en-US" dirty="0"/>
              <a:t>a well managed </a:t>
            </a:r>
            <a:r>
              <a:rPr lang="en-US" dirty="0" smtClean="0"/>
              <a:t>company: has become the world’s largest equipment leasing company in a fragmented industry through careful acquisitions, </a:t>
            </a:r>
            <a:r>
              <a:rPr lang="en-US" dirty="0"/>
              <a:t>financial </a:t>
            </a:r>
            <a:r>
              <a:rPr lang="en-US" dirty="0" smtClean="0"/>
              <a:t>management, and customer service </a:t>
            </a:r>
          </a:p>
          <a:p>
            <a:r>
              <a:rPr lang="en-US" i="1" dirty="0" smtClean="0"/>
              <a:t>URI, </a:t>
            </a:r>
            <a:r>
              <a:rPr lang="en-US" dirty="0" smtClean="0"/>
              <a:t>while in the volatile and cyclical industrial sector, is growing sales and profit. </a:t>
            </a:r>
          </a:p>
          <a:p>
            <a:r>
              <a:rPr lang="en-US" dirty="0" smtClean="0"/>
              <a:t>URI is </a:t>
            </a:r>
            <a:r>
              <a:rPr lang="en-US" dirty="0"/>
              <a:t>a BUY up to </a:t>
            </a:r>
            <a:r>
              <a:rPr lang="en-US" dirty="0" smtClean="0"/>
              <a:t>$306 (for </a:t>
            </a:r>
            <a:r>
              <a:rPr lang="en-US" i="1" dirty="0" smtClean="0"/>
              <a:t>Upside Downside Ratio of ~5:1). </a:t>
            </a:r>
            <a:endParaRPr lang="en-US" i="1" dirty="0" smtClean="0"/>
          </a:p>
          <a:p>
            <a:r>
              <a:rPr lang="en-US" dirty="0" smtClean="0"/>
              <a:t>URI </a:t>
            </a:r>
            <a:r>
              <a:rPr lang="en-US" dirty="0" smtClean="0"/>
              <a:t>stock could </a:t>
            </a:r>
            <a:r>
              <a:rPr lang="en-US" dirty="0"/>
              <a:t>be </a:t>
            </a:r>
            <a:r>
              <a:rPr lang="en-US" dirty="0" smtClean="0"/>
              <a:t>a short-to-medium range Infrastructure </a:t>
            </a:r>
            <a:r>
              <a:rPr lang="en-US" smtClean="0"/>
              <a:t>play </a:t>
            </a:r>
            <a:r>
              <a:rPr lang="en-US" smtClean="0"/>
              <a:t>for </a:t>
            </a:r>
            <a:r>
              <a:rPr lang="en-US" dirty="0" smtClean="0"/>
              <a:t>purchase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DBD666-DA8F-4035-ACA6-89B4DCD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3D81B-1B96-4183-A8ED-80F4809A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28858"/>
            <a:ext cx="19145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555"/>
            <a:ext cx="8763000" cy="15848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 Magazine Rationale for URI UV choice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Price at time of selection: $274.15/share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000" dirty="0" smtClean="0"/>
              <a:t>URI: world’s </a:t>
            </a:r>
            <a:r>
              <a:rPr lang="en-US" sz="3000" dirty="0"/>
              <a:t>largest provider of rental construction equipment.</a:t>
            </a:r>
          </a:p>
          <a:p>
            <a:pPr lvl="1"/>
            <a:r>
              <a:rPr lang="en-US" sz="3000" dirty="0" smtClean="0"/>
              <a:t>Federal Infrastructure Investment &amp; Jobs Act (ILJA), passed in fall 2021, provides funding for projects requiring heavy equipment.</a:t>
            </a:r>
          </a:p>
          <a:p>
            <a:pPr lvl="1"/>
            <a:r>
              <a:rPr lang="en-US" sz="3000" dirty="0" smtClean="0"/>
              <a:t>Renting equipment preferable </a:t>
            </a:r>
            <a:r>
              <a:rPr lang="en-US" sz="3000" dirty="0"/>
              <a:t>to </a:t>
            </a:r>
            <a:r>
              <a:rPr lang="en-US" sz="3000" dirty="0" smtClean="0"/>
              <a:t>ownership: geopolitical uncertainties, inflation. higher borrowing costs </a:t>
            </a:r>
          </a:p>
          <a:p>
            <a:pPr lvl="1"/>
            <a:r>
              <a:rPr lang="en-US" sz="3000" dirty="0"/>
              <a:t>Late-pandemic demand among oil and natural gas customers </a:t>
            </a:r>
            <a:r>
              <a:rPr lang="en-US" sz="3000" dirty="0" smtClean="0"/>
              <a:t>= solid</a:t>
            </a:r>
            <a:r>
              <a:rPr lang="en-US" sz="3000" dirty="0"/>
              <a:t>. Management predicts </a:t>
            </a:r>
            <a:r>
              <a:rPr lang="en-US" sz="3000" dirty="0" smtClean="0"/>
              <a:t>growth through 2023.</a:t>
            </a:r>
          </a:p>
          <a:p>
            <a:pPr lvl="1"/>
            <a:r>
              <a:rPr lang="en-US" sz="3000" b="1" i="1" dirty="0" smtClean="0"/>
              <a:t>Caution</a:t>
            </a:r>
            <a:r>
              <a:rPr lang="en-US" sz="3000" dirty="0" smtClean="0"/>
              <a:t>: this is a highly cyclical industry. Share prices volatile. But stock seems attractive as an infrastructure play.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129420-8F9C-4434-AB1D-3519A0C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/>
          <a:p>
            <a:fld id="{B7C7DEAE-B1FF-4F0D-9790-23B38FF51CA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4ABF10FE-26DE-4AFA-B1F8-250D59132A38}"/>
              </a:ext>
            </a:extLst>
          </p:cNvPr>
          <p:cNvSpPr txBox="1">
            <a:spLocks/>
          </p:cNvSpPr>
          <p:nvPr/>
        </p:nvSpPr>
        <p:spPr>
          <a:xfrm>
            <a:off x="1600200" y="18288"/>
            <a:ext cx="60960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</a:rPr>
              <a:t>WWW.BETTERINVESTING.ORG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United Rentals, </a:t>
            </a:r>
            <a:r>
              <a:rPr lang="en-US" sz="3600" dirty="0" err="1" smtClean="0"/>
              <a:t>Inc</a:t>
            </a:r>
            <a:r>
              <a:rPr lang="en-US" sz="3600" dirty="0" smtClean="0"/>
              <a:t> (URI)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67038"/>
            <a:ext cx="8724900" cy="52385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Industry</a:t>
            </a:r>
            <a:r>
              <a:rPr lang="en-US" dirty="0"/>
              <a:t>= Rental and Leasing Services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Sector</a:t>
            </a:r>
            <a:r>
              <a:rPr lang="en-US" dirty="0" smtClean="0"/>
              <a:t> = Industrials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Co. Size = </a:t>
            </a:r>
            <a:r>
              <a:rPr lang="en-US" dirty="0"/>
              <a:t>Medium ($1B-$10B), 2021 sales =$</a:t>
            </a:r>
            <a:r>
              <a:rPr lang="en-US" dirty="0" smtClean="0"/>
              <a:t>9.7B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 smtClean="0"/>
              <a:t>Founded 1997</a:t>
            </a:r>
            <a:r>
              <a:rPr lang="en-US" dirty="0" smtClean="0">
                <a:solidFill>
                  <a:srgbClr val="FFC000"/>
                </a:solidFill>
              </a:rPr>
              <a:t>; </a:t>
            </a:r>
            <a:r>
              <a:rPr lang="en-US" b="1" dirty="0" smtClean="0"/>
              <a:t>Customers: </a:t>
            </a:r>
            <a:r>
              <a:rPr lang="en-US" dirty="0" smtClean="0"/>
              <a:t>commercial construction (46%), Industrial (50%), residential 4%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Description</a:t>
            </a:r>
            <a:r>
              <a:rPr lang="en-US" dirty="0" smtClean="0"/>
              <a:t>: Provides Equipment Leasing to Industrial and Construction Customers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4648200"/>
            <a:ext cx="7820025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8686800" cy="1752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URI’s Competitive Landscape &amp; Customer Mix within Leasing Growth ~ 5-10%.yr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3857625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90800"/>
            <a:ext cx="4953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URI Locations: 85% in  49 US States &amp; 10 Canadian Provinces.15% in UK/Europe &amp; Australia area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76400"/>
            <a:ext cx="7562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8458200" cy="16764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URI 2021 Revenue by General vs Specialty Rental and Services Mix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908481"/>
              </p:ext>
            </p:extLst>
          </p:nvPr>
        </p:nvGraphicFramePr>
        <p:xfrm>
          <a:off x="228600" y="1681351"/>
          <a:ext cx="8229600" cy="517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67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URI General Rentals </a:t>
            </a:r>
            <a:r>
              <a:rPr lang="en-US" sz="2400" dirty="0" smtClean="0"/>
              <a:t>(75.7% of 2021, $9.7B, revenues)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435" y="1433512"/>
            <a:ext cx="3047465" cy="5424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1467039"/>
            <a:ext cx="2905125" cy="500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62" y="1424368"/>
            <a:ext cx="2819400" cy="2867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443" y="4472938"/>
            <a:ext cx="2714625" cy="1038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56" y="5650037"/>
            <a:ext cx="2743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6" y="315122"/>
            <a:ext cx="9220200" cy="1039374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/>
              <a:t>URI Investing in Specialty Rentals by Acquisitions </a:t>
            </a:r>
            <a:r>
              <a:rPr lang="en-US" sz="1800" dirty="0" smtClean="0"/>
              <a:t>E.g. </a:t>
            </a:r>
            <a:r>
              <a:rPr lang="en-US" sz="1800" i="1" dirty="0" smtClean="0"/>
              <a:t>General </a:t>
            </a:r>
            <a:r>
              <a:rPr lang="en-US" sz="1800" i="1" dirty="0"/>
              <a:t>Finance </a:t>
            </a:r>
            <a:r>
              <a:rPr lang="en-US" sz="1800" dirty="0"/>
              <a:t>(Canada, Australia, New Zealand) in May 2021 and </a:t>
            </a:r>
            <a:r>
              <a:rPr lang="en-US" sz="1800" i="1" dirty="0" err="1"/>
              <a:t>BakerCorp</a:t>
            </a:r>
            <a:r>
              <a:rPr lang="en-US" sz="1800" dirty="0"/>
              <a:t> International (Europe) in July 2018 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WWW.BETTERINVESTING.ORG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024"/>
            <a:ext cx="9144000" cy="51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tterInvesting PPT 2016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15775</TotalTime>
  <Words>703</Words>
  <Application>Microsoft Office PowerPoint</Application>
  <PresentationFormat>On-screen Show (4:3)</PresentationFormat>
  <Paragraphs>121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Clarity</vt:lpstr>
      <vt:lpstr>BetterInvesting PPT 2016</vt:lpstr>
      <vt:lpstr>Gladys Henrikson</vt:lpstr>
      <vt:lpstr>Where I Found It: BI Magazine August 2022</vt:lpstr>
      <vt:lpstr>BI Magazine Rationale for URI UV choice Price at time of selection: $274.15/share </vt:lpstr>
      <vt:lpstr>United Rentals, Inc (URI) Overview</vt:lpstr>
      <vt:lpstr>URI’s Competitive Landscape &amp; Customer Mix within Leasing Growth ~ 5-10%.yr</vt:lpstr>
      <vt:lpstr>URI Locations: 85% in  49 US States &amp; 10 Canadian Provinces.15% in UK/Europe &amp; Australia area</vt:lpstr>
      <vt:lpstr>URI 2021 Revenue by General vs Specialty Rental and Services Mix </vt:lpstr>
      <vt:lpstr>URI General Rentals (75.7% of 2021, $9.7B, revenues)</vt:lpstr>
      <vt:lpstr>URI Investing in Specialty Rentals by Acquisitions E.g. General Finance (Canada, Australia, New Zealand) in May 2021 and BakerCorp International (Europe) in July 2018 </vt:lpstr>
      <vt:lpstr>URI’s Growth &amp; Profitability Strategy</vt:lpstr>
      <vt:lpstr>URI’s Competitive Advantages</vt:lpstr>
      <vt:lpstr>URI Capital Allocation Objectives</vt:lpstr>
      <vt:lpstr>URI Manages for Financial Goals, such as Improving Balance Sheet &amp; Profit Margins</vt:lpstr>
      <vt:lpstr>URI Management Forward Statements for YE 2022 &amp; Q2 2022</vt:lpstr>
      <vt:lpstr>Value Line Review of URI 7/22</vt:lpstr>
      <vt:lpstr>Summary of URI’s Analyst Reviews</vt:lpstr>
      <vt:lpstr>United Rentals Inc SSG</vt:lpstr>
      <vt:lpstr>United Rentals (URI) SSG- Cont</vt:lpstr>
      <vt:lpstr>SSG Section 4, A &amp; B: Choosing High and Low Prices Next 5 Years</vt:lpstr>
      <vt:lpstr>2022 Quarterly Data Confirms + Trend</vt:lpstr>
      <vt:lpstr>SSG Section 4 C: Zoning- Evaluating Risk &amp; Reward over Next 5 Years</vt:lpstr>
      <vt:lpstr>United Rentals (URI) 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gladys.henrikson@verizon.net</cp:lastModifiedBy>
  <cp:revision>608</cp:revision>
  <cp:lastPrinted>2022-07-26T19:52:03Z</cp:lastPrinted>
  <dcterms:created xsi:type="dcterms:W3CDTF">2020-12-07T03:49:10Z</dcterms:created>
  <dcterms:modified xsi:type="dcterms:W3CDTF">2022-08-07T17:15:55Z</dcterms:modified>
</cp:coreProperties>
</file>