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57" r:id="rId5"/>
    <p:sldId id="389" r:id="rId6"/>
    <p:sldId id="384" r:id="rId7"/>
    <p:sldId id="317" r:id="rId8"/>
    <p:sldId id="392" r:id="rId9"/>
    <p:sldId id="279" r:id="rId10"/>
    <p:sldId id="393" r:id="rId11"/>
    <p:sldId id="394" r:id="rId12"/>
    <p:sldId id="395" r:id="rId13"/>
    <p:sldId id="396" r:id="rId14"/>
    <p:sldId id="397" r:id="rId15"/>
    <p:sldId id="3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77" d="100"/>
          <a:sy n="77" d="100"/>
        </p:scale>
        <p:origin x="232" y="6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776"/>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7/12/2022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43451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712092"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712092"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11314-car-transparent"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sg2012/804085732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4005"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712092"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Copart</a:t>
            </a:r>
            <a:br>
              <a:rPr lang="en-US" dirty="0"/>
            </a:br>
            <a:r>
              <a:rPr lang="en-US" sz="2800" dirty="0"/>
              <a:t>(CPRT)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New Stock Presentation, July 2022</a:t>
            </a:r>
          </a:p>
          <a:p>
            <a:r>
              <a:rPr lang="en-US" dirty="0"/>
              <a:t>Pat Onufrak</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4"/>
            <a:ext cx="7711987" cy="7040246"/>
          </a:xfrm>
        </p:spPr>
        <p:txBody>
          <a:bodyPr>
            <a:normAutofit fontScale="90000"/>
          </a:bodyPr>
          <a:lstStyle/>
          <a:p>
            <a:br>
              <a:rPr lang="en-US" sz="2000" dirty="0"/>
            </a:br>
            <a:br>
              <a:rPr lang="en-US" sz="2000" dirty="0"/>
            </a:br>
            <a:br>
              <a:rPr lang="en-US" sz="2000" dirty="0"/>
            </a:br>
            <a:r>
              <a:rPr lang="en-US" sz="2000" dirty="0"/>
              <a:t>		</a:t>
            </a:r>
            <a:r>
              <a:rPr lang="en-US" sz="2200" dirty="0"/>
              <a:t>Third Quarter Report (April 30, 2022)</a:t>
            </a:r>
            <a:br>
              <a:rPr lang="en-US" sz="2200" dirty="0"/>
            </a:br>
            <a:br>
              <a:rPr lang="en-US" sz="2200" dirty="0"/>
            </a:br>
            <a:r>
              <a:rPr lang="en-US" sz="2200" dirty="0">
                <a:latin typeface="+mn-lt"/>
              </a:rPr>
              <a:t>- Earnings beat estimates, revenues up year over year.</a:t>
            </a:r>
            <a:br>
              <a:rPr lang="en-US" sz="2200" dirty="0">
                <a:latin typeface="+mn-lt"/>
              </a:rPr>
            </a:br>
            <a:br>
              <a:rPr lang="en-US" sz="2200" dirty="0">
                <a:latin typeface="+mn-lt"/>
              </a:rPr>
            </a:br>
            <a:r>
              <a:rPr lang="en-US" sz="2200" dirty="0">
                <a:latin typeface="+mn-lt"/>
              </a:rPr>
              <a:t>- Reported 3</a:t>
            </a:r>
            <a:r>
              <a:rPr lang="en-US" sz="2200" baseline="30000" dirty="0">
                <a:latin typeface="+mn-lt"/>
              </a:rPr>
              <a:t>rd</a:t>
            </a:r>
            <a:r>
              <a:rPr lang="en-US" sz="2200" dirty="0">
                <a:latin typeface="+mn-lt"/>
              </a:rPr>
              <a:t> quarter adjusted earnings per share of $1.17, topping the Zacks Consensus Estimate of $1.15. </a:t>
            </a:r>
            <a:br>
              <a:rPr lang="en-US" sz="2200" dirty="0">
                <a:latin typeface="+mn-lt"/>
              </a:rPr>
            </a:br>
            <a:br>
              <a:rPr lang="en-US" sz="2200" dirty="0">
                <a:latin typeface="+mn-lt"/>
              </a:rPr>
            </a:br>
            <a:r>
              <a:rPr lang="en-US" sz="2200" dirty="0">
                <a:latin typeface="+mn-lt"/>
              </a:rPr>
              <a:t>Outperformance was due to higher-than-anticipated revenues from the service and vehicle segments. </a:t>
            </a:r>
            <a:br>
              <a:rPr lang="en-US" sz="2200" dirty="0">
                <a:latin typeface="+mn-lt"/>
              </a:rPr>
            </a:br>
            <a:br>
              <a:rPr lang="en-US" sz="2200" dirty="0">
                <a:latin typeface="+mn-lt"/>
              </a:rPr>
            </a:br>
            <a:r>
              <a:rPr lang="en-US" sz="2200" dirty="0">
                <a:latin typeface="+mn-lt"/>
              </a:rPr>
              <a:t>- The bottom line also rose 7.3% Y/Y from $1.09 reported in the prior-year quarter.</a:t>
            </a:r>
            <a:br>
              <a:rPr lang="en-US" sz="2200" dirty="0">
                <a:latin typeface="+mn-lt"/>
              </a:rPr>
            </a:br>
            <a:br>
              <a:rPr lang="en-US" sz="2200" dirty="0">
                <a:latin typeface="+mn-lt"/>
              </a:rPr>
            </a:br>
            <a:r>
              <a:rPr lang="en-US" sz="2200" dirty="0">
                <a:latin typeface="+mn-lt"/>
              </a:rPr>
              <a:t>- Generated revenues of $939.9 million, beating the Zacks Consensus Estimate of $860.4 million. The top line also increased 28.1% from the year-ago reported figure of $786.9 million.</a:t>
            </a:r>
            <a:br>
              <a:rPr lang="en-US" sz="1300" dirty="0"/>
            </a:br>
            <a:br>
              <a:rPr lang="en-US" sz="1300" dirty="0"/>
            </a:br>
            <a:br>
              <a:rPr lang="en-US" sz="3200" dirty="0"/>
            </a:br>
            <a:br>
              <a:rPr lang="en-US" sz="2200" dirty="0"/>
            </a:br>
            <a:br>
              <a:rPr lang="en-US" sz="1600" dirty="0"/>
            </a:br>
            <a:br>
              <a:rPr lang="en-US" sz="1600" dirty="0"/>
            </a:br>
            <a:br>
              <a:rPr lang="en-US" sz="1600" dirty="0"/>
            </a:b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1449460"/>
            <a:ext cx="2724844" cy="1804766"/>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455084"/>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Tree>
    <p:extLst>
      <p:ext uri="{BB962C8B-B14F-4D97-AF65-F5344CB8AC3E}">
        <p14:creationId xmlns:p14="http://schemas.microsoft.com/office/powerpoint/2010/main" val="142022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4"/>
            <a:ext cx="7711987" cy="7040246"/>
          </a:xfrm>
        </p:spPr>
        <p:txBody>
          <a:bodyPr>
            <a:normAutofit fontScale="90000"/>
          </a:bodyPr>
          <a:lstStyle/>
          <a:p>
            <a:r>
              <a:rPr lang="en-US" sz="2000" dirty="0">
                <a:latin typeface="+mn-lt"/>
              </a:rPr>
              <a:t>- Service revenues came in at $766.3 million, up from $623.8 million recorded in the year-earlier period. Service revenues accounted for 81.5% of the total revenues. </a:t>
            </a:r>
            <a:br>
              <a:rPr lang="en-US" sz="2000" dirty="0">
                <a:latin typeface="+mn-lt"/>
              </a:rPr>
            </a:br>
            <a:br>
              <a:rPr lang="en-US" sz="2000" dirty="0">
                <a:latin typeface="+mn-lt"/>
              </a:rPr>
            </a:br>
            <a:r>
              <a:rPr lang="en-US" sz="2000" dirty="0">
                <a:latin typeface="+mn-lt"/>
              </a:rPr>
              <a:t>- Vehicle sales totaled $173.6 million in the quarter, up from the prior-year level of $110.1 million. </a:t>
            </a:r>
            <a:br>
              <a:rPr lang="en-US" sz="2000" dirty="0">
                <a:latin typeface="+mn-lt"/>
              </a:rPr>
            </a:br>
            <a:br>
              <a:rPr lang="en-US" sz="2000" dirty="0">
                <a:latin typeface="+mn-lt"/>
              </a:rPr>
            </a:br>
            <a:r>
              <a:rPr lang="en-US" sz="2000" dirty="0">
                <a:latin typeface="+mn-lt"/>
              </a:rPr>
              <a:t>- Gross profit was up 14.4% year over year to $436.3 million. </a:t>
            </a:r>
            <a:br>
              <a:rPr lang="en-US" sz="2000" dirty="0">
                <a:latin typeface="+mn-lt"/>
              </a:rPr>
            </a:br>
            <a:br>
              <a:rPr lang="en-US" sz="2000" dirty="0">
                <a:latin typeface="+mn-lt"/>
              </a:rPr>
            </a:br>
            <a:r>
              <a:rPr lang="en-US" sz="2000" dirty="0">
                <a:latin typeface="+mn-lt"/>
              </a:rPr>
              <a:t>- Total operating expenses flared up 39.8% to $567.2 million. General and administrative expenses jumped 28.1% from the prior-year quarter to $50.2 million. Nonetheless, operating income increased to $372.7 million from $328.1 million. However, net income fell to $278.6 million from $286.8 million.</a:t>
            </a:r>
            <a:br>
              <a:rPr lang="en-US" sz="2000" dirty="0">
                <a:latin typeface="+mn-lt"/>
              </a:rPr>
            </a:br>
            <a:br>
              <a:rPr lang="en-US" sz="2000" dirty="0">
                <a:latin typeface="+mn-lt"/>
              </a:rPr>
            </a:br>
            <a:r>
              <a:rPr lang="en-US" sz="2000" dirty="0">
                <a:latin typeface="+mn-lt"/>
              </a:rPr>
              <a:t>- Copart had cash and cash equivalents of $1,454.8 million as of Apr 30, 2022, compared with $1,048.3 million as of Jul 31, 2021. Long-term debt was $402.7 million at the end of the reported quarter, increasing from $397.6 million as of July 31, 2022.</a:t>
            </a:r>
            <a:br>
              <a:rPr lang="en-US" sz="2000" dirty="0">
                <a:latin typeface="+mn-lt"/>
              </a:rPr>
            </a:br>
            <a:br>
              <a:rPr lang="en-US" sz="2000" dirty="0">
                <a:latin typeface="+mn-lt"/>
              </a:rPr>
            </a:br>
            <a:r>
              <a:rPr lang="en-US" sz="2000" dirty="0">
                <a:latin typeface="+mn-lt"/>
              </a:rPr>
              <a:t>How Have Estimates Been Moving Since Then? . . . It turns out, fresh estimates have trended upward during the past month.</a:t>
            </a:r>
            <a:br>
              <a:rPr lang="en-US" sz="1300" dirty="0"/>
            </a:br>
            <a:br>
              <a:rPr lang="en-US" sz="1600" dirty="0"/>
            </a:br>
            <a:br>
              <a:rPr lang="en-US" sz="1600" dirty="0"/>
            </a:b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1449460"/>
            <a:ext cx="2724844" cy="1804766"/>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455084"/>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211699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SSG</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r>
              <a:rPr lang="en-US" sz="4000" dirty="0"/>
              <a:t>Let’s look at the SSG . . . </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5215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Disclaimer</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8540749" cy="3415519"/>
          </a:xfrm>
        </p:spPr>
        <p:txBody>
          <a:bodyPr/>
          <a:lstStyle/>
          <a:p>
            <a:pPr marL="0" indent="0"/>
            <a:r>
              <a:rPr lang="en-US" dirty="0"/>
              <a:t>The information in this presentation is for educational purposes only and is not intended to be a recommendation to purchase or sell any of the stocks, mutual funds, or other securities that may be referenced. The securities of      companies referenced or featured in the presentation are for illustrative purposes only and are not to be considered endorsed or recommended for purchase or sale. </a:t>
            </a:r>
          </a:p>
          <a:p>
            <a:pPr marL="0" indent="0"/>
            <a:r>
              <a:rPr lang="en-US" dirty="0"/>
              <a:t>Investors should conduct their own review and analysis of any company of interest before making an investment decision. </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9452272" y="640079"/>
            <a:ext cx="2278347" cy="2451031"/>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650181" y="196900"/>
            <a:ext cx="1572837" cy="1540460"/>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677653" y="3682537"/>
            <a:ext cx="1692274" cy="1978905"/>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25924" y="6507212"/>
            <a:ext cx="2628900" cy="153888"/>
          </a:xfrm>
        </p:spPr>
        <p:txBody>
          <a:bodyPr/>
          <a:lstStyle/>
          <a:p>
            <a:r>
              <a:rPr lang="en-US" dirty="0"/>
              <a:t>New Stock Presentation for July 2022</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Copart</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NASDAQ: CPRT</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430741" y="3967701"/>
            <a:ext cx="6053234" cy="2104487"/>
          </a:xfrm>
          <a:noFill/>
        </p:spPr>
        <p:txBody>
          <a:bodyPr>
            <a:normAutofit fontScale="92500" lnSpcReduction="10000"/>
          </a:bodyPr>
          <a:lstStyle/>
          <a:p>
            <a:pPr>
              <a:spcBef>
                <a:spcPts val="0"/>
              </a:spcBef>
              <a:spcAft>
                <a:spcPts val="0"/>
              </a:spcAft>
            </a:pPr>
            <a:r>
              <a:rPr lang="en-US" dirty="0"/>
              <a:t>Sector:  Consumer Cyclical</a:t>
            </a:r>
          </a:p>
          <a:p>
            <a:pPr>
              <a:spcBef>
                <a:spcPts val="0"/>
              </a:spcBef>
              <a:spcAft>
                <a:spcPts val="0"/>
              </a:spcAft>
            </a:pPr>
            <a:r>
              <a:rPr lang="en-US" dirty="0"/>
              <a:t>Industry:  Auto &amp; Truck Dealerships</a:t>
            </a:r>
          </a:p>
          <a:p>
            <a:pPr>
              <a:spcBef>
                <a:spcPts val="0"/>
              </a:spcBef>
              <a:spcAft>
                <a:spcPts val="0"/>
              </a:spcAft>
            </a:pPr>
            <a:r>
              <a:rPr lang="en-US" dirty="0"/>
              <a:t>Investment Style:  Mid Growth</a:t>
            </a:r>
          </a:p>
          <a:p>
            <a:pPr>
              <a:spcBef>
                <a:spcPts val="0"/>
              </a:spcBef>
              <a:spcAft>
                <a:spcPts val="0"/>
              </a:spcAft>
            </a:pPr>
            <a:r>
              <a:rPr lang="en-US" dirty="0"/>
              <a:t>Market Cap:  26.1844 Billion</a:t>
            </a:r>
          </a:p>
          <a:p>
            <a:pPr>
              <a:spcBef>
                <a:spcPts val="0"/>
              </a:spcBef>
              <a:spcAft>
                <a:spcPts val="0"/>
              </a:spcAft>
            </a:pPr>
            <a:r>
              <a:rPr lang="en-US" dirty="0"/>
              <a:t>Economic Moat:  Wide</a:t>
            </a:r>
          </a:p>
          <a:p>
            <a:pPr>
              <a:spcBef>
                <a:spcPts val="0"/>
              </a:spcBef>
              <a:spcAft>
                <a:spcPts val="0"/>
              </a:spcAft>
            </a:pPr>
            <a:r>
              <a:rPr lang="en-US" dirty="0"/>
              <a:t>Fair Value: 115.25 (Currently: $112.76) </a:t>
            </a:r>
          </a:p>
          <a:p>
            <a:pPr>
              <a:spcBef>
                <a:spcPts val="0"/>
              </a:spcBef>
              <a:spcAft>
                <a:spcPts val="0"/>
              </a:spcAft>
            </a:pPr>
            <a:r>
              <a:rPr lang="en-US" dirty="0"/>
              <a:t>Uncertainty:  High</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545137" cy="3747704"/>
          </a:xfrm>
        </p:spPr>
        <p:txBody>
          <a:bodyPr vert="horz" wrap="square" lIns="0" tIns="0" rIns="0" bIns="0" rtlCol="0" anchor="b" anchorCtr="0">
            <a:normAutofit/>
          </a:bodyPr>
          <a:lstStyle/>
          <a:p>
            <a:pPr>
              <a:lnSpc>
                <a:spcPct val="100000"/>
              </a:lnSpc>
            </a:pPr>
            <a:r>
              <a:rPr lang="en-US" sz="2800" kern="1200" dirty="0">
                <a:solidFill>
                  <a:schemeClr val="tx1"/>
                </a:solidFill>
                <a:latin typeface="+mn-lt"/>
                <a:ea typeface="+mj-ea"/>
                <a:cs typeface="+mj-cs"/>
              </a:rPr>
              <a:t>Copart Inc. is a provider of online auctions and vehicle remarketing services targeted primarily at insurance companies, car dealerships, fleet operators, and vehicle rental companies.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4683318"/>
            <a:ext cx="5437187" cy="1409508"/>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545137" cy="4632698"/>
          </a:xfrm>
        </p:spPr>
        <p:txBody>
          <a:bodyPr vert="horz" wrap="square" lIns="0" tIns="0" rIns="0" bIns="0" rtlCol="0" anchor="b" anchorCtr="0">
            <a:normAutofit/>
          </a:bodyPr>
          <a:lstStyle/>
          <a:p>
            <a:pPr>
              <a:lnSpc>
                <a:spcPct val="100000"/>
              </a:lnSpc>
            </a:pPr>
            <a:r>
              <a:rPr lang="en-US" sz="2800" kern="1200" dirty="0">
                <a:solidFill>
                  <a:schemeClr val="tx1"/>
                </a:solidFill>
                <a:latin typeface="+mn-lt"/>
                <a:ea typeface="+mj-ea"/>
                <a:cs typeface="+mj-cs"/>
              </a:rPr>
              <a:t>Based in Dallas, TX, Copart, Inc. was founded in 1982. The company processes and sells salvage and clean title vehicles. </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This is done mainly over the Internet, through its Virtual Bidding Third Generation (VB3) Internet auction-style sales technology.</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5656276"/>
            <a:ext cx="5437187" cy="436550"/>
          </a:xfrm>
        </p:spPr>
        <p:txBody>
          <a:bodyPr vert="horz" wrap="square" lIns="0" tIns="0" rIns="0" bIns="0" rtlCol="0">
            <a:normAutofit/>
          </a:bodyPr>
          <a:lstStyle/>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5</a:t>
            </a:fld>
            <a:endParaRPr lang="en-US"/>
          </a:p>
        </p:txBody>
      </p:sp>
    </p:spTree>
    <p:extLst>
      <p:ext uri="{BB962C8B-B14F-4D97-AF65-F5344CB8AC3E}">
        <p14:creationId xmlns:p14="http://schemas.microsoft.com/office/powerpoint/2010/main" val="123526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5"/>
            <a:ext cx="7711987" cy="5518522"/>
          </a:xfrm>
        </p:spPr>
        <p:txBody>
          <a:bodyPr>
            <a:normAutofit fontScale="90000"/>
          </a:bodyPr>
          <a:lstStyle/>
          <a:p>
            <a:pPr marL="457200" indent="-457200">
              <a:buFont typeface="Wingdings" panose="05000000000000000000" pitchFamily="2" charset="2"/>
              <a:buChar char="§"/>
            </a:pPr>
            <a:r>
              <a:rPr lang="en-US" sz="2800" dirty="0">
                <a:latin typeface="+mn-lt"/>
              </a:rPr>
              <a:t>The majority of the vehicles sold through Copart's services are either damaged or recovered stolen vehicles. </a:t>
            </a:r>
            <a:br>
              <a:rPr lang="en-US" sz="2800" dirty="0">
                <a:latin typeface="+mn-lt"/>
              </a:rPr>
            </a:br>
            <a:br>
              <a:rPr lang="en-US" sz="2800" dirty="0">
                <a:latin typeface="+mn-lt"/>
              </a:rPr>
            </a:br>
            <a:r>
              <a:rPr lang="en-US" sz="2800" dirty="0">
                <a:latin typeface="+mn-lt"/>
              </a:rPr>
              <a:t>Copart principally sells to vehicle dismantlers, rebuilders, used vehicle importers and exporters and the general public. </a:t>
            </a:r>
            <a:br>
              <a:rPr lang="en-US" sz="2800" dirty="0">
                <a:latin typeface="+mn-lt"/>
              </a:rPr>
            </a:br>
            <a:br>
              <a:rPr lang="en-US" sz="2800" dirty="0">
                <a:latin typeface="+mn-lt"/>
              </a:rPr>
            </a:br>
            <a:r>
              <a:rPr lang="en-US" sz="2800" dirty="0">
                <a:latin typeface="+mn-lt"/>
              </a:rPr>
              <a:t>The company generates revenue from fees paid by vehicle sellers and buyers and/or purchasing and reselling vehicles on its own account. </a:t>
            </a:r>
            <a:br>
              <a:rPr lang="en-US" sz="2800" dirty="0">
                <a:latin typeface="+mn-lt"/>
              </a:rPr>
            </a:br>
            <a:br>
              <a:rPr lang="en-US" sz="2800" dirty="0">
                <a:latin typeface="+mn-lt"/>
              </a:rPr>
            </a:br>
            <a:r>
              <a:rPr lang="en-US" sz="2800" dirty="0">
                <a:latin typeface="+mn-lt"/>
              </a:rPr>
              <a:t>Its main markets include North America and the British Isles.</a:t>
            </a:r>
            <a:br>
              <a:rPr lang="en-US" sz="2800" dirty="0"/>
            </a:br>
            <a:br>
              <a:rPr lang="en-US" sz="28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1691897"/>
            <a:ext cx="2724844" cy="1319892"/>
          </a:xfrm>
        </p:spPr>
      </p:pic>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
        <p:nvSpPr>
          <p:cNvPr id="2" name="TextBox 1">
            <a:extLst>
              <a:ext uri="{FF2B5EF4-FFF2-40B4-BE49-F238E27FC236}">
                <a16:creationId xmlns:a16="http://schemas.microsoft.com/office/drawing/2014/main" id="{E8FDC912-9998-CAD6-FF19-0532AF97C5F6}"/>
              </a:ext>
            </a:extLst>
          </p:cNvPr>
          <p:cNvSpPr txBox="1"/>
          <p:nvPr/>
        </p:nvSpPr>
        <p:spPr>
          <a:xfrm>
            <a:off x="8916292" y="3011789"/>
            <a:ext cx="2724844" cy="369332"/>
          </a:xfrm>
          <a:prstGeom prst="rect">
            <a:avLst/>
          </a:prstGeom>
          <a:noFill/>
        </p:spPr>
        <p:txBody>
          <a:bodyPr wrap="square" rtlCol="0">
            <a:spAutoFit/>
          </a:bodyPr>
          <a:lstStyle/>
          <a:p>
            <a:r>
              <a:rPr lang="en-US" sz="900">
                <a:hlinkClick r:id="rId3" tooltip="https://freepngimg.com/png/11314-car-transparent"/>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9551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4"/>
            <a:ext cx="7711987" cy="5203133"/>
          </a:xfrm>
        </p:spPr>
        <p:txBody>
          <a:bodyPr>
            <a:normAutofit fontScale="90000"/>
          </a:bodyPr>
          <a:lstStyle/>
          <a:p>
            <a:br>
              <a:rPr lang="en-US" sz="2200" dirty="0"/>
            </a:br>
            <a:br>
              <a:rPr lang="en-US" sz="2200" dirty="0"/>
            </a:br>
            <a:br>
              <a:rPr lang="en-US" sz="2200" dirty="0"/>
            </a:br>
            <a:br>
              <a:rPr lang="en-US" sz="2200" dirty="0"/>
            </a:br>
            <a:r>
              <a:rPr lang="en-US" sz="2200" dirty="0"/>
              <a:t>	</a:t>
            </a:r>
            <a:r>
              <a:rPr lang="en-US" sz="2200" dirty="0">
                <a:latin typeface="+mn-lt"/>
              </a:rPr>
              <a:t>		Zacks  (May 30, 2022) </a:t>
            </a:r>
            <a:br>
              <a:rPr lang="en-US" sz="2200" dirty="0">
                <a:latin typeface="+mn-lt"/>
              </a:rPr>
            </a:br>
            <a:br>
              <a:rPr lang="en-US" sz="2200" dirty="0">
                <a:latin typeface="+mn-lt"/>
              </a:rPr>
            </a:br>
            <a:r>
              <a:rPr lang="en-US" sz="2200" dirty="0">
                <a:latin typeface="+mn-lt"/>
              </a:rPr>
              <a:t>			. . .  “A stock to watch”</a:t>
            </a:r>
            <a:br>
              <a:rPr lang="en-US" sz="2200" dirty="0">
                <a:latin typeface="+mn-lt"/>
              </a:rPr>
            </a:br>
            <a:br>
              <a:rPr lang="en-US" sz="2200" dirty="0">
                <a:latin typeface="+mn-lt"/>
              </a:rPr>
            </a:br>
            <a:r>
              <a:rPr lang="en-US" sz="2200" dirty="0">
                <a:latin typeface="+mn-lt"/>
              </a:rPr>
              <a:t>		 . . .  “A top growth stock for the long-term”</a:t>
            </a:r>
            <a:br>
              <a:rPr lang="en-US" sz="2200" dirty="0">
                <a:latin typeface="+mn-lt"/>
              </a:rPr>
            </a:br>
            <a:br>
              <a:rPr lang="en-US" sz="2000" dirty="0">
                <a:latin typeface="+mn-lt"/>
              </a:rPr>
            </a:br>
            <a:br>
              <a:rPr lang="en-US" sz="2000" dirty="0">
                <a:latin typeface="+mn-lt"/>
              </a:rPr>
            </a:br>
            <a:r>
              <a:rPr lang="en-US" sz="2000" dirty="0">
                <a:latin typeface="+mn-lt"/>
              </a:rPr>
              <a:t>			       VGM Scores</a:t>
            </a:r>
            <a:br>
              <a:rPr lang="en-US" sz="1600" dirty="0">
                <a:latin typeface="+mn-lt"/>
              </a:rPr>
            </a:br>
            <a:br>
              <a:rPr lang="en-US" sz="1600" dirty="0">
                <a:latin typeface="+mn-lt"/>
              </a:rPr>
            </a:br>
            <a:r>
              <a:rPr lang="en-US" sz="1600" dirty="0">
                <a:latin typeface="+mn-lt"/>
              </a:rPr>
              <a:t>[Based on their value, growth, and momentum characteristics, each stock is assigned a rating of A, B, C, D, or F. The better the score, the better chance the stock will outperform; an A is better than a B, a B is better than a C, and so on.]</a:t>
            </a:r>
            <a:br>
              <a:rPr lang="en-US" sz="1600" dirty="0">
                <a:latin typeface="+mn-lt"/>
              </a:rPr>
            </a:br>
            <a:br>
              <a:rPr lang="en-US" sz="1600" dirty="0">
                <a:latin typeface="+mn-lt"/>
              </a:rPr>
            </a:br>
            <a:br>
              <a:rPr lang="en-US" sz="2200" dirty="0">
                <a:latin typeface="+mn-lt"/>
              </a:rPr>
            </a:br>
            <a:r>
              <a:rPr lang="en-US" sz="2200" dirty="0">
                <a:latin typeface="+mn-lt"/>
              </a:rPr>
              <a:t>Currently, Copart has a Growth score of B, with the same score on Momentum. However, the stock was given a grade of D for Value, putting it at the bottom 40% for this investment strategy.</a:t>
            </a:r>
            <a:br>
              <a:rPr lang="en-US" sz="2200" dirty="0">
                <a:latin typeface="+mn-lt"/>
              </a:rPr>
            </a:br>
            <a:br>
              <a:rPr lang="en-US" sz="2200" dirty="0">
                <a:latin typeface="+mn-lt"/>
              </a:rPr>
            </a:br>
            <a:r>
              <a:rPr lang="en-US" sz="2200" dirty="0">
                <a:latin typeface="+mn-lt"/>
              </a:rPr>
              <a:t>“Overall, the stock has an aggregate VGM score of B. If you aren’t focused on one strategy, this score is the one you should be interested in.”</a:t>
            </a:r>
            <a:endParaRPr lang="en-US" sz="2800" dirty="0">
              <a:latin typeface="+mn-lt"/>
            </a:endParaRP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2322576"/>
            <a:ext cx="2724844" cy="1817449"/>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
        <p:nvSpPr>
          <p:cNvPr id="4" name="TextBox 3">
            <a:extLst>
              <a:ext uri="{FF2B5EF4-FFF2-40B4-BE49-F238E27FC236}">
                <a16:creationId xmlns:a16="http://schemas.microsoft.com/office/drawing/2014/main" id="{DA778C90-ED45-3A6D-855C-EB3BB21D7D15}"/>
              </a:ext>
            </a:extLst>
          </p:cNvPr>
          <p:cNvSpPr txBox="1"/>
          <p:nvPr/>
        </p:nvSpPr>
        <p:spPr>
          <a:xfrm>
            <a:off x="8916292" y="4140025"/>
            <a:ext cx="2724844" cy="369332"/>
          </a:xfrm>
          <a:prstGeom prst="rect">
            <a:avLst/>
          </a:prstGeom>
          <a:noFill/>
        </p:spPr>
        <p:txBody>
          <a:bodyPr wrap="square" rtlCol="0">
            <a:spAutoFit/>
          </a:bodyPr>
          <a:lstStyle/>
          <a:p>
            <a:r>
              <a:rPr lang="en-US" sz="900">
                <a:hlinkClick r:id="rId3" tooltip="https://www.flickr.com/photos/sg2012/8040857320"/>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05275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4"/>
            <a:ext cx="7711987" cy="5701897"/>
          </a:xfrm>
        </p:spPr>
        <p:txBody>
          <a:bodyPr>
            <a:normAutofit/>
          </a:bodyPr>
          <a:lstStyle/>
          <a:p>
            <a:r>
              <a:rPr lang="en-US" sz="3200" dirty="0"/>
              <a:t>Zacks also says . . . </a:t>
            </a:r>
            <a:br>
              <a:rPr lang="en-US" sz="2000" dirty="0"/>
            </a:br>
            <a:br>
              <a:rPr lang="en-US" sz="2000" dirty="0"/>
            </a:br>
            <a:r>
              <a:rPr lang="en-US" sz="2000" dirty="0">
                <a:latin typeface="+mn-lt"/>
              </a:rPr>
              <a:t>“Additionally, the company could be a top pick for growth investors, forecasting year-over-year earnings growth of 19.5% for the current fiscal year.</a:t>
            </a:r>
            <a:br>
              <a:rPr lang="en-US" sz="2000" dirty="0">
                <a:latin typeface="+mn-lt"/>
              </a:rPr>
            </a:br>
            <a:br>
              <a:rPr lang="en-US" sz="2000" dirty="0">
                <a:latin typeface="+mn-lt"/>
              </a:rPr>
            </a:br>
            <a:r>
              <a:rPr lang="en-US" sz="2000" dirty="0">
                <a:latin typeface="+mn-lt"/>
              </a:rPr>
              <a:t>Two analysts revised their earnings estimate upwards in the past 60 days for fiscal 2022. The Zacks Consensus Estimate has increased $0.05 to $4.42 per share. CPRT boasts an average earnings surprise of 7.8%.</a:t>
            </a:r>
            <a:br>
              <a:rPr lang="en-US" sz="2000" dirty="0">
                <a:latin typeface="+mn-lt"/>
              </a:rPr>
            </a:br>
            <a:br>
              <a:rPr lang="en-US" sz="2000" dirty="0">
                <a:latin typeface="+mn-lt"/>
              </a:rPr>
            </a:br>
            <a:r>
              <a:rPr lang="en-US" sz="2000" dirty="0">
                <a:latin typeface="+mn-lt"/>
              </a:rPr>
              <a:t>With a solid Zacks Rank and top-tier Growth and VGM style scores, CPRT should be on investors’ short list.”</a:t>
            </a:r>
            <a:br>
              <a:rPr lang="en-US" sz="2200" dirty="0"/>
            </a:br>
            <a:br>
              <a:rPr lang="en-US" sz="16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1585481"/>
            <a:ext cx="2724844" cy="1532724"/>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455084"/>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31751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881149"/>
            <a:ext cx="7711987" cy="4696691"/>
          </a:xfrm>
        </p:spPr>
        <p:txBody>
          <a:bodyPr>
            <a:normAutofit/>
          </a:bodyPr>
          <a:lstStyle/>
          <a:p>
            <a:r>
              <a:rPr lang="en-US" sz="2200" dirty="0"/>
              <a:t>Are we in “Bargain” territory yet ? ? ? </a:t>
            </a:r>
            <a:br>
              <a:rPr lang="en-US" sz="1600" dirty="0"/>
            </a:br>
            <a:br>
              <a:rPr lang="en-US" sz="1600" dirty="0"/>
            </a:br>
            <a:br>
              <a:rPr lang="en-US" sz="1600" dirty="0"/>
            </a:br>
            <a:r>
              <a:rPr lang="en-US" sz="2000" dirty="0">
                <a:latin typeface="+mn-lt"/>
              </a:rPr>
              <a:t>Zacks (June 17, 2022)</a:t>
            </a:r>
            <a:br>
              <a:rPr lang="en-US" sz="2000" dirty="0">
                <a:latin typeface="+mn-lt"/>
              </a:rPr>
            </a:br>
            <a:br>
              <a:rPr lang="en-US" sz="2000" dirty="0">
                <a:latin typeface="+mn-lt"/>
              </a:rPr>
            </a:br>
            <a:r>
              <a:rPr lang="en-US" sz="2000" dirty="0">
                <a:latin typeface="+mn-lt"/>
              </a:rPr>
              <a:t>Copart Down 7.3% Since Last Earnings Report: Can It Rebound?</a:t>
            </a:r>
            <a:br>
              <a:rPr lang="en-US" sz="2000" dirty="0">
                <a:latin typeface="+mn-lt"/>
              </a:rPr>
            </a:br>
            <a:br>
              <a:rPr lang="en-US" sz="2000" dirty="0">
                <a:latin typeface="+mn-lt"/>
              </a:rPr>
            </a:br>
            <a:r>
              <a:rPr lang="en-US" sz="2000" dirty="0">
                <a:latin typeface="+mn-lt"/>
              </a:rPr>
              <a:t>A month has gone by since the last earnings report for Copart. Shares have lost about 7.3% in that time frame, underperforming the S&amp;P 500.</a:t>
            </a:r>
            <a:br>
              <a:rPr lang="en-US" sz="2000" dirty="0">
                <a:latin typeface="+mn-lt"/>
              </a:rPr>
            </a:br>
            <a:br>
              <a:rPr lang="en-US" sz="2000" dirty="0">
                <a:latin typeface="+mn-lt"/>
              </a:rPr>
            </a:br>
            <a:r>
              <a:rPr lang="en-US" sz="2000" dirty="0">
                <a:latin typeface="+mn-lt"/>
              </a:rPr>
              <a:t>Will the recent negative trend continue or is Copart due for a breakout?  . . .  Let’s take a quick look at the most recent earnings report in order to get a better handle on the important drivers.</a:t>
            </a:r>
            <a:br>
              <a:rPr lang="en-US" sz="2000" dirty="0"/>
            </a:br>
            <a:br>
              <a:rPr lang="en-US" sz="2000" dirty="0"/>
            </a:br>
            <a:endParaRPr lang="en-US" sz="2800"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flipH="1" flipV="1">
            <a:off x="4116387" y="6448425"/>
            <a:ext cx="8462576" cy="652090"/>
          </a:xfrm>
        </p:spPr>
        <p:txBody>
          <a:bodyPr/>
          <a:lstStyle/>
          <a:p>
            <a:r>
              <a:rPr lang="en-US" dirty="0"/>
              <a:t>Walt Disney</a:t>
            </a:r>
          </a:p>
          <a:p>
            <a:endParaRPr lang="en-US" dirty="0"/>
          </a:p>
        </p:txBody>
      </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916292" y="1449460"/>
            <a:ext cx="2724844" cy="1804766"/>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455084"/>
            <a:ext cx="6379210" cy="153888"/>
          </a:xfrm>
        </p:spPr>
        <p:txBody>
          <a:bodyPr/>
          <a:lstStyle/>
          <a:p>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189420875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{8C7946EE-6882-4360-A5BB-D0CA86D21184}tf33713516_win32</Template>
  <TotalTime>140</TotalTime>
  <Words>1139</Words>
  <Application>Microsoft Office PowerPoint</Application>
  <PresentationFormat>Widescreen</PresentationFormat>
  <Paragraphs>52</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Walbaum Display</vt:lpstr>
      <vt:lpstr>Wingdings</vt:lpstr>
      <vt:lpstr>3DFloatVTI</vt:lpstr>
      <vt:lpstr>Copart (CPRT)</vt:lpstr>
      <vt:lpstr>Disclaimer</vt:lpstr>
      <vt:lpstr>NASDAQ: CPRT</vt:lpstr>
      <vt:lpstr>Copart Inc. is a provider of online auctions and vehicle remarketing services targeted primarily at insurance companies, car dealerships, fleet operators, and vehicle rental companies. </vt:lpstr>
      <vt:lpstr>Based in Dallas, TX, Copart, Inc. was founded in 1982. The company processes and sells salvage and clean title vehicles.   This is done mainly over the Internet, through its Virtual Bidding Third Generation (VB3) Internet auction-style sales technology.</vt:lpstr>
      <vt:lpstr>The majority of the vehicles sold through Copart's services are either damaged or recovered stolen vehicles.   Copart principally sells to vehicle dismantlers, rebuilders, used vehicle importers and exporters and the general public.   The company generates revenue from fees paid by vehicle sellers and buyers and/or purchasing and reselling vehicles on its own account.   Its main markets include North America and the British Isles.  </vt:lpstr>
      <vt:lpstr>       Zacks  (May 30, 2022)      . . .  “A stock to watch”     . . .  “A top growth stock for the long-term”             VGM Scores  [Based on their value, growth, and momentum characteristics, each stock is assigned a rating of A, B, C, D, or F. The better the score, the better chance the stock will outperform; an A is better than a B, a B is better than a C, and so on.]   Currently, Copart has a Growth score of B, with the same score on Momentum. However, the stock was given a grade of D for Value, putting it at the bottom 40% for this investment strategy.  “Overall, the stock has an aggregate VGM score of B. If you aren’t focused on one strategy, this score is the one you should be interested in.”</vt:lpstr>
      <vt:lpstr>Zacks also says . . .   “Additionally, the company could be a top pick for growth investors, forecasting year-over-year earnings growth of 19.5% for the current fiscal year.  Two analysts revised their earnings estimate upwards in the past 60 days for fiscal 2022. The Zacks Consensus Estimate has increased $0.05 to $4.42 per share. CPRT boasts an average earnings surprise of 7.8%.  With a solid Zacks Rank and top-tier Growth and VGM style scores, CPRT should be on investors’ short list.”  </vt:lpstr>
      <vt:lpstr>Are we in “Bargain” territory yet ? ? ?    Zacks (June 17, 2022)  Copart Down 7.3% Since Last Earnings Report: Can It Rebound?  A month has gone by since the last earnings report for Copart. Shares have lost about 7.3% in that time frame, underperforming the S&amp;P 500.  Will the recent negative trend continue or is Copart due for a breakout?  . . .  Let’s take a quick look at the most recent earnings report in order to get a better handle on the important drivers.  </vt:lpstr>
      <vt:lpstr>     Third Quarter Report (April 30, 2022)  - Earnings beat estimates, revenues up year over year.  - Reported 3rd quarter adjusted earnings per share of $1.17, topping the Zacks Consensus Estimate of $1.15.   Outperformance was due to higher-than-anticipated revenues from the service and vehicle segments.   - The bottom line also rose 7.3% Y/Y from $1.09 reported in the prior-year quarter.  - Generated revenues of $939.9 million, beating the Zacks Consensus Estimate of $860.4 million. The top line also increased 28.1% from the year-ago reported figure of $786.9 million.         </vt:lpstr>
      <vt:lpstr>- Service revenues came in at $766.3 million, up from $623.8 million recorded in the year-earlier period. Service revenues accounted for 81.5% of the total revenues.   - Vehicle sales totaled $173.6 million in the quarter, up from the prior-year level of $110.1 million.   - Gross profit was up 14.4% year over year to $436.3 million.   - Total operating expenses flared up 39.8% to $567.2 million. General and administrative expenses jumped 28.1% from the prior-year quarter to $50.2 million. Nonetheless, operating income increased to $372.7 million from $328.1 million. However, net income fell to $278.6 million from $286.8 million.  - Copart had cash and cash equivalents of $1,454.8 million as of Apr 30, 2022, compared with $1,048.3 million as of Jul 31, 2021. Long-term debt was $402.7 million at the end of the reported quarter, increasing from $397.6 million as of July 31, 2022.  How Have Estimates Been Moving Since Then? . . . It turns out, fresh estimates have trended upward during the past month.     </vt:lpstr>
      <vt:lpstr>SSG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Copart (CPRT)</dc:title>
  <dc:creator>Onufrak, Patricia</dc:creator>
  <cp:lastModifiedBy>Onufrak, Patricia</cp:lastModifiedBy>
  <cp:revision>25</cp:revision>
  <dcterms:created xsi:type="dcterms:W3CDTF">2022-07-12T18:40:48Z</dcterms:created>
  <dcterms:modified xsi:type="dcterms:W3CDTF">2022-07-12T21:01:16Z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