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3"/>
  </p:notesMasterIdLst>
  <p:sldIdLst>
    <p:sldId id="277" r:id="rId2"/>
    <p:sldId id="276" r:id="rId3"/>
    <p:sldId id="278" r:id="rId4"/>
    <p:sldId id="257" r:id="rId5"/>
    <p:sldId id="290" r:id="rId6"/>
    <p:sldId id="298" r:id="rId7"/>
    <p:sldId id="291" r:id="rId8"/>
    <p:sldId id="292" r:id="rId9"/>
    <p:sldId id="293" r:id="rId10"/>
    <p:sldId id="260" r:id="rId11"/>
    <p:sldId id="294" r:id="rId12"/>
    <p:sldId id="281" r:id="rId13"/>
    <p:sldId id="295" r:id="rId14"/>
    <p:sldId id="285" r:id="rId15"/>
    <p:sldId id="264" r:id="rId16"/>
    <p:sldId id="273" r:id="rId17"/>
    <p:sldId id="274" r:id="rId18"/>
    <p:sldId id="286" r:id="rId19"/>
    <p:sldId id="287" r:id="rId20"/>
    <p:sldId id="288" r:id="rId21"/>
    <p:sldId id="296" r:id="rId22"/>
    <p:sldId id="297" r:id="rId23"/>
    <p:sldId id="283" r:id="rId24"/>
    <p:sldId id="269" r:id="rId25"/>
    <p:sldId id="270" r:id="rId26"/>
    <p:sldId id="271" r:id="rId27"/>
    <p:sldId id="265" r:id="rId28"/>
    <p:sldId id="267" r:id="rId29"/>
    <p:sldId id="280" r:id="rId30"/>
    <p:sldId id="268" r:id="rId31"/>
    <p:sldId id="289"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1-04-28T20:24:03.332"/>
    </inkml:context>
    <inkml:brush xml:id="br0">
      <inkml:brushProperty name="width" value="0.05" units="cm"/>
      <inkml:brushProperty name="height" value="0.05" units="cm"/>
      <inkml:brushProperty name="color" value="#3165BB"/>
      <inkml:brushProperty name="fitToCurve" value="1"/>
    </inkml:brush>
  </inkml:definitions>
  <inkml:trace contextRef="#ctx0" brushRef="#br0">9793 501 0,'-28'0'125,"-1"0"-110,-28-29-15,28 29 16,-28-28-16,29 28 16,-29-29-16,28 29 15,1 0-15,-1 0 16,1-28-16,-1 28 16,0 0-16,1 0 15,-29-29-15,28 29 16,1-29-1,-1 29-15,-28 0 16,0-28-16,29 28 16,-30 0-16,1-29 15,29 29-15,-29 0 16,28 0-16,1 0 16,-1 0-16,-28-28 15,29 28-15,-30 0 0,1-29 16,29 29-16,-58 0 15,29 0-15,0-28 16,0 28-16,0 0 16,-29 0-1,58-29-15,-58 29 16,58-28 0,-58 28-16,29 0 15,-29 0-15,29-29 16,-57 1-16,57 28 15,0 0-15,-57 0 16,28 0-16,0 0 16,1 0-16,-58 0 15,29-29-15,0 29 0,28 0 16,1 0-16,-30 0 16,58 0-16,-28 0 15,-29 0-15,57 0 16,-1 0-16,-27 0 15,-1 0-15,1 0 32,28 0-32,-1 0 15,-27-28-15,56 28 16,-56 0-16,28 0 16,-29 0-16,57 0 15,-56 0-15,56 0 16,-56 0-16,56 0 15,-28 0-15,0 0 0,0 0 16,0 0-16,0 0 16,0 0-16,0 0 15,-29 0 1,29 0-16,-29 0 16,1 0-16,28 0 15,-1 0-15,-27 0 0,28 0 16,0 0-16,0 0 15,0 0-15,-29 0 16,29 0-16,0 0 31,-29 0-31,29 0 16,0 0-16,-29 28 16,29-28-16,-57 57 0,86-57 15,-58 0-15,29 29 16,-57-1-16,57 1 15,-29-1-15,29-28 16,-57 57-16,57-57 16,0 29-1,-29 28-15,29-57 0,28 29 16,-28-29-16,0 57 16,29-57-16,-1 28 15,1 1-15,-1-29 16,1 28-16,-1 1 15,0 28 1,-28-29 0,29 1-16,-1-1 15,-28 1-15,29 0 16,-1-1-16,-28 1 16,29-1-1,-1-28-15,29 29 16,-29-1-1,1 1 1,-1-29-16,1 28 16,-1 1-16,1-29 15,-1 28-15,1 1 16,-1-1 0,1 1-1,-1 0-15,1-1 16,-1 1-1,0-1 1,1 1-16,-1-1 16,1-28-1,28 29-15,-29-1 32,1 1-17,-1 28 1,29-28-16,-28-1 15,-1-28-15,29 29 16,0-1-16,-28-28 16,28 29-1,0-1-15,-29-28 16,29 29 0,0-1 15,-28-28-31,28 29 15,-29-29 1,29 28 15,-29 1-15,1-1 0,28 1-1,-29-29 16,29 29-31,-28-29 0,-1 28 16,1-28 0,-1 29-1,1-29 1,28 28 0,-29-28-1,29 29 1,-28-29-1,-1 28 1,1-28 15,28 29-31,-29-29 16,0 28 0,1 1-1,-1-1 16,1 1-15,28-1-16,-29-28 16,29 29-1,-28 0-15,28-1 32,-29 1-17,1-1 1,28 29-1,-29-28 1,29-1 0,0 1-16,-28-1 15,-1 1-15,29 28 16,-28-57-16,28 29 16,0-1-16,-29 1 15,29-1-15,-29 1 16,29-1-16,0 1 15,0-1-15,-28 29 16,28 0 0,-29-28-1,29 0-15,0-1 16,0 1-16,-28-1 16,28 1-16,0-1 15,-29 1-15,29-1 0,0 1 16,-28 28-16,28-29 15,0 1-15,-29 0 16,29 28 0,-28-29-16,28 1 15,0-1-15,0 1 16,0 28 0,0-29-16,0 1 15,0-1 1,0 30-16,0-30 15,0 1-15,-29-1 16,29 1-16,0-1 16,0 1-16,0-1 15,0 1 1,0-1 0,0 1-16,0 0 31,0-1-31,0 1 15,0-1 1,0 1-16,0-1 16,0 1-1,0-1-15,0 1 16,0-1 0,0 1-1,0-1-15,29 1 16,-29 0-16,0-1 15,0 1-15,0-1 0,0 1 16,28-1-16,-28 1 16,0-1-16,0 29 15,0 0-15,0-28 16,29 0-16,-29-1 16,0 29-1,28-28 1,-28-1-16,29 115 31,-1-115-15,-28 1-16,0 0 15,29 28-15,-1-29 0,-28 1 16,29 28-16,-29-29 16,0 58-16,57-58 15,-57 30-15,29-30 16,-29 1-1,0-1-15,28 1 16,1-1-16,-29 1 16,0-1-16,0 1 15,28 28-15,-28-29 0,29 1 16,-1 0 0,-28-1-16,29 1 15,-1-1 16,-28 1 1,29-29-32,-29 28 15,28 1 1,-28-1 0,29 1-1,0-29 1,-29 28-16,28 1 15,1-29 1,-1 28 0,1-28-1,-1 0-15,-28 29 16,29-29 0,-1 0-16,1 0 15,-1 29 1,1-29-1,-1 0-15,1 0 16,0 0-16,28 28 16,-29-28-16,1 0 15,-1 0-15,1 0 16,-1 0-16,1 0 16,28 0-16,-29 0 0,30 0 15,-1 0-15,-29 0 16,29 0-16,-28 0 15,28 0-15,-29 0 16,1 0-16,-1 0 16,30 0-1,-30 0-15,1 0 0,-1 0 16,1 0-16,-1 0 16,1 0-1,-1 0 16,1 0-15,-1 0 0,1 0-16,-1 0 15,1 0-15,0 0 16,-1 0 0,1 0-16,-1 0 15,1 0-15,-1 0 16,1 0-16,-1 0 15,1 0-15,-1 0 16,1 0-16,28 0 16,-28 0-16,-1 0 15,1 0-15,28 0 16,-29 0 0,1 0-16,-1 0 15,1 0 1,-1 0-16,1 0 15,0 0 1,-1 0-16,1 0 16,-1 0-16,1 0 15,-1 0-15,1 0 16,28 0-16,-29 0 16,1 0-16,28 0 15,0 0-15,-28-28 16,-1 28-16,1 0 15,28 0-15,-29 0 16,1 0-16,28-29 16,-29 29-16,30 0 15,-30 0-15,1 0 16,-1 0-16,1 0 16,-1 0 15,1 0-16,-1 0 17,1 0-32,-1 0 15,1 0-15,-1 0 16,1 0-16,0 0 16,-1 0-16,29 0 15,-28 0-15,-1 0 16,29 0-16,-28 0 15,28 0-15,-29 0 0,1 0 16,28 0-16,0 0 16,-28 0-16,28 0 15,-29 0-15,1 0 16,-1 0-16,1 0 16,-1 0-16,1 0 31,0 0-31,-1 0 15,1 0-15,28 0 16,-29 0-16,58 0 16,-58 0-16,1 0 15,57 0-15,-29 0 16,0 0-16,-29 0 16,29 0-16,-28 0 0,-1 0 15,1 0-15,0 0 16,-1 0-16,29 0 15,-28 0-15,28 0 16,-29 0-16,1 0 16,-1 0-16,29 0 31,-28 0-31,0 0 0,28 0 16,-29 0-1,29 0-15,-28 0 16,28 0-16,0 0 15,-29 0-15,30 0 16,-1 0-16,0 0 16,-29 0-16,29 0 0,0 0 0,0 0 15,-28 0-15,0 0 16,28 0-16,0 0 16,-29 0-16,29 0 15,0 0-15,0 0 16,1 0-16,-1 0 15,0 0-15,0 0 16,-29 0 0,29 0-16,29 0 15,-57 0-15,56 0 16,-56 0-16,-1 0 16,58 0-16,-29 0 15,0 0 1,29 0-16,-1 0 15,-28 0-15,0 0 16,29 29-16,-29-1 16,0-28-16,-28 0 15,-1 0-15,29 0 16,-28 0-16,-1 29 16,1-29-16,0 0 15,-1 0-15,1 0 16,28 0-16,-29 0 15,1 28-15,-1-28 16,1 0-16,-1 0 16,58 29-16,-57-29 15,28 0 1,0 28-16,-29-28 16,29 0-16,-28 0 15,28 0-15,-29 29 16,30-29-16,-1 0 15,-29 0-15,29 0 16,0 0-16,-28 28 16,28-28-16,-29 0 0,30 0 15,-1 0-15,0 0 16,-29 0 0,1 0-16,28 0 15,-29 0-15,1 0 16,28 0-16,0 0 15,-28 0-15,-1 0 0,1 0 16,56 0-16,-56 0 16,-1 0-1,1 0-15,-1 0 16,1 0-16,0-28 16,28 28-16,28 0 15,-56 0 1,56-29-16,-27 29 15,-1-28-15,0 28 16,28 0-16,-28 0 16,0-29-1,1 29-15,-30 0 0,29 0 0,-28 0 16,-1-28 0,1 28-16,28 0 15,-29-29-15,1 29 16,-1 0-16,30-28 15,-30 28-15,1 0 16,-1-29-16,1 29 16,28-29-16,-29 29 15,1-28 1,28-1 0,-29 29-16,30-28 15,-1-1 1,-29 1-16,1-1 15,28 1-15,-29 28 16,29-29-16,0 1 16,-28-1-16,57 1 15,-29-1-15,0 0 16,-29 1-16,1-29 16,28 28-16,-29 1 15,30-1-15,-30 1 16,-28-1-16,57-28 15,-28 29-15,-1-1 16,29-28-16,-57 28 16,57-28-16,0 0 15,-57 0-15,29 29 16,28-58-16,-57 29 16,29 0-16,-1 0 15,1-29-15,28 1 16,-57 27-16,28-27 15,1-1-15,-29 1 16,28-1-16,-28 0 16,0 29-1,0-28-15,0 28 16,0-29-16,29 0 16,-29 58-16,0-29 15,29 0-15,-29-29 16,0 57-16,0-56 15,0 56-15,0-28 16,0 29-16,0-29 16,0 0-16,0 28 15,0-57-15,0 58 16,0-1-16,0-56 16,0 56-16,0-28 15,0-29-15,0 58 16,-29-29-16,0 0 15,29 0-15,-28 0 16,28 28-16,-29-28 16,29 0-16,-57 0 15,57 28-15,-28 1 16,-29-58-16,28 29 16,-28 0-1,28 0-15,1-29 0,-1 29 16,1 29-1,-29-29-15,28 57 16,-28-29-16,57 1 16,-28-1-16,-1 29 15,1-29-15,-1 1 16,-28-1-16,28 1 16,-28-1-16,29 29 15,-1-28-15,1 28 16,-29-57-16,28 57 15,-28-29-15,28 29 16,1-57-16,-29 29 16,0-30-16,28 58 15,-28-28-15,29-1 16,-29 1-16,-1-1 16,30 29-16,28-28 15,-57 28-15,57-29 16,-29 29-16,1-28 15,-1 28-15,1-29 16,-1 1 0,1 28-1,28-29-15,-29 29 16,1-29-16,-30 1 16,30 28-16,-1-29 15,1 29 1,-1-28-16,1 28 15,28-29 1,-29 29-16,1 0 16,-1-28-1,1 28 1,-1-29 0,1 29-16,-30-28 15,30 28 1,-1-29-1,1 29 1,-29 0 0,28-28-16,1 28 15,-1-29-15,-28 29 16,29-28-16,-30 28 16,58-29-1,-57 29-15,29-29 16,-1 29-1,1 0 1,-1-28 0,1 28-1,-1-29 17,1 29-17,-1 0 1,29-28-1,-29 28 1,1 0 0,28-29-1,-29 29 1,1 0 0,-1-28-1,1 28 16,-1 0-15,1-29 0,-1 29-16,1 0 15,-1 0 1,1 0 15,-1 0-15,0 0 31,1-28-32,-1 28 48,1 0-63,-1 0 15</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1-04-28T20:24:28.788"/>
    </inkml:context>
    <inkml:brush xml:id="br0">
      <inkml:brushProperty name="width" value="0.05" units="cm"/>
      <inkml:brushProperty name="height" value="0.05" units="cm"/>
      <inkml:brushProperty name="color" value="#3165BB"/>
      <inkml:brushProperty name="fitToCurve" value="1"/>
    </inkml:brush>
  </inkml:definitions>
  <inkml:trace contextRef="#ctx0" brushRef="#br0">9827 747 0,'0'-29'157,"-29"1"-157,1-1 15,-87 1 1,87-1-16,-1 29 16,-56-57-16,-29 28 15,-1-56-15,-27 56 16,-1-28-16,29 57 15,-57-57-15,85 29 16,-57 28-16,86-29 16,-57 0-16,29 29 15,-30-28 1,58-1-16,0 29 16,-28 0-16,28 0 15,-29 0-15,29 0 16,-29 0-16,1 0 15,-1 0-15,0 0 16,1 0-16,-29 0 16,28 0-16,0 0 15,-28 0-15,29 0 16,27 0-16,-56 0 16,29 0-16,-1 0 15,0 0-15,1 0 16,56 0-16,-56 0 15,-1 0-15,-28 0 16,-29 0-16,29 0 16,28 0-16,-28 0 15,0 0-15,0 0 16,-57 0-16,28 0 16,29 0-16,-29 0 15,0 0 1,-28 0-16,57-28 15,-57-1-15,28 1 16,-28 28-16,28-29 16,-28 1-16,28 28 15,29 0-15,29 0 16,56 0-16,0 0 16,-28 0-16,0 0 15,-28 0-15,-1 0 16,29 28-16,-57 1 15,28-1-15,1 1 16,-30-1-16,1 1 16,57-1-16,-57 1 15,57-29-15,-29 29 16,1-1-16,28 1 16,0-1-16,-1-28 15,-27 29-15,-1 28 16,29-57-16,-57 85 15,85-56-15,1 28 16,-58 0-16,58-28 16,-58 28-16,1 0 15,27-29-15,1 29 16,29-28-16,-58 0 16,58-1-1,-29 29-15,28-28 16,1-1-16,-1 1 15,-28-1-15,28 1 16,1 28-16,-1-29 16,29 1-16,-28-29 15,28 29-15,-29-1 16,1 1 0,28-1-16,-29 29 15,1-28 1,-1 28-16,1-29 15,28 1-15,-29 28 16,29-28-16,0-1 16,-57 29-16,28-28 15,29-1 1,0 29 0,-28-57-1,28 29-15,0-1 16,0 1-1,-29 28 1,29-28-16,0-1 31,-28 1-31,28-1 16,0 1-16,0-1 16,0 1-16,0-1 15,0 1-15,0-1 16,0 29-16,0 1 15,0-30-15,0 29 16,0 0-16,0 0 16,0 29-16,0-29 15,0 0-15,0 0 16,0 29-16,0-29 16,0 0-16,0 29 15,0-58-15,0 29 16,28 29-16,-28-29 15,29-29-15,-29 30 16,28-1-16,1 0 16,-1-29-16,1 29 15,-29-28-15,29-1 16,-1 29-16,-28-28 16,0 0-16,29-1 15,-29 1-15,0 28 16,28-29-1,-28 1-15,29 28 16,-29-29-16,28 58 16,-28-57-16,29-1 15,-29 29-15,28 0 16,-28 0-16,29-57 16,-1 57-16,-28-28 15,29 28-15,-29-28 16,28 28-1,1-29 1,-29 1-16,0-1 16,0 1-16,29-1 15,-29 1 1,0 28-16,28-29 16,-28 1-16,29 0 15,-1-1-15,1 29 16,-1-28-16,1-1 15,-1 1-15,1-1 16,-1-28 0,1 29-16,-1-29 15,58 28-15,-57 1 16,28-1-16,28 1 16,87-29-16,-115 0 15,85 0-15,-28 29 16,-28-29-16,28 0 0,0 0 15,-28 0-15,-29 0 16,29 0-16,-29 0 16,28 0-16,1 0 15,-29 0 1,57 0-16,-57 0 16,0 0-16,1 0 15,-1 0-15,0 0 16,0 0-16,-29 0 15,29 0-15,29 0 16,-29 0-16,0 0 16,29 0-1,-1 0-15,1 0 16,0 0-16,-1 0 16,1 0-16,-1 0 0,30 0 15,-30 0-15,1 0 16,28 0-16,29 0 15,-29 0 1,29 0-16,-29 0 0,-29 0 16,29 0-1,1 28-15,-30-28 16,58 0-16,-29 0 16,0 0-16,29 0 15,-57 0-15,56 0 16,-28 0-16,1 0 0,-1 0 15,57 0-15,-28 0 16,-1 0-16,30 0 16,-30 0-16,30 0 15,-30 0-15,58 0 16,-57 0-16,28 0 16,0 0-1,-28 0-15,0 0 16,28 0-16,-28 0 15,28 0-15,-57 0 16,0 0 0,29 0-16,-86 0 15,28 0-15,1 29 16,-29-29-16,29 0 0,-1 28 16,-28-28-16,29 0 15,-29 0 1,0 0-16,57 0 15,-57 0-15,1 0 16,-1 0-16,0 0 16,28 0-16,-28 0 15,29 0-15,28 0 16,-28 0-16,-1 0 16,58 0-16,-114 0 15,56 0 1,-56 0-16,28 0 15,0 0-15,-28 0 16,28 0-16,-29 0 0,58 0 16,-29 0-16,28 0 15,1 0-15,-29 0 16,29 0-16,28-28 16,-57-1-16,57-28 15,0 57 1,-57-57-16,29 28 15,-29 1-15,57-29 16,-85 28-16,28-28 16,28 29-16,-27-29 15,27-1-15,1 1 16,-1 0 0,-56 29-16,28-29 0,29 0 15,-29 28-15,0-28 16,-29 0-16,58-29 15,-57 58-15,56-86 16,1-1-16,-29 58 16,-57-28-16,0-1 15,28-28-15,-28 28 16,0-28-16,0 57 0,0-57 16,0 0-16,0 0 15,-28-1-15,-1 30 16,-28-29-16,0 28 15,0-57-15,-29 1 16,29 28-16,-57-29 31,29 57-31,-1 1 16,29-1-16,-29 0 0,1 1 16,-1 28-16,-28 0 15,28 0 1,1-29-16,-30 0 15,1 29-15,0 0 16,29 0-16,-1 29 0,0-1 16,29 0-16,0 29 15,0-28-15,0-1 16,0 29-16,0-28 16,-29 28-16,58 0 15,-1-29-15,-28 1 31,0 28-15,28-29-16,1 29 16,-1 0-16,1 0 15,-1-28-15,1 28 16,-58-29-16,29 1 16,0 28-16,-29-29 15,58 29-15,-29 0 0,28-28 16,1 28-16,-1 0 15,1-29-15,-1 29 16,1-29 0,-1 1-16,-28 28 15,28-29-15,1 1 16,-1 28-16,1 0 16,-1-29-1,1 1-15,-1 28 31,1-29-31,-30 1 0,30 28 16,-1-29 0,1 29-1,-1 0-15,29-28 16,-28 28-16,-29 0 16,28-29 15,1 29-16,-1 0 1,29-29 0,-28 29-1,-1 0 1,0 0 46,1 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2AAD9F8-6B25-45EF-A914-0EE53EF7DA29}" type="datetimeFigureOut">
              <a:rPr lang="en-US" smtClean="0"/>
              <a:t>5/3/2021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4361014-7A18-4338-8558-E356226B54B1}" type="slidenum">
              <a:rPr lang="en-US" smtClean="0"/>
              <a:t>‹#›</a:t>
            </a:fld>
            <a:endParaRPr lang="en-US"/>
          </a:p>
        </p:txBody>
      </p:sp>
    </p:spTree>
    <p:extLst>
      <p:ext uri="{BB962C8B-B14F-4D97-AF65-F5344CB8AC3E}">
        <p14:creationId xmlns:p14="http://schemas.microsoft.com/office/powerpoint/2010/main" val="42896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47950">
              <a:defRPr sz="2400">
                <a:solidFill>
                  <a:schemeClr val="tx1"/>
                </a:solidFill>
                <a:latin typeface="Arial" panose="020B0604020202020204" pitchFamily="34" charset="0"/>
                <a:ea typeface="ヒラギノ角ゴ Pro W3" pitchFamily="16" charset="-128"/>
              </a:defRPr>
            </a:lvl1pPr>
            <a:lvl2pPr marL="757066" indent="-291179" defTabSz="947950">
              <a:defRPr sz="2400">
                <a:solidFill>
                  <a:schemeClr val="tx1"/>
                </a:solidFill>
                <a:latin typeface="Arial" panose="020B0604020202020204" pitchFamily="34" charset="0"/>
                <a:ea typeface="ヒラギノ角ゴ Pro W3" pitchFamily="16" charset="-128"/>
              </a:defRPr>
            </a:lvl2pPr>
            <a:lvl3pPr marL="1164717" indent="-232943" defTabSz="947950">
              <a:defRPr sz="2400">
                <a:solidFill>
                  <a:schemeClr val="tx1"/>
                </a:solidFill>
                <a:latin typeface="Arial" panose="020B0604020202020204" pitchFamily="34" charset="0"/>
                <a:ea typeface="ヒラギノ角ゴ Pro W3" pitchFamily="16" charset="-128"/>
              </a:defRPr>
            </a:lvl3pPr>
            <a:lvl4pPr marL="1630604" indent="-232943" defTabSz="947950">
              <a:defRPr sz="2400">
                <a:solidFill>
                  <a:schemeClr val="tx1"/>
                </a:solidFill>
                <a:latin typeface="Arial" panose="020B0604020202020204" pitchFamily="34" charset="0"/>
                <a:ea typeface="ヒラギノ角ゴ Pro W3" pitchFamily="16" charset="-128"/>
              </a:defRPr>
            </a:lvl4pPr>
            <a:lvl5pPr marL="2096491" indent="-232943" defTabSz="947950">
              <a:defRPr sz="2400">
                <a:solidFill>
                  <a:schemeClr val="tx1"/>
                </a:solidFill>
                <a:latin typeface="Arial" panose="020B0604020202020204" pitchFamily="34" charset="0"/>
                <a:ea typeface="ヒラギノ角ゴ Pro W3" pitchFamily="16" charset="-128"/>
              </a:defRPr>
            </a:lvl5pPr>
            <a:lvl6pPr marL="2562377" indent="-232943" defTabSz="9479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3028264" indent="-232943" defTabSz="9479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94151" indent="-232943" defTabSz="9479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960038" indent="-232943" defTabSz="9479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5AC103B0-589D-4727-9BDB-DB50736F4C4C}" type="slidenum">
              <a:rPr lang="en-US" altLang="en-US" sz="1200"/>
              <a:pPr/>
              <a:t>2</a:t>
            </a:fld>
            <a:endParaRPr lang="en-US" altLang="en-US" sz="1200"/>
          </a:p>
        </p:txBody>
      </p:sp>
      <p:sp>
        <p:nvSpPr>
          <p:cNvPr id="8195" name="Header Placeholder 7"/>
          <p:cNvSpPr>
            <a:spLocks noGrp="1"/>
          </p:cNvSpPr>
          <p:nvPr>
            <p:ph type="hdr" sz="quarter"/>
          </p:nvPr>
        </p:nvSpPr>
        <p:spPr>
          <a:noFill/>
        </p:spPr>
        <p:txBody>
          <a:bodyPr/>
          <a:lstStyle>
            <a:lvl1pPr defTabSz="938244">
              <a:defRPr sz="2400">
                <a:solidFill>
                  <a:schemeClr val="tx1"/>
                </a:solidFill>
                <a:latin typeface="Arial" panose="020B0604020202020204" pitchFamily="34" charset="0"/>
                <a:ea typeface="ヒラギノ角ゴ Pro W3" pitchFamily="16" charset="-128"/>
              </a:defRPr>
            </a:lvl1pPr>
            <a:lvl2pPr marL="757066" indent="-291179" defTabSz="938244">
              <a:defRPr sz="2400">
                <a:solidFill>
                  <a:schemeClr val="tx1"/>
                </a:solidFill>
                <a:latin typeface="Arial" panose="020B0604020202020204" pitchFamily="34" charset="0"/>
                <a:ea typeface="ヒラギノ角ゴ Pro W3" pitchFamily="16" charset="-128"/>
              </a:defRPr>
            </a:lvl2pPr>
            <a:lvl3pPr marL="1164717" indent="-232943" defTabSz="938244">
              <a:defRPr sz="2400">
                <a:solidFill>
                  <a:schemeClr val="tx1"/>
                </a:solidFill>
                <a:latin typeface="Arial" panose="020B0604020202020204" pitchFamily="34" charset="0"/>
                <a:ea typeface="ヒラギノ角ゴ Pro W3" pitchFamily="16" charset="-128"/>
              </a:defRPr>
            </a:lvl3pPr>
            <a:lvl4pPr marL="1630604" indent="-232943" defTabSz="938244">
              <a:defRPr sz="2400">
                <a:solidFill>
                  <a:schemeClr val="tx1"/>
                </a:solidFill>
                <a:latin typeface="Arial" panose="020B0604020202020204" pitchFamily="34" charset="0"/>
                <a:ea typeface="ヒラギノ角ゴ Pro W3" pitchFamily="16" charset="-128"/>
              </a:defRPr>
            </a:lvl4pPr>
            <a:lvl5pPr marL="2096491" indent="-232943" defTabSz="938244">
              <a:defRPr sz="2400">
                <a:solidFill>
                  <a:schemeClr val="tx1"/>
                </a:solidFill>
                <a:latin typeface="Arial" panose="020B0604020202020204" pitchFamily="34" charset="0"/>
                <a:ea typeface="ヒラギノ角ゴ Pro W3" pitchFamily="16" charset="-128"/>
              </a:defRPr>
            </a:lvl5pPr>
            <a:lvl6pPr marL="2562377" indent="-232943" defTabSz="938244"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3028264" indent="-232943" defTabSz="938244"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94151" indent="-232943" defTabSz="938244"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960038" indent="-232943" defTabSz="938244"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r>
              <a:rPr lang="en-US" altLang="en-US" sz="1200"/>
              <a:t>How to Start &amp; Run An Investment Club</a:t>
            </a:r>
          </a:p>
        </p:txBody>
      </p:sp>
      <p:sp>
        <p:nvSpPr>
          <p:cNvPr id="8196" name="Rectangle 7"/>
          <p:cNvSpPr txBox="1">
            <a:spLocks noGrp="1" noChangeArrowheads="1"/>
          </p:cNvSpPr>
          <p:nvPr/>
        </p:nvSpPr>
        <p:spPr bwMode="auto">
          <a:xfrm>
            <a:off x="4053700" y="9132088"/>
            <a:ext cx="3099506" cy="48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97" tIns="47398" rIns="94797" bIns="47398" anchor="b"/>
          <a:lstStyle>
            <a:lvl1pPr defTabSz="930275">
              <a:defRPr sz="2400">
                <a:solidFill>
                  <a:schemeClr val="tx1"/>
                </a:solidFill>
                <a:latin typeface="Arial" panose="020B0604020202020204" pitchFamily="34" charset="0"/>
                <a:ea typeface="ヒラギノ角ゴ Pro W3" pitchFamily="16" charset="-128"/>
              </a:defRPr>
            </a:lvl1pPr>
            <a:lvl2pPr marL="747713" indent="-287338" defTabSz="930275">
              <a:defRPr sz="2400">
                <a:solidFill>
                  <a:schemeClr val="tx1"/>
                </a:solidFill>
                <a:latin typeface="Arial" panose="020B0604020202020204" pitchFamily="34" charset="0"/>
                <a:ea typeface="ヒラギノ角ゴ Pro W3" pitchFamily="16" charset="-128"/>
              </a:defRPr>
            </a:lvl2pPr>
            <a:lvl3pPr marL="1150938" indent="-230188" defTabSz="930275">
              <a:defRPr sz="2400">
                <a:solidFill>
                  <a:schemeClr val="tx1"/>
                </a:solidFill>
                <a:latin typeface="Arial" panose="020B0604020202020204" pitchFamily="34" charset="0"/>
                <a:ea typeface="ヒラギノ角ゴ Pro W3" pitchFamily="16" charset="-128"/>
              </a:defRPr>
            </a:lvl3pPr>
            <a:lvl4pPr marL="1611313" indent="-230188" defTabSz="930275">
              <a:defRPr sz="2400">
                <a:solidFill>
                  <a:schemeClr val="tx1"/>
                </a:solidFill>
                <a:latin typeface="Arial" panose="020B0604020202020204" pitchFamily="34" charset="0"/>
                <a:ea typeface="ヒラギノ角ゴ Pro W3" pitchFamily="16" charset="-128"/>
              </a:defRPr>
            </a:lvl4pPr>
            <a:lvl5pPr marL="2071688" indent="-230188" defTabSz="930275">
              <a:defRPr sz="2400">
                <a:solidFill>
                  <a:schemeClr val="tx1"/>
                </a:solidFill>
                <a:latin typeface="Arial" panose="020B0604020202020204" pitchFamily="34" charset="0"/>
                <a:ea typeface="ヒラギノ角ゴ Pro W3" pitchFamily="16" charset="-128"/>
              </a:defRPr>
            </a:lvl5pPr>
            <a:lvl6pPr marL="25288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860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432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9004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pPr algn="r"/>
            <a:fld id="{DED5FAF7-90AA-4623-BF87-0219990A99FF}" type="slidenum">
              <a:rPr lang="en-US" altLang="en-US" sz="1200"/>
              <a:pPr algn="r"/>
              <a:t>2</a:t>
            </a:fld>
            <a:endParaRPr lang="en-US" altLang="en-US" sz="1200"/>
          </a:p>
        </p:txBody>
      </p:sp>
      <p:sp>
        <p:nvSpPr>
          <p:cNvPr id="819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61776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9DBFE4-13CD-4C67-80EC-72255FF75CC8}"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DD85-09E1-473F-8099-488AD756C4BA}" type="slidenum">
              <a:rPr lang="en-US" smtClean="0"/>
              <a:t>‹#›</a:t>
            </a:fld>
            <a:endParaRPr lang="en-US"/>
          </a:p>
        </p:txBody>
      </p:sp>
    </p:spTree>
    <p:extLst>
      <p:ext uri="{BB962C8B-B14F-4D97-AF65-F5344CB8AC3E}">
        <p14:creationId xmlns:p14="http://schemas.microsoft.com/office/powerpoint/2010/main" val="12456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9DBFE4-13CD-4C67-80EC-72255FF75CC8}"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DD85-09E1-473F-8099-488AD756C4BA}" type="slidenum">
              <a:rPr lang="en-US" smtClean="0"/>
              <a:t>‹#›</a:t>
            </a:fld>
            <a:endParaRPr lang="en-US"/>
          </a:p>
        </p:txBody>
      </p:sp>
    </p:spTree>
    <p:extLst>
      <p:ext uri="{BB962C8B-B14F-4D97-AF65-F5344CB8AC3E}">
        <p14:creationId xmlns:p14="http://schemas.microsoft.com/office/powerpoint/2010/main" val="179739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9DBFE4-13CD-4C67-80EC-72255FF75CC8}"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DD85-09E1-473F-8099-488AD756C4B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23627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9DBFE4-13CD-4C67-80EC-72255FF75CC8}"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DD85-09E1-473F-8099-488AD756C4BA}" type="slidenum">
              <a:rPr lang="en-US" smtClean="0"/>
              <a:t>‹#›</a:t>
            </a:fld>
            <a:endParaRPr lang="en-US"/>
          </a:p>
        </p:txBody>
      </p:sp>
    </p:spTree>
    <p:extLst>
      <p:ext uri="{BB962C8B-B14F-4D97-AF65-F5344CB8AC3E}">
        <p14:creationId xmlns:p14="http://schemas.microsoft.com/office/powerpoint/2010/main" val="3802107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9DBFE4-13CD-4C67-80EC-72255FF75CC8}"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DD85-09E1-473F-8099-488AD756C4B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89300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9DBFE4-13CD-4C67-80EC-72255FF75CC8}"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DD85-09E1-473F-8099-488AD756C4BA}" type="slidenum">
              <a:rPr lang="en-US" smtClean="0"/>
              <a:t>‹#›</a:t>
            </a:fld>
            <a:endParaRPr lang="en-US"/>
          </a:p>
        </p:txBody>
      </p:sp>
    </p:spTree>
    <p:extLst>
      <p:ext uri="{BB962C8B-B14F-4D97-AF65-F5344CB8AC3E}">
        <p14:creationId xmlns:p14="http://schemas.microsoft.com/office/powerpoint/2010/main" val="3759589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9DBFE4-13CD-4C67-80EC-72255FF75CC8}"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DD85-09E1-473F-8099-488AD756C4BA}" type="slidenum">
              <a:rPr lang="en-US" smtClean="0"/>
              <a:t>‹#›</a:t>
            </a:fld>
            <a:endParaRPr lang="en-US"/>
          </a:p>
        </p:txBody>
      </p:sp>
    </p:spTree>
    <p:extLst>
      <p:ext uri="{BB962C8B-B14F-4D97-AF65-F5344CB8AC3E}">
        <p14:creationId xmlns:p14="http://schemas.microsoft.com/office/powerpoint/2010/main" val="2499010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9DBFE4-13CD-4C67-80EC-72255FF75CC8}"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DD85-09E1-473F-8099-488AD756C4BA}" type="slidenum">
              <a:rPr lang="en-US" smtClean="0"/>
              <a:t>‹#›</a:t>
            </a:fld>
            <a:endParaRPr lang="en-US"/>
          </a:p>
        </p:txBody>
      </p:sp>
    </p:spTree>
    <p:extLst>
      <p:ext uri="{BB962C8B-B14F-4D97-AF65-F5344CB8AC3E}">
        <p14:creationId xmlns:p14="http://schemas.microsoft.com/office/powerpoint/2010/main" val="2877810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801688"/>
            <a:ext cx="11379200" cy="519112"/>
          </a:xfrm>
        </p:spPr>
        <p:txBody>
          <a:bodyPr/>
          <a:lstStyle/>
          <a:p>
            <a:r>
              <a:rPr lang="en-US"/>
              <a:t>Click to edit Master title style</a:t>
            </a:r>
          </a:p>
        </p:txBody>
      </p:sp>
      <p:sp>
        <p:nvSpPr>
          <p:cNvPr id="3" name="Text Placeholder 2"/>
          <p:cNvSpPr>
            <a:spLocks noGrp="1"/>
          </p:cNvSpPr>
          <p:nvPr>
            <p:ph type="body" sz="half" idx="1"/>
          </p:nvPr>
        </p:nvSpPr>
        <p:spPr>
          <a:xfrm>
            <a:off x="508000" y="1752600"/>
            <a:ext cx="548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52600"/>
            <a:ext cx="548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fld id="{15D09752-78B4-49E1-A36B-AEE72268FA3E}" type="slidenum">
              <a:rPr lang="en-US" altLang="en-US"/>
              <a:pPr>
                <a:defRPr/>
              </a:pPr>
              <a:t>‹#›</a:t>
            </a:fld>
            <a:endParaRPr lang="en-US" altLang="en-US">
              <a:solidFill>
                <a:schemeClr val="bg1"/>
              </a:solidFill>
            </a:endParaRPr>
          </a:p>
        </p:txBody>
      </p:sp>
    </p:spTree>
    <p:extLst>
      <p:ext uri="{BB962C8B-B14F-4D97-AF65-F5344CB8AC3E}">
        <p14:creationId xmlns:p14="http://schemas.microsoft.com/office/powerpoint/2010/main" val="3975734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9DBFE4-13CD-4C67-80EC-72255FF75CC8}"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DD85-09E1-473F-8099-488AD756C4BA}" type="slidenum">
              <a:rPr lang="en-US" smtClean="0"/>
              <a:t>‹#›</a:t>
            </a:fld>
            <a:endParaRPr lang="en-US"/>
          </a:p>
        </p:txBody>
      </p:sp>
    </p:spTree>
    <p:extLst>
      <p:ext uri="{BB962C8B-B14F-4D97-AF65-F5344CB8AC3E}">
        <p14:creationId xmlns:p14="http://schemas.microsoft.com/office/powerpoint/2010/main" val="1315275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9DBFE4-13CD-4C67-80EC-72255FF75CC8}"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DD85-09E1-473F-8099-488AD756C4BA}" type="slidenum">
              <a:rPr lang="en-US" smtClean="0"/>
              <a:t>‹#›</a:t>
            </a:fld>
            <a:endParaRPr lang="en-US"/>
          </a:p>
        </p:txBody>
      </p:sp>
    </p:spTree>
    <p:extLst>
      <p:ext uri="{BB962C8B-B14F-4D97-AF65-F5344CB8AC3E}">
        <p14:creationId xmlns:p14="http://schemas.microsoft.com/office/powerpoint/2010/main" val="350490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9DBFE4-13CD-4C67-80EC-72255FF75CC8}"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7DD85-09E1-473F-8099-488AD756C4BA}" type="slidenum">
              <a:rPr lang="en-US" smtClean="0"/>
              <a:t>‹#›</a:t>
            </a:fld>
            <a:endParaRPr lang="en-US"/>
          </a:p>
        </p:txBody>
      </p:sp>
    </p:spTree>
    <p:extLst>
      <p:ext uri="{BB962C8B-B14F-4D97-AF65-F5344CB8AC3E}">
        <p14:creationId xmlns:p14="http://schemas.microsoft.com/office/powerpoint/2010/main" val="283682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9DBFE4-13CD-4C67-80EC-72255FF75CC8}" type="datetimeFigureOut">
              <a:rPr lang="en-US" smtClean="0"/>
              <a:t>5/3/2021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7DD85-09E1-473F-8099-488AD756C4BA}" type="slidenum">
              <a:rPr lang="en-US" smtClean="0"/>
              <a:t>‹#›</a:t>
            </a:fld>
            <a:endParaRPr lang="en-US"/>
          </a:p>
        </p:txBody>
      </p:sp>
    </p:spTree>
    <p:extLst>
      <p:ext uri="{BB962C8B-B14F-4D97-AF65-F5344CB8AC3E}">
        <p14:creationId xmlns:p14="http://schemas.microsoft.com/office/powerpoint/2010/main" val="1791588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9DBFE4-13CD-4C67-80EC-72255FF75CC8}" type="datetimeFigureOut">
              <a:rPr lang="en-US" smtClean="0"/>
              <a:t>5/3/2021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7DD85-09E1-473F-8099-488AD756C4BA}" type="slidenum">
              <a:rPr lang="en-US" smtClean="0"/>
              <a:t>‹#›</a:t>
            </a:fld>
            <a:endParaRPr lang="en-US"/>
          </a:p>
        </p:txBody>
      </p:sp>
    </p:spTree>
    <p:extLst>
      <p:ext uri="{BB962C8B-B14F-4D97-AF65-F5344CB8AC3E}">
        <p14:creationId xmlns:p14="http://schemas.microsoft.com/office/powerpoint/2010/main" val="426879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DBFE4-13CD-4C67-80EC-72255FF75CC8}" type="datetimeFigureOut">
              <a:rPr lang="en-US" smtClean="0"/>
              <a:t>5/3/2021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7DD85-09E1-473F-8099-488AD756C4BA}" type="slidenum">
              <a:rPr lang="en-US" smtClean="0"/>
              <a:t>‹#›</a:t>
            </a:fld>
            <a:endParaRPr lang="en-US"/>
          </a:p>
        </p:txBody>
      </p:sp>
    </p:spTree>
    <p:extLst>
      <p:ext uri="{BB962C8B-B14F-4D97-AF65-F5344CB8AC3E}">
        <p14:creationId xmlns:p14="http://schemas.microsoft.com/office/powerpoint/2010/main" val="240575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9DBFE4-13CD-4C67-80EC-72255FF75CC8}"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7DD85-09E1-473F-8099-488AD756C4BA}" type="slidenum">
              <a:rPr lang="en-US" smtClean="0"/>
              <a:t>‹#›</a:t>
            </a:fld>
            <a:endParaRPr lang="en-US"/>
          </a:p>
        </p:txBody>
      </p:sp>
    </p:spTree>
    <p:extLst>
      <p:ext uri="{BB962C8B-B14F-4D97-AF65-F5344CB8AC3E}">
        <p14:creationId xmlns:p14="http://schemas.microsoft.com/office/powerpoint/2010/main" val="766921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9DBFE4-13CD-4C67-80EC-72255FF75CC8}"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7DD85-09E1-473F-8099-488AD756C4BA}" type="slidenum">
              <a:rPr lang="en-US" smtClean="0"/>
              <a:t>‹#›</a:t>
            </a:fld>
            <a:endParaRPr lang="en-US"/>
          </a:p>
        </p:txBody>
      </p:sp>
    </p:spTree>
    <p:extLst>
      <p:ext uri="{BB962C8B-B14F-4D97-AF65-F5344CB8AC3E}">
        <p14:creationId xmlns:p14="http://schemas.microsoft.com/office/powerpoint/2010/main" val="222104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9DBFE4-13CD-4C67-80EC-72255FF75CC8}" type="datetimeFigureOut">
              <a:rPr lang="en-US" smtClean="0"/>
              <a:t>5/3/2021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787DD85-09E1-473F-8099-488AD756C4BA}" type="slidenum">
              <a:rPr lang="en-US" smtClean="0"/>
              <a:t>‹#›</a:t>
            </a:fld>
            <a:endParaRPr lang="en-US"/>
          </a:p>
        </p:txBody>
      </p:sp>
    </p:spTree>
    <p:extLst>
      <p:ext uri="{BB962C8B-B14F-4D97-AF65-F5344CB8AC3E}">
        <p14:creationId xmlns:p14="http://schemas.microsoft.com/office/powerpoint/2010/main" val="4381462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1" y="2978965"/>
            <a:ext cx="9050215" cy="1651650"/>
          </a:xfrm>
        </p:spPr>
        <p:txBody>
          <a:bodyPr/>
          <a:lstStyle/>
          <a:p>
            <a:pPr algn="ctr"/>
            <a:r>
              <a:rPr lang="en-US" dirty="0">
                <a:solidFill>
                  <a:schemeClr val="tx1"/>
                </a:solidFill>
              </a:rPr>
              <a:t>Universal Health Services</a:t>
            </a:r>
            <a:br>
              <a:rPr lang="en-US" dirty="0">
                <a:solidFill>
                  <a:schemeClr val="tx1"/>
                </a:solidFill>
              </a:rPr>
            </a:br>
            <a:r>
              <a:rPr lang="en-US" sz="4400" i="1" dirty="0">
                <a:solidFill>
                  <a:schemeClr val="tx1"/>
                </a:solidFill>
              </a:rPr>
              <a:t>Ticker</a:t>
            </a:r>
            <a:r>
              <a:rPr lang="en-US" sz="4400" dirty="0">
                <a:solidFill>
                  <a:schemeClr val="tx1"/>
                </a:solidFill>
              </a:rPr>
              <a:t>: UHS (NYSE)    </a:t>
            </a:r>
            <a:r>
              <a:rPr lang="en-US" sz="4400" i="1" dirty="0">
                <a:solidFill>
                  <a:schemeClr val="tx1"/>
                </a:solidFill>
              </a:rPr>
              <a:t>Size</a:t>
            </a:r>
            <a:r>
              <a:rPr lang="en-US" sz="4400" dirty="0">
                <a:solidFill>
                  <a:schemeClr val="tx1"/>
                </a:solidFill>
              </a:rPr>
              <a:t>: Large</a:t>
            </a:r>
            <a:br>
              <a:rPr lang="en-US" sz="4400" dirty="0">
                <a:solidFill>
                  <a:schemeClr val="tx1"/>
                </a:solidFill>
              </a:rPr>
            </a:br>
            <a:br>
              <a:rPr lang="en-US" sz="4400" dirty="0">
                <a:solidFill>
                  <a:schemeClr val="tx1"/>
                </a:solidFill>
              </a:rPr>
            </a:br>
            <a:r>
              <a:rPr lang="en-US" sz="2800" i="1" dirty="0">
                <a:solidFill>
                  <a:schemeClr val="tx1"/>
                </a:solidFill>
              </a:rPr>
              <a:t>Sector</a:t>
            </a:r>
            <a:r>
              <a:rPr lang="en-US" sz="2800" dirty="0">
                <a:solidFill>
                  <a:schemeClr val="tx1"/>
                </a:solidFill>
              </a:rPr>
              <a:t>: Healthcare   </a:t>
            </a:r>
            <a:r>
              <a:rPr lang="en-US" sz="2800" i="1" dirty="0">
                <a:solidFill>
                  <a:schemeClr val="tx1"/>
                </a:solidFill>
              </a:rPr>
              <a:t>Industry</a:t>
            </a:r>
            <a:r>
              <a:rPr lang="en-US" sz="2800" dirty="0">
                <a:solidFill>
                  <a:schemeClr val="tx1"/>
                </a:solidFill>
              </a:rPr>
              <a:t>: Medical Care Facilities</a:t>
            </a:r>
          </a:p>
        </p:txBody>
      </p:sp>
      <p:sp>
        <p:nvSpPr>
          <p:cNvPr id="3" name="Subtitle 2"/>
          <p:cNvSpPr>
            <a:spLocks noGrp="1"/>
          </p:cNvSpPr>
          <p:nvPr>
            <p:ph type="subTitle" idx="1"/>
          </p:nvPr>
        </p:nvSpPr>
        <p:spPr>
          <a:xfrm>
            <a:off x="1227794" y="4859725"/>
            <a:ext cx="7766936" cy="1096899"/>
          </a:xfrm>
        </p:spPr>
        <p:txBody>
          <a:bodyPr/>
          <a:lstStyle/>
          <a:p>
            <a:pPr algn="ctr"/>
            <a:r>
              <a:rPr lang="en-US" b="1" dirty="0">
                <a:solidFill>
                  <a:schemeClr val="tx1"/>
                </a:solidFill>
              </a:rPr>
              <a:t>By Amy Laing</a:t>
            </a:r>
          </a:p>
          <a:p>
            <a:pPr algn="ctr"/>
            <a:r>
              <a:rPr lang="en-US" b="1" dirty="0">
                <a:solidFill>
                  <a:schemeClr val="tx1"/>
                </a:solidFill>
              </a:rPr>
              <a:t>MicNova Meeting: May 18, 2021</a:t>
            </a:r>
          </a:p>
        </p:txBody>
      </p:sp>
      <p:pic>
        <p:nvPicPr>
          <p:cNvPr id="4" name="Picture 3">
            <a:extLst>
              <a:ext uri="{FF2B5EF4-FFF2-40B4-BE49-F238E27FC236}">
                <a16:creationId xmlns:a16="http://schemas.microsoft.com/office/drawing/2014/main" id="{C776978D-2F40-4F1C-BDB2-239E85D68AB4}"/>
              </a:ext>
            </a:extLst>
          </p:cNvPr>
          <p:cNvPicPr>
            <a:picLocks noChangeAspect="1"/>
          </p:cNvPicPr>
          <p:nvPr/>
        </p:nvPicPr>
        <p:blipFill>
          <a:blip r:embed="rId2"/>
          <a:stretch>
            <a:fillRect/>
          </a:stretch>
        </p:blipFill>
        <p:spPr>
          <a:xfrm>
            <a:off x="2832293" y="721946"/>
            <a:ext cx="4229690" cy="1028700"/>
          </a:xfrm>
          <a:prstGeom prst="rect">
            <a:avLst/>
          </a:prstGeom>
        </p:spPr>
      </p:pic>
    </p:spTree>
    <p:extLst>
      <p:ext uri="{BB962C8B-B14F-4D97-AF65-F5344CB8AC3E}">
        <p14:creationId xmlns:p14="http://schemas.microsoft.com/office/powerpoint/2010/main" val="356111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42350-E9B3-4DB9-9D75-85AB476BB453}"/>
              </a:ext>
            </a:extLst>
          </p:cNvPr>
          <p:cNvSpPr>
            <a:spLocks noGrp="1"/>
          </p:cNvSpPr>
          <p:nvPr>
            <p:ph type="title"/>
          </p:nvPr>
        </p:nvSpPr>
        <p:spPr/>
        <p:txBody>
          <a:bodyPr/>
          <a:lstStyle/>
          <a:p>
            <a:r>
              <a:rPr lang="en-US" b="1" dirty="0">
                <a:solidFill>
                  <a:schemeClr val="tx1"/>
                </a:solidFill>
              </a:rPr>
              <a:t>Industry Outlook:</a:t>
            </a:r>
            <a:br>
              <a:rPr lang="en-US" b="1" dirty="0">
                <a:solidFill>
                  <a:schemeClr val="tx1"/>
                </a:solidFill>
              </a:rPr>
            </a:br>
            <a:r>
              <a:rPr lang="en-US" b="1" dirty="0">
                <a:solidFill>
                  <a:schemeClr val="tx1"/>
                </a:solidFill>
              </a:rPr>
              <a:t>Growth of Behavioral</a:t>
            </a:r>
            <a:r>
              <a:rPr lang="en-US" b="1" dirty="0">
                <a:solidFill>
                  <a:schemeClr val="tx1"/>
                </a:solidFill>
                <a:effectLst>
                  <a:outerShdw blurRad="38100" dist="38100" dir="2700000" algn="tl">
                    <a:srgbClr val="000000">
                      <a:alpha val="43137"/>
                    </a:srgbClr>
                  </a:outerShdw>
                </a:effectLst>
              </a:rPr>
              <a:t> </a:t>
            </a:r>
            <a:r>
              <a:rPr lang="en-US" b="1" dirty="0">
                <a:solidFill>
                  <a:schemeClr val="tx1"/>
                </a:solidFill>
              </a:rPr>
              <a:t>Health</a:t>
            </a:r>
          </a:p>
        </p:txBody>
      </p:sp>
      <p:sp>
        <p:nvSpPr>
          <p:cNvPr id="3" name="Content Placeholder 2">
            <a:extLst>
              <a:ext uri="{FF2B5EF4-FFF2-40B4-BE49-F238E27FC236}">
                <a16:creationId xmlns:a16="http://schemas.microsoft.com/office/drawing/2014/main" id="{3183CF90-3646-4C29-8850-832DA8D5C09C}"/>
              </a:ext>
            </a:extLst>
          </p:cNvPr>
          <p:cNvSpPr>
            <a:spLocks noGrp="1"/>
          </p:cNvSpPr>
          <p:nvPr>
            <p:ph idx="1"/>
          </p:nvPr>
        </p:nvSpPr>
        <p:spPr/>
        <p:txBody>
          <a:bodyPr>
            <a:normAutofit fontScale="85000" lnSpcReduction="10000"/>
          </a:bodyPr>
          <a:lstStyle/>
          <a:p>
            <a:r>
              <a:rPr lang="en-US" dirty="0"/>
              <a:t>Behavioral Health is:  depression, anxiety, bipolar, mental illnesses, such as personality disorders, psychosis, drug abuse disorders, eating disorders or addictive behaviors</a:t>
            </a:r>
          </a:p>
          <a:p>
            <a:r>
              <a:rPr lang="en-US" dirty="0"/>
              <a:t>UHS is a leading behavioral health provider ranked by total hospitals, total beds and net patient revenue (UHS)</a:t>
            </a:r>
          </a:p>
          <a:p>
            <a:r>
              <a:rPr lang="en-US" dirty="0"/>
              <a:t>According to Acumen Research and Consulting, the global behavioral health market is forecasted to reach around $ 240 billion by 2026.</a:t>
            </a:r>
          </a:p>
          <a:p>
            <a:r>
              <a:rPr lang="en-US" dirty="0"/>
              <a:t>Estimated 73 million people in the U.S. with diagnosable mental illnesses (UHS)</a:t>
            </a:r>
          </a:p>
          <a:p>
            <a:r>
              <a:rPr lang="en-US" dirty="0"/>
              <a:t>Demand is significantly outstripping services supply. (Acumen)</a:t>
            </a:r>
          </a:p>
          <a:p>
            <a:r>
              <a:rPr lang="en-US" dirty="0"/>
              <a:t>Stable pricing and increasing admissions and occupancy trends  (UHS)</a:t>
            </a:r>
          </a:p>
          <a:p>
            <a:r>
              <a:rPr lang="en-US" b="1" dirty="0"/>
              <a:t>$1.37B</a:t>
            </a:r>
            <a:r>
              <a:rPr lang="en-US" dirty="0"/>
              <a:t> of Venture Capital money poured into mental-health startups through Q3 2020 (The Hustle Newsletter  “Big questions for small businesses” published on Jan 23, 2021.)</a:t>
            </a:r>
          </a:p>
          <a:p>
            <a:pPr marL="0" indent="0">
              <a:buNone/>
            </a:pPr>
            <a:br>
              <a:rPr lang="en-US" dirty="0"/>
            </a:br>
            <a:endParaRPr lang="en-US" dirty="0"/>
          </a:p>
          <a:p>
            <a:endParaRPr lang="en-US" dirty="0"/>
          </a:p>
        </p:txBody>
      </p:sp>
    </p:spTree>
    <p:extLst>
      <p:ext uri="{BB962C8B-B14F-4D97-AF65-F5344CB8AC3E}">
        <p14:creationId xmlns:p14="http://schemas.microsoft.com/office/powerpoint/2010/main" val="3610460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94B721-60D4-4325-B806-85D058D10D49}"/>
              </a:ext>
            </a:extLst>
          </p:cNvPr>
          <p:cNvSpPr>
            <a:spLocks noGrp="1"/>
          </p:cNvSpPr>
          <p:nvPr>
            <p:ph type="title"/>
          </p:nvPr>
        </p:nvSpPr>
        <p:spPr/>
        <p:txBody>
          <a:bodyPr/>
          <a:lstStyle/>
          <a:p>
            <a:r>
              <a:rPr lang="en-US" dirty="0"/>
              <a:t>Behavioral Segment Overview</a:t>
            </a:r>
          </a:p>
        </p:txBody>
      </p:sp>
      <p:pic>
        <p:nvPicPr>
          <p:cNvPr id="6" name="Content Placeholder 5">
            <a:extLst>
              <a:ext uri="{FF2B5EF4-FFF2-40B4-BE49-F238E27FC236}">
                <a16:creationId xmlns:a16="http://schemas.microsoft.com/office/drawing/2014/main" id="{DE23575B-3619-4D88-AA96-DEDF9C75DB29}"/>
              </a:ext>
            </a:extLst>
          </p:cNvPr>
          <p:cNvPicPr>
            <a:picLocks noGrp="1" noChangeAspect="1"/>
          </p:cNvPicPr>
          <p:nvPr>
            <p:ph idx="1"/>
          </p:nvPr>
        </p:nvPicPr>
        <p:blipFill>
          <a:blip r:embed="rId2"/>
          <a:stretch>
            <a:fillRect/>
          </a:stretch>
        </p:blipFill>
        <p:spPr>
          <a:xfrm>
            <a:off x="744975" y="2077805"/>
            <a:ext cx="8596312" cy="3745001"/>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B91D9DD-52E9-4BA9-846A-BA6E22DE84D4}"/>
                  </a:ext>
                </a:extLst>
              </p14:cNvPr>
              <p14:cNvContentPartPr/>
              <p14:nvPr/>
            </p14:nvContentPartPr>
            <p14:xfrm>
              <a:off x="4847922" y="1802658"/>
              <a:ext cx="4681440" cy="2308680"/>
            </p14:xfrm>
          </p:contentPart>
        </mc:Choice>
        <mc:Fallback xmlns="">
          <p:pic>
            <p:nvPicPr>
              <p:cNvPr id="5" name="Ink 4">
                <a:extLst>
                  <a:ext uri="{FF2B5EF4-FFF2-40B4-BE49-F238E27FC236}">
                    <a16:creationId xmlns:a16="http://schemas.microsoft.com/office/drawing/2014/main" id="{4B91D9DD-52E9-4BA9-846A-BA6E22DE84D4}"/>
                  </a:ext>
                </a:extLst>
              </p:cNvPr>
              <p:cNvPicPr/>
              <p:nvPr/>
            </p:nvPicPr>
            <p:blipFill>
              <a:blip r:embed="rId4"/>
              <a:stretch>
                <a:fillRect/>
              </a:stretch>
            </p:blipFill>
            <p:spPr>
              <a:xfrm>
                <a:off x="4838922" y="1793658"/>
                <a:ext cx="4699080" cy="2326320"/>
              </a:xfrm>
              <a:prstGeom prst="rect">
                <a:avLst/>
              </a:prstGeom>
            </p:spPr>
          </p:pic>
        </mc:Fallback>
      </mc:AlternateContent>
    </p:spTree>
    <p:extLst>
      <p:ext uri="{BB962C8B-B14F-4D97-AF65-F5344CB8AC3E}">
        <p14:creationId xmlns:p14="http://schemas.microsoft.com/office/powerpoint/2010/main" val="3832133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5F61E-78BA-4850-9BB7-07D1FC3830A7}"/>
              </a:ext>
            </a:extLst>
          </p:cNvPr>
          <p:cNvSpPr>
            <a:spLocks noGrp="1"/>
          </p:cNvSpPr>
          <p:nvPr>
            <p:ph type="title"/>
          </p:nvPr>
        </p:nvSpPr>
        <p:spPr/>
        <p:txBody>
          <a:bodyPr/>
          <a:lstStyle/>
          <a:p>
            <a:r>
              <a:rPr lang="en-US" dirty="0">
                <a:solidFill>
                  <a:schemeClr val="tx1"/>
                </a:solidFill>
              </a:rPr>
              <a:t>Acute hospitals take advantage of demographics</a:t>
            </a:r>
          </a:p>
        </p:txBody>
      </p:sp>
      <p:pic>
        <p:nvPicPr>
          <p:cNvPr id="4" name="Content Placeholder 3">
            <a:extLst>
              <a:ext uri="{FF2B5EF4-FFF2-40B4-BE49-F238E27FC236}">
                <a16:creationId xmlns:a16="http://schemas.microsoft.com/office/drawing/2014/main" id="{F8828BDD-75C2-4D56-A181-BB6EF8A37CD7}"/>
              </a:ext>
            </a:extLst>
          </p:cNvPr>
          <p:cNvPicPr>
            <a:picLocks noGrp="1" noChangeAspect="1"/>
          </p:cNvPicPr>
          <p:nvPr>
            <p:ph idx="1"/>
          </p:nvPr>
        </p:nvPicPr>
        <p:blipFill>
          <a:blip r:embed="rId2"/>
          <a:stretch>
            <a:fillRect/>
          </a:stretch>
        </p:blipFill>
        <p:spPr>
          <a:xfrm>
            <a:off x="1797256" y="2160588"/>
            <a:ext cx="6357526" cy="3881437"/>
          </a:xfrm>
          <a:prstGeom prst="rect">
            <a:avLst/>
          </a:prstGeom>
        </p:spPr>
      </p:pic>
    </p:spTree>
    <p:extLst>
      <p:ext uri="{BB962C8B-B14F-4D97-AF65-F5344CB8AC3E}">
        <p14:creationId xmlns:p14="http://schemas.microsoft.com/office/powerpoint/2010/main" val="1142298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1A8A3-D7E1-4718-924A-4999E9B039E1}"/>
              </a:ext>
            </a:extLst>
          </p:cNvPr>
          <p:cNvSpPr>
            <a:spLocks noGrp="1"/>
          </p:cNvSpPr>
          <p:nvPr>
            <p:ph type="title"/>
          </p:nvPr>
        </p:nvSpPr>
        <p:spPr/>
        <p:txBody>
          <a:bodyPr/>
          <a:lstStyle/>
          <a:p>
            <a:r>
              <a:rPr lang="en-US" dirty="0"/>
              <a:t>Acute Segment Overview</a:t>
            </a:r>
          </a:p>
        </p:txBody>
      </p:sp>
      <p:pic>
        <p:nvPicPr>
          <p:cNvPr id="4" name="Content Placeholder 3">
            <a:extLst>
              <a:ext uri="{FF2B5EF4-FFF2-40B4-BE49-F238E27FC236}">
                <a16:creationId xmlns:a16="http://schemas.microsoft.com/office/drawing/2014/main" id="{88443C64-16E1-4B14-B2B3-D20C71FBD7D4}"/>
              </a:ext>
            </a:extLst>
          </p:cNvPr>
          <p:cNvPicPr>
            <a:picLocks noGrp="1" noChangeAspect="1"/>
          </p:cNvPicPr>
          <p:nvPr>
            <p:ph idx="1"/>
          </p:nvPr>
        </p:nvPicPr>
        <p:blipFill>
          <a:blip r:embed="rId2"/>
          <a:stretch>
            <a:fillRect/>
          </a:stretch>
        </p:blipFill>
        <p:spPr>
          <a:xfrm>
            <a:off x="677863" y="2331699"/>
            <a:ext cx="8596312" cy="3539215"/>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8F109AAD-5F1F-474B-A129-0F22A85DE328}"/>
                  </a:ext>
                </a:extLst>
              </p14:cNvPr>
              <p14:cNvContentPartPr/>
              <p14:nvPr/>
            </p14:nvContentPartPr>
            <p14:xfrm>
              <a:off x="4866642" y="1981218"/>
              <a:ext cx="4885920" cy="1971000"/>
            </p14:xfrm>
          </p:contentPart>
        </mc:Choice>
        <mc:Fallback xmlns="">
          <p:pic>
            <p:nvPicPr>
              <p:cNvPr id="3" name="Ink 2">
                <a:extLst>
                  <a:ext uri="{FF2B5EF4-FFF2-40B4-BE49-F238E27FC236}">
                    <a16:creationId xmlns:a16="http://schemas.microsoft.com/office/drawing/2014/main" id="{8F109AAD-5F1F-474B-A129-0F22A85DE328}"/>
                  </a:ext>
                </a:extLst>
              </p:cNvPr>
              <p:cNvPicPr/>
              <p:nvPr/>
            </p:nvPicPr>
            <p:blipFill>
              <a:blip r:embed="rId4"/>
              <a:stretch>
                <a:fillRect/>
              </a:stretch>
            </p:blipFill>
            <p:spPr>
              <a:xfrm>
                <a:off x="4857642" y="1972218"/>
                <a:ext cx="4903560" cy="1988640"/>
              </a:xfrm>
              <a:prstGeom prst="rect">
                <a:avLst/>
              </a:prstGeom>
            </p:spPr>
          </p:pic>
        </mc:Fallback>
      </mc:AlternateContent>
    </p:spTree>
    <p:extLst>
      <p:ext uri="{BB962C8B-B14F-4D97-AF65-F5344CB8AC3E}">
        <p14:creationId xmlns:p14="http://schemas.microsoft.com/office/powerpoint/2010/main" val="552772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49351-1ACA-41F7-BC83-0AC738C64EDB}"/>
              </a:ext>
            </a:extLst>
          </p:cNvPr>
          <p:cNvSpPr>
            <a:spLocks noGrp="1"/>
          </p:cNvSpPr>
          <p:nvPr>
            <p:ph type="title"/>
          </p:nvPr>
        </p:nvSpPr>
        <p:spPr/>
        <p:txBody>
          <a:bodyPr/>
          <a:lstStyle/>
          <a:p>
            <a:r>
              <a:rPr lang="en-US" dirty="0">
                <a:solidFill>
                  <a:schemeClr val="tx1"/>
                </a:solidFill>
              </a:rPr>
              <a:t>Future Growth Specifics </a:t>
            </a:r>
          </a:p>
        </p:txBody>
      </p:sp>
      <p:sp>
        <p:nvSpPr>
          <p:cNvPr id="5" name="Rectangle 4">
            <a:extLst>
              <a:ext uri="{FF2B5EF4-FFF2-40B4-BE49-F238E27FC236}">
                <a16:creationId xmlns:a16="http://schemas.microsoft.com/office/drawing/2014/main" id="{F85486EF-1D47-433F-B5DD-72B7C0A1C719}"/>
              </a:ext>
            </a:extLst>
          </p:cNvPr>
          <p:cNvSpPr/>
          <p:nvPr/>
        </p:nvSpPr>
        <p:spPr>
          <a:xfrm>
            <a:off x="189185" y="1690688"/>
            <a:ext cx="10168759" cy="3539430"/>
          </a:xfrm>
          <a:prstGeom prst="rect">
            <a:avLst/>
          </a:prstGeom>
        </p:spPr>
        <p:txBody>
          <a:bodyPr wrap="square">
            <a:spAutoFit/>
          </a:bodyPr>
          <a:lstStyle/>
          <a:p>
            <a:pPr marL="457200" indent="-457200">
              <a:buFont typeface="Arial" panose="020B0604020202020204" pitchFamily="34" charset="0"/>
              <a:buChar char="•"/>
            </a:pPr>
            <a:r>
              <a:rPr lang="en-US" sz="2800" dirty="0"/>
              <a:t>Building a new hospital in Reno, Nevada to expand presence</a:t>
            </a:r>
            <a:br>
              <a:rPr lang="en-US" sz="2800" dirty="0"/>
            </a:br>
            <a:r>
              <a:rPr lang="en-US" sz="2800" dirty="0"/>
              <a:t>Building two new behavioral hospitals as part of joint ventures with </a:t>
            </a:r>
            <a:r>
              <a:rPr lang="en-US" sz="2800" dirty="0" err="1"/>
              <a:t>SouthEast</a:t>
            </a:r>
            <a:r>
              <a:rPr lang="en-US" sz="2800" dirty="0"/>
              <a:t> Health and Mercy One located in Missouri and Iowa, respectively</a:t>
            </a:r>
          </a:p>
          <a:p>
            <a:pPr marL="457200" indent="-457200">
              <a:buFont typeface="Arial" panose="020B0604020202020204" pitchFamily="34" charset="0"/>
              <a:buChar char="•"/>
            </a:pPr>
            <a:r>
              <a:rPr lang="en-US" sz="2800" dirty="0"/>
              <a:t>Additional joint venture behavioral hospitals planned</a:t>
            </a:r>
          </a:p>
          <a:p>
            <a:pPr marL="457200" indent="-457200">
              <a:buFont typeface="Arial" panose="020B0604020202020204" pitchFamily="34" charset="0"/>
              <a:buChar char="•"/>
            </a:pPr>
            <a:r>
              <a:rPr lang="en-US" sz="2800" dirty="0"/>
              <a:t>Opened Canyon Creek Behavioral Hospital in Texas</a:t>
            </a:r>
          </a:p>
          <a:p>
            <a:pPr marL="457200" indent="-457200">
              <a:buFont typeface="Arial" panose="020B0604020202020204" pitchFamily="34" charset="0"/>
              <a:buChar char="•"/>
            </a:pPr>
            <a:r>
              <a:rPr lang="en-US" sz="2800" dirty="0"/>
              <a:t>Building 5 additional free standing emergency departments for a total of 22</a:t>
            </a:r>
          </a:p>
        </p:txBody>
      </p:sp>
    </p:spTree>
    <p:extLst>
      <p:ext uri="{BB962C8B-B14F-4D97-AF65-F5344CB8AC3E}">
        <p14:creationId xmlns:p14="http://schemas.microsoft.com/office/powerpoint/2010/main" val="2649016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2AA6-75B1-4720-AE5D-6D7368CC8CC6}"/>
              </a:ext>
            </a:extLst>
          </p:cNvPr>
          <p:cNvSpPr>
            <a:spLocks noGrp="1"/>
          </p:cNvSpPr>
          <p:nvPr>
            <p:ph type="title"/>
          </p:nvPr>
        </p:nvSpPr>
        <p:spPr/>
        <p:txBody>
          <a:bodyPr/>
          <a:lstStyle/>
          <a:p>
            <a:r>
              <a:rPr lang="en-US" dirty="0">
                <a:solidFill>
                  <a:schemeClr val="tx1"/>
                </a:solidFill>
              </a:rPr>
              <a:t>Why UHS?</a:t>
            </a:r>
          </a:p>
        </p:txBody>
      </p:sp>
      <p:sp>
        <p:nvSpPr>
          <p:cNvPr id="3" name="Content Placeholder 2">
            <a:extLst>
              <a:ext uri="{FF2B5EF4-FFF2-40B4-BE49-F238E27FC236}">
                <a16:creationId xmlns:a16="http://schemas.microsoft.com/office/drawing/2014/main" id="{16217BD6-9BBF-424E-8375-763A50DFAC6E}"/>
              </a:ext>
            </a:extLst>
          </p:cNvPr>
          <p:cNvSpPr>
            <a:spLocks noGrp="1"/>
          </p:cNvSpPr>
          <p:nvPr>
            <p:ph idx="1"/>
          </p:nvPr>
        </p:nvSpPr>
        <p:spPr/>
        <p:txBody>
          <a:bodyPr/>
          <a:lstStyle/>
          <a:p>
            <a:r>
              <a:rPr lang="en-US" dirty="0"/>
              <a:t>Many hospital Institutions are currently depressed or just starting to bounce back due to postponed surgery procedures because of </a:t>
            </a:r>
            <a:r>
              <a:rPr lang="en-US" dirty="0" err="1"/>
              <a:t>Covid</a:t>
            </a:r>
            <a:r>
              <a:rPr lang="en-US" dirty="0"/>
              <a:t>. (Manifest Sept, 2020 Roundtable, Wanda Groves PT at INOVA)</a:t>
            </a:r>
          </a:p>
          <a:p>
            <a:r>
              <a:rPr lang="en-US" dirty="0"/>
              <a:t>Expected to pick up after </a:t>
            </a:r>
            <a:r>
              <a:rPr lang="en-US" dirty="0" err="1"/>
              <a:t>Covid</a:t>
            </a:r>
            <a:r>
              <a:rPr lang="en-US" dirty="0"/>
              <a:t> and improve 1.5-3 years in future.</a:t>
            </a:r>
          </a:p>
          <a:p>
            <a:r>
              <a:rPr lang="en-US" dirty="0"/>
              <a:t>Unique Diversified business model:  Behavioral (mental) health and acute care hospitals</a:t>
            </a:r>
          </a:p>
          <a:p>
            <a:r>
              <a:rPr lang="en-US" dirty="0"/>
              <a:t>Disciplined balance sheet management with a track record of maintaining</a:t>
            </a:r>
          </a:p>
          <a:p>
            <a:pPr marL="0" indent="0">
              <a:buNone/>
            </a:pPr>
            <a:r>
              <a:rPr lang="en-US" dirty="0"/>
              <a:t>	conservative leverage profile</a:t>
            </a:r>
          </a:p>
          <a:p>
            <a:r>
              <a:rPr lang="en-US" dirty="0"/>
              <a:t>Consistent top-line growth coupled with strong cash flow profit</a:t>
            </a:r>
          </a:p>
        </p:txBody>
      </p:sp>
    </p:spTree>
    <p:extLst>
      <p:ext uri="{BB962C8B-B14F-4D97-AF65-F5344CB8AC3E}">
        <p14:creationId xmlns:p14="http://schemas.microsoft.com/office/powerpoint/2010/main" val="3403006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7334" y="1127979"/>
            <a:ext cx="9096375" cy="5610225"/>
          </a:xfrm>
          <a:prstGeom prst="rect">
            <a:avLst/>
          </a:prstGeom>
        </p:spPr>
      </p:pic>
      <p:sp>
        <p:nvSpPr>
          <p:cNvPr id="3" name="Title 1">
            <a:extLst>
              <a:ext uri="{FF2B5EF4-FFF2-40B4-BE49-F238E27FC236}">
                <a16:creationId xmlns:a16="http://schemas.microsoft.com/office/drawing/2014/main" id="{415E2AA6-75B1-4720-AE5D-6D7368CC8CC6}"/>
              </a:ext>
            </a:extLst>
          </p:cNvPr>
          <p:cNvSpPr txBox="1">
            <a:spLocks/>
          </p:cNvSpPr>
          <p:nvPr/>
        </p:nvSpPr>
        <p:spPr>
          <a:xfrm>
            <a:off x="771118" y="412871"/>
            <a:ext cx="8596668" cy="71510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SSG Analysis, P 1</a:t>
            </a:r>
          </a:p>
        </p:txBody>
      </p:sp>
    </p:spTree>
    <p:extLst>
      <p:ext uri="{BB962C8B-B14F-4D97-AF65-F5344CB8AC3E}">
        <p14:creationId xmlns:p14="http://schemas.microsoft.com/office/powerpoint/2010/main" val="1162314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8774" y="1112593"/>
            <a:ext cx="9020175" cy="1209675"/>
          </a:xfrm>
          <a:prstGeom prst="rect">
            <a:avLst/>
          </a:prstGeom>
        </p:spPr>
      </p:pic>
      <p:sp>
        <p:nvSpPr>
          <p:cNvPr id="3" name="Title 1">
            <a:extLst>
              <a:ext uri="{FF2B5EF4-FFF2-40B4-BE49-F238E27FC236}">
                <a16:creationId xmlns:a16="http://schemas.microsoft.com/office/drawing/2014/main" id="{415E2AA6-75B1-4720-AE5D-6D7368CC8CC6}"/>
              </a:ext>
            </a:extLst>
          </p:cNvPr>
          <p:cNvSpPr txBox="1">
            <a:spLocks/>
          </p:cNvSpPr>
          <p:nvPr/>
        </p:nvSpPr>
        <p:spPr>
          <a:xfrm>
            <a:off x="771118" y="412871"/>
            <a:ext cx="8596668" cy="71510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SSG Analysis, P 2</a:t>
            </a:r>
          </a:p>
        </p:txBody>
      </p:sp>
    </p:spTree>
    <p:extLst>
      <p:ext uri="{BB962C8B-B14F-4D97-AF65-F5344CB8AC3E}">
        <p14:creationId xmlns:p14="http://schemas.microsoft.com/office/powerpoint/2010/main" val="3573432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192F-9A65-4754-9734-19143878CA02}"/>
              </a:ext>
            </a:extLst>
          </p:cNvPr>
          <p:cNvSpPr>
            <a:spLocks noGrp="1"/>
          </p:cNvSpPr>
          <p:nvPr>
            <p:ph type="title"/>
          </p:nvPr>
        </p:nvSpPr>
        <p:spPr>
          <a:xfrm>
            <a:off x="677334" y="609600"/>
            <a:ext cx="8596668" cy="900418"/>
          </a:xfrm>
        </p:spPr>
        <p:txBody>
          <a:bodyPr/>
          <a:lstStyle/>
          <a:p>
            <a:r>
              <a:rPr lang="en-US" dirty="0"/>
              <a:t>SSG Analysis page 3</a:t>
            </a:r>
          </a:p>
        </p:txBody>
      </p:sp>
      <p:pic>
        <p:nvPicPr>
          <p:cNvPr id="3" name="Picture 2">
            <a:extLst>
              <a:ext uri="{FF2B5EF4-FFF2-40B4-BE49-F238E27FC236}">
                <a16:creationId xmlns:a16="http://schemas.microsoft.com/office/drawing/2014/main" id="{E7C84406-BEC4-410E-9988-659E2E511111}"/>
              </a:ext>
            </a:extLst>
          </p:cNvPr>
          <p:cNvPicPr>
            <a:picLocks noChangeAspect="1"/>
          </p:cNvPicPr>
          <p:nvPr/>
        </p:nvPicPr>
        <p:blipFill>
          <a:blip r:embed="rId2"/>
          <a:stretch>
            <a:fillRect/>
          </a:stretch>
        </p:blipFill>
        <p:spPr>
          <a:xfrm>
            <a:off x="595516" y="1510018"/>
            <a:ext cx="8678486" cy="3153215"/>
          </a:xfrm>
          <a:prstGeom prst="rect">
            <a:avLst/>
          </a:prstGeom>
        </p:spPr>
      </p:pic>
    </p:spTree>
    <p:extLst>
      <p:ext uri="{BB962C8B-B14F-4D97-AF65-F5344CB8AC3E}">
        <p14:creationId xmlns:p14="http://schemas.microsoft.com/office/powerpoint/2010/main" val="2408683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2B691-78EC-4EAA-A583-6DFF919B662F}"/>
              </a:ext>
            </a:extLst>
          </p:cNvPr>
          <p:cNvSpPr>
            <a:spLocks noGrp="1"/>
          </p:cNvSpPr>
          <p:nvPr>
            <p:ph type="title"/>
          </p:nvPr>
        </p:nvSpPr>
        <p:spPr>
          <a:xfrm>
            <a:off x="677334" y="167781"/>
            <a:ext cx="8596668" cy="679508"/>
          </a:xfrm>
        </p:spPr>
        <p:txBody>
          <a:bodyPr/>
          <a:lstStyle/>
          <a:p>
            <a:r>
              <a:rPr lang="en-US" dirty="0"/>
              <a:t>SSG page 4</a:t>
            </a:r>
          </a:p>
        </p:txBody>
      </p:sp>
      <p:pic>
        <p:nvPicPr>
          <p:cNvPr id="3" name="Picture 2">
            <a:extLst>
              <a:ext uri="{FF2B5EF4-FFF2-40B4-BE49-F238E27FC236}">
                <a16:creationId xmlns:a16="http://schemas.microsoft.com/office/drawing/2014/main" id="{E53DC9B8-D9E6-4578-BEF5-043BB5B0EE91}"/>
              </a:ext>
            </a:extLst>
          </p:cNvPr>
          <p:cNvPicPr>
            <a:picLocks noChangeAspect="1"/>
          </p:cNvPicPr>
          <p:nvPr/>
        </p:nvPicPr>
        <p:blipFill>
          <a:blip r:embed="rId2"/>
          <a:stretch>
            <a:fillRect/>
          </a:stretch>
        </p:blipFill>
        <p:spPr>
          <a:xfrm>
            <a:off x="353800" y="721454"/>
            <a:ext cx="8735644" cy="5849166"/>
          </a:xfrm>
          <a:prstGeom prst="rect">
            <a:avLst/>
          </a:prstGeom>
        </p:spPr>
      </p:pic>
    </p:spTree>
    <p:extLst>
      <p:ext uri="{BB962C8B-B14F-4D97-AF65-F5344CB8AC3E}">
        <p14:creationId xmlns:p14="http://schemas.microsoft.com/office/powerpoint/2010/main" val="3141198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1981201" y="995363"/>
            <a:ext cx="8302625" cy="519112"/>
          </a:xfrm>
        </p:spPr>
        <p:txBody>
          <a:bodyPr>
            <a:normAutofit fontScale="90000"/>
          </a:bodyPr>
          <a:lstStyle/>
          <a:p>
            <a:pPr eaLnBrk="1" hangingPunct="1">
              <a:defRPr/>
            </a:pPr>
            <a:r>
              <a:rPr lang="en-US" dirty="0"/>
              <a:t>Disclaimer</a:t>
            </a:r>
          </a:p>
        </p:txBody>
      </p:sp>
      <p:sp>
        <p:nvSpPr>
          <p:cNvPr id="7172" name="Rectangle 3"/>
          <p:cNvSpPr>
            <a:spLocks noGrp="1" noChangeArrowheads="1"/>
          </p:cNvSpPr>
          <p:nvPr>
            <p:ph type="body" sz="half" idx="1"/>
          </p:nvPr>
        </p:nvSpPr>
        <p:spPr>
          <a:xfrm>
            <a:off x="2057401" y="1539240"/>
            <a:ext cx="7929563" cy="5181600"/>
          </a:xfrm>
          <a:noFill/>
        </p:spPr>
        <p:txBody>
          <a:bodyPr>
            <a:normAutofit lnSpcReduction="10000"/>
          </a:bodyPr>
          <a:lstStyle/>
          <a:p>
            <a:pPr algn="ctr" eaLnBrk="1" hangingPunct="1">
              <a:lnSpc>
                <a:spcPct val="80000"/>
              </a:lnSpc>
              <a:buFontTx/>
              <a:buNone/>
            </a:pPr>
            <a:endParaRPr lang="en-US" altLang="en-US" sz="900" dirty="0"/>
          </a:p>
          <a:p>
            <a:pPr eaLnBrk="1" hangingPunct="1">
              <a:lnSpc>
                <a:spcPct val="80000"/>
              </a:lnSpc>
            </a:pPr>
            <a:r>
              <a:rPr lang="en-US" altLang="en-US" sz="1800" dirty="0"/>
              <a:t>The information in this presentation is for educational purposes only 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 National Association of Investors Corporation (“BI”) or the National Investors Association, its volunteer advisory board (“NIA”).  The views expressed are those of the instructors, commentators, guests and participants, as the case may be, and do not necessarily represent those of BetterInvesting™ or NIA.  Investors should conduct their own review and analysis of any company of interest before making an investment decision.</a:t>
            </a:r>
          </a:p>
          <a:p>
            <a:pPr eaLnBrk="1" hangingPunct="1">
              <a:lnSpc>
                <a:spcPct val="80000"/>
              </a:lnSpc>
            </a:pPr>
            <a:endParaRPr lang="en-US" altLang="en-US" sz="1800" dirty="0"/>
          </a:p>
          <a:p>
            <a:pPr eaLnBrk="1" hangingPunct="1">
              <a:lnSpc>
                <a:spcPct val="80000"/>
              </a:lnSpc>
            </a:pPr>
            <a:r>
              <a:rPr lang="en-US" altLang="en-US" sz="1800" dirty="0"/>
              <a:t>Securities discussed may be held by the instructors in their own personal portfolios or in those of their clients.  BI presenters and volunteers are held to a strict code of conduct that precludes benefiting financially from educational presentations or public activities via any BetterInvesting programs, events and/or educational sessions in which they participate.  Any violation is strictly prohibited and should be reported to the President of BetterInvesting or the Manager of Volunteer Relations.</a:t>
            </a:r>
          </a:p>
        </p:txBody>
      </p:sp>
      <p:sp>
        <p:nvSpPr>
          <p:cNvPr id="7170"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70000"/>
              </a:spcBef>
              <a:buBlip>
                <a:blip r:embed="rId3"/>
              </a:buBlip>
              <a:defRPr sz="2000">
                <a:solidFill>
                  <a:schemeClr val="tx1"/>
                </a:solidFill>
                <a:latin typeface="Arial" panose="020B0604020202020204" pitchFamily="34" charset="0"/>
              </a:defRPr>
            </a:lvl1pPr>
            <a:lvl2pPr marL="742950" indent="-285750">
              <a:spcBef>
                <a:spcPct val="25000"/>
              </a:spcBef>
              <a:buClr>
                <a:schemeClr val="bg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buClr>
                <a:schemeClr val="bg2"/>
              </a:buClr>
              <a:buSzPct val="75000"/>
              <a:buChar char="o"/>
              <a:defRPr sz="2400">
                <a:solidFill>
                  <a:schemeClr val="tx1"/>
                </a:solidFill>
                <a:latin typeface="Arial" panose="020B0604020202020204" pitchFamily="34" charset="0"/>
              </a:defRPr>
            </a:lvl3pPr>
            <a:lvl4pPr marL="1600200" indent="-228600">
              <a:spcBef>
                <a:spcPct val="25000"/>
              </a:spcBef>
              <a:buClr>
                <a:schemeClr val="bg2"/>
              </a:buClr>
              <a:buChar char="–"/>
              <a:defRPr sz="1600" b="1">
                <a:solidFill>
                  <a:srgbClr val="3C4954"/>
                </a:solidFill>
                <a:latin typeface="Arial" panose="020B0604020202020204" pitchFamily="34" charset="0"/>
              </a:defRPr>
            </a:lvl4pPr>
            <a:lvl5pPr marL="2057400" indent="-228600">
              <a:spcBef>
                <a:spcPct val="25000"/>
              </a:spcBef>
              <a:buClr>
                <a:schemeClr val="bg2"/>
              </a:buClr>
              <a:buSzPct val="75000"/>
              <a:buFont typeface="Times" panose="02020603050405020304" pitchFamily="18" charset="0"/>
              <a:buChar char="•"/>
              <a:defRPr sz="1400" b="1">
                <a:solidFill>
                  <a:srgbClr val="3C4954"/>
                </a:solidFill>
                <a:latin typeface="Arial" panose="020B0604020202020204" pitchFamily="34" charset="0"/>
              </a:defRPr>
            </a:lvl5pPr>
            <a:lvl6pPr marL="25146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6pPr>
            <a:lvl7pPr marL="29718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7pPr>
            <a:lvl8pPr marL="34290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8pPr>
            <a:lvl9pPr marL="38862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9pPr>
          </a:lstStyle>
          <a:p>
            <a:pPr>
              <a:spcBef>
                <a:spcPct val="0"/>
              </a:spcBef>
              <a:buFontTx/>
              <a:buNone/>
            </a:pPr>
            <a:fld id="{84D34F56-9873-45C1-998E-2CC40603D5BC}" type="slidenum">
              <a:rPr lang="en-US" altLang="en-US" sz="1300">
                <a:solidFill>
                  <a:schemeClr val="bg2"/>
                </a:solidFill>
                <a:latin typeface="Arial Narrow" panose="020B0606020202030204" pitchFamily="34" charset="0"/>
              </a:rPr>
              <a:pPr>
                <a:spcBef>
                  <a:spcPct val="0"/>
                </a:spcBef>
                <a:buFontTx/>
                <a:buNone/>
              </a:pPr>
              <a:t>2</a:t>
            </a:fld>
            <a:endParaRPr lang="en-US" altLang="en-US" sz="1300">
              <a:solidFill>
                <a:schemeClr val="bg1"/>
              </a:solidFill>
              <a:latin typeface="Arial Narrow" panose="020B0606020202030204" pitchFamily="34" charset="0"/>
            </a:endParaRPr>
          </a:p>
        </p:txBody>
      </p:sp>
    </p:spTree>
    <p:extLst>
      <p:ext uri="{BB962C8B-B14F-4D97-AF65-F5344CB8AC3E}">
        <p14:creationId xmlns:p14="http://schemas.microsoft.com/office/powerpoint/2010/main" val="1210780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9E385-D199-4241-B7B6-4F2D69F30260}"/>
              </a:ext>
            </a:extLst>
          </p:cNvPr>
          <p:cNvSpPr>
            <a:spLocks noGrp="1"/>
          </p:cNvSpPr>
          <p:nvPr>
            <p:ph type="title"/>
          </p:nvPr>
        </p:nvSpPr>
        <p:spPr>
          <a:xfrm>
            <a:off x="677334" y="609600"/>
            <a:ext cx="8596668" cy="808139"/>
          </a:xfrm>
        </p:spPr>
        <p:txBody>
          <a:bodyPr/>
          <a:lstStyle/>
          <a:p>
            <a:r>
              <a:rPr lang="en-US" dirty="0"/>
              <a:t>SSG page 5</a:t>
            </a:r>
          </a:p>
        </p:txBody>
      </p:sp>
      <p:pic>
        <p:nvPicPr>
          <p:cNvPr id="3" name="Picture 2">
            <a:extLst>
              <a:ext uri="{FF2B5EF4-FFF2-40B4-BE49-F238E27FC236}">
                <a16:creationId xmlns:a16="http://schemas.microsoft.com/office/drawing/2014/main" id="{0A196F93-53E9-4C3F-88B4-E47DACFFA8B5}"/>
              </a:ext>
            </a:extLst>
          </p:cNvPr>
          <p:cNvPicPr>
            <a:picLocks noChangeAspect="1"/>
          </p:cNvPicPr>
          <p:nvPr/>
        </p:nvPicPr>
        <p:blipFill>
          <a:blip r:embed="rId2"/>
          <a:stretch>
            <a:fillRect/>
          </a:stretch>
        </p:blipFill>
        <p:spPr>
          <a:xfrm>
            <a:off x="677334" y="1756925"/>
            <a:ext cx="8811855" cy="4401164"/>
          </a:xfrm>
          <a:prstGeom prst="rect">
            <a:avLst/>
          </a:prstGeom>
        </p:spPr>
      </p:pic>
    </p:spTree>
    <p:extLst>
      <p:ext uri="{BB962C8B-B14F-4D97-AF65-F5344CB8AC3E}">
        <p14:creationId xmlns:p14="http://schemas.microsoft.com/office/powerpoint/2010/main" val="2832679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699033-31E7-478F-86BE-7C0E4A8D0F18}"/>
              </a:ext>
            </a:extLst>
          </p:cNvPr>
          <p:cNvSpPr>
            <a:spLocks noGrp="1"/>
          </p:cNvSpPr>
          <p:nvPr>
            <p:ph type="title"/>
          </p:nvPr>
        </p:nvSpPr>
        <p:spPr/>
        <p:txBody>
          <a:bodyPr/>
          <a:lstStyle/>
          <a:p>
            <a:r>
              <a:rPr lang="en-US" dirty="0"/>
              <a:t>Consistent Growth &amp; Strong Cash Flow</a:t>
            </a:r>
            <a:br>
              <a:rPr lang="en-US" dirty="0"/>
            </a:br>
            <a:endParaRPr lang="en-US" dirty="0"/>
          </a:p>
        </p:txBody>
      </p:sp>
      <p:pic>
        <p:nvPicPr>
          <p:cNvPr id="5" name="Content Placeholder 4">
            <a:extLst>
              <a:ext uri="{FF2B5EF4-FFF2-40B4-BE49-F238E27FC236}">
                <a16:creationId xmlns:a16="http://schemas.microsoft.com/office/drawing/2014/main" id="{DDC293E8-A208-435F-ADC8-F36A9EE51BA5}"/>
              </a:ext>
            </a:extLst>
          </p:cNvPr>
          <p:cNvPicPr>
            <a:picLocks noGrp="1" noChangeAspect="1"/>
          </p:cNvPicPr>
          <p:nvPr>
            <p:ph idx="1"/>
          </p:nvPr>
        </p:nvPicPr>
        <p:blipFill>
          <a:blip r:embed="rId2"/>
          <a:stretch>
            <a:fillRect/>
          </a:stretch>
        </p:blipFill>
        <p:spPr>
          <a:xfrm>
            <a:off x="819433" y="2160588"/>
            <a:ext cx="8313172" cy="3881437"/>
          </a:xfrm>
          <a:prstGeom prst="rect">
            <a:avLst/>
          </a:prstGeom>
        </p:spPr>
      </p:pic>
    </p:spTree>
    <p:extLst>
      <p:ext uri="{BB962C8B-B14F-4D97-AF65-F5344CB8AC3E}">
        <p14:creationId xmlns:p14="http://schemas.microsoft.com/office/powerpoint/2010/main" val="2381475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722B8-58EB-4752-A2DD-4B0F1B894EAD}"/>
              </a:ext>
            </a:extLst>
          </p:cNvPr>
          <p:cNvSpPr>
            <a:spLocks noGrp="1"/>
          </p:cNvSpPr>
          <p:nvPr>
            <p:ph type="title"/>
          </p:nvPr>
        </p:nvSpPr>
        <p:spPr/>
        <p:txBody>
          <a:bodyPr/>
          <a:lstStyle/>
          <a:p>
            <a:r>
              <a:rPr lang="en-US" dirty="0"/>
              <a:t>Consistent Conservative leverage Profile</a:t>
            </a:r>
          </a:p>
        </p:txBody>
      </p:sp>
      <p:pic>
        <p:nvPicPr>
          <p:cNvPr id="4" name="Content Placeholder 3">
            <a:extLst>
              <a:ext uri="{FF2B5EF4-FFF2-40B4-BE49-F238E27FC236}">
                <a16:creationId xmlns:a16="http://schemas.microsoft.com/office/drawing/2014/main" id="{BCE33AD9-DDD7-4E86-9A48-315537E57428}"/>
              </a:ext>
            </a:extLst>
          </p:cNvPr>
          <p:cNvPicPr>
            <a:picLocks noGrp="1" noChangeAspect="1"/>
          </p:cNvPicPr>
          <p:nvPr>
            <p:ph idx="1"/>
          </p:nvPr>
        </p:nvPicPr>
        <p:blipFill>
          <a:blip r:embed="rId2"/>
          <a:stretch>
            <a:fillRect/>
          </a:stretch>
        </p:blipFill>
        <p:spPr>
          <a:xfrm>
            <a:off x="2141936" y="2353225"/>
            <a:ext cx="5668166" cy="3496163"/>
          </a:xfrm>
          <a:prstGeom prst="rect">
            <a:avLst/>
          </a:prstGeom>
        </p:spPr>
      </p:pic>
    </p:spTree>
    <p:extLst>
      <p:ext uri="{BB962C8B-B14F-4D97-AF65-F5344CB8AC3E}">
        <p14:creationId xmlns:p14="http://schemas.microsoft.com/office/powerpoint/2010/main" val="2296867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FCAC-F80A-4A27-9AFB-4E27CB3F35E4}"/>
              </a:ext>
            </a:extLst>
          </p:cNvPr>
          <p:cNvSpPr>
            <a:spLocks noGrp="1"/>
          </p:cNvSpPr>
          <p:nvPr>
            <p:ph type="title"/>
          </p:nvPr>
        </p:nvSpPr>
        <p:spPr>
          <a:xfrm>
            <a:off x="838200" y="202977"/>
            <a:ext cx="10515600" cy="889223"/>
          </a:xfrm>
        </p:spPr>
        <p:txBody>
          <a:bodyPr/>
          <a:lstStyle/>
          <a:p>
            <a:r>
              <a:rPr lang="en-US" dirty="0"/>
              <a:t>Analysts Opinions</a:t>
            </a:r>
          </a:p>
        </p:txBody>
      </p:sp>
      <p:pic>
        <p:nvPicPr>
          <p:cNvPr id="11" name="Picture 10">
            <a:extLst>
              <a:ext uri="{FF2B5EF4-FFF2-40B4-BE49-F238E27FC236}">
                <a16:creationId xmlns:a16="http://schemas.microsoft.com/office/drawing/2014/main" id="{F3D57F01-4E50-453C-9907-1560C51AF2EF}"/>
              </a:ext>
            </a:extLst>
          </p:cNvPr>
          <p:cNvPicPr>
            <a:picLocks noChangeAspect="1"/>
          </p:cNvPicPr>
          <p:nvPr/>
        </p:nvPicPr>
        <p:blipFill>
          <a:blip r:embed="rId2"/>
          <a:stretch>
            <a:fillRect/>
          </a:stretch>
        </p:blipFill>
        <p:spPr>
          <a:xfrm>
            <a:off x="6118798" y="1054117"/>
            <a:ext cx="3748113" cy="1612734"/>
          </a:xfrm>
          <a:prstGeom prst="rect">
            <a:avLst/>
          </a:prstGeom>
        </p:spPr>
      </p:pic>
      <p:pic>
        <p:nvPicPr>
          <p:cNvPr id="12" name="Picture 11">
            <a:extLst>
              <a:ext uri="{FF2B5EF4-FFF2-40B4-BE49-F238E27FC236}">
                <a16:creationId xmlns:a16="http://schemas.microsoft.com/office/drawing/2014/main" id="{2023250E-585C-4F7F-AB1B-ACF150C7248B}"/>
              </a:ext>
            </a:extLst>
          </p:cNvPr>
          <p:cNvPicPr>
            <a:picLocks noChangeAspect="1"/>
          </p:cNvPicPr>
          <p:nvPr/>
        </p:nvPicPr>
        <p:blipFill>
          <a:blip r:embed="rId3"/>
          <a:stretch>
            <a:fillRect/>
          </a:stretch>
        </p:blipFill>
        <p:spPr>
          <a:xfrm>
            <a:off x="6095999" y="2703135"/>
            <a:ext cx="3315163" cy="762106"/>
          </a:xfrm>
          <a:prstGeom prst="rect">
            <a:avLst/>
          </a:prstGeom>
        </p:spPr>
      </p:pic>
      <p:pic>
        <p:nvPicPr>
          <p:cNvPr id="13" name="Picture 12">
            <a:extLst>
              <a:ext uri="{FF2B5EF4-FFF2-40B4-BE49-F238E27FC236}">
                <a16:creationId xmlns:a16="http://schemas.microsoft.com/office/drawing/2014/main" id="{7E0C18C9-66D8-4EC5-B4BF-994C89668596}"/>
              </a:ext>
            </a:extLst>
          </p:cNvPr>
          <p:cNvPicPr>
            <a:picLocks noChangeAspect="1"/>
          </p:cNvPicPr>
          <p:nvPr/>
        </p:nvPicPr>
        <p:blipFill>
          <a:blip r:embed="rId4"/>
          <a:stretch>
            <a:fillRect/>
          </a:stretch>
        </p:blipFill>
        <p:spPr>
          <a:xfrm>
            <a:off x="7992855" y="674885"/>
            <a:ext cx="1105054" cy="342948"/>
          </a:xfrm>
          <a:prstGeom prst="rect">
            <a:avLst/>
          </a:prstGeom>
        </p:spPr>
      </p:pic>
      <p:pic>
        <p:nvPicPr>
          <p:cNvPr id="22" name="Picture 21">
            <a:extLst>
              <a:ext uri="{FF2B5EF4-FFF2-40B4-BE49-F238E27FC236}">
                <a16:creationId xmlns:a16="http://schemas.microsoft.com/office/drawing/2014/main" id="{3E5D1F76-4D69-45E4-955F-019FFBC62CF4}"/>
              </a:ext>
            </a:extLst>
          </p:cNvPr>
          <p:cNvPicPr>
            <a:picLocks noChangeAspect="1"/>
          </p:cNvPicPr>
          <p:nvPr/>
        </p:nvPicPr>
        <p:blipFill>
          <a:blip r:embed="rId5"/>
          <a:stretch>
            <a:fillRect/>
          </a:stretch>
        </p:blipFill>
        <p:spPr>
          <a:xfrm>
            <a:off x="6118798" y="3587197"/>
            <a:ext cx="4093611" cy="1381178"/>
          </a:xfrm>
          <a:prstGeom prst="rect">
            <a:avLst/>
          </a:prstGeom>
        </p:spPr>
      </p:pic>
      <p:pic>
        <p:nvPicPr>
          <p:cNvPr id="4" name="Picture 3">
            <a:extLst>
              <a:ext uri="{FF2B5EF4-FFF2-40B4-BE49-F238E27FC236}">
                <a16:creationId xmlns:a16="http://schemas.microsoft.com/office/drawing/2014/main" id="{F6D84A12-4A44-4797-AF42-E933E55DE034}"/>
              </a:ext>
            </a:extLst>
          </p:cNvPr>
          <p:cNvPicPr>
            <a:picLocks noChangeAspect="1"/>
          </p:cNvPicPr>
          <p:nvPr/>
        </p:nvPicPr>
        <p:blipFill>
          <a:blip r:embed="rId6"/>
          <a:stretch>
            <a:fillRect/>
          </a:stretch>
        </p:blipFill>
        <p:spPr>
          <a:xfrm>
            <a:off x="503338" y="955351"/>
            <a:ext cx="4387443" cy="4244829"/>
          </a:xfrm>
          <a:prstGeom prst="rect">
            <a:avLst/>
          </a:prstGeom>
        </p:spPr>
      </p:pic>
      <p:pic>
        <p:nvPicPr>
          <p:cNvPr id="7" name="Picture 6">
            <a:extLst>
              <a:ext uri="{FF2B5EF4-FFF2-40B4-BE49-F238E27FC236}">
                <a16:creationId xmlns:a16="http://schemas.microsoft.com/office/drawing/2014/main" id="{D969DA31-9B20-494D-AAF5-C9EBFA3147A0}"/>
              </a:ext>
            </a:extLst>
          </p:cNvPr>
          <p:cNvPicPr>
            <a:picLocks noChangeAspect="1"/>
          </p:cNvPicPr>
          <p:nvPr/>
        </p:nvPicPr>
        <p:blipFill>
          <a:blip r:embed="rId7"/>
          <a:stretch>
            <a:fillRect/>
          </a:stretch>
        </p:blipFill>
        <p:spPr>
          <a:xfrm>
            <a:off x="175385" y="5283437"/>
            <a:ext cx="11841227" cy="1238423"/>
          </a:xfrm>
          <a:prstGeom prst="rect">
            <a:avLst/>
          </a:prstGeom>
        </p:spPr>
      </p:pic>
    </p:spTree>
    <p:extLst>
      <p:ext uri="{BB962C8B-B14F-4D97-AF65-F5344CB8AC3E}">
        <p14:creationId xmlns:p14="http://schemas.microsoft.com/office/powerpoint/2010/main" val="2760336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7799-F374-4EE9-98E2-387D9AB38B58}"/>
              </a:ext>
            </a:extLst>
          </p:cNvPr>
          <p:cNvSpPr>
            <a:spLocks noGrp="1"/>
          </p:cNvSpPr>
          <p:nvPr>
            <p:ph type="title"/>
          </p:nvPr>
        </p:nvSpPr>
        <p:spPr/>
        <p:txBody>
          <a:bodyPr/>
          <a:lstStyle/>
          <a:p>
            <a:r>
              <a:rPr lang="en-US" dirty="0">
                <a:solidFill>
                  <a:schemeClr val="tx1"/>
                </a:solidFill>
              </a:rPr>
              <a:t>Triple play -- #1</a:t>
            </a:r>
          </a:p>
        </p:txBody>
      </p:sp>
      <p:pic>
        <p:nvPicPr>
          <p:cNvPr id="7" name="Content Placeholder 6">
            <a:extLst>
              <a:ext uri="{FF2B5EF4-FFF2-40B4-BE49-F238E27FC236}">
                <a16:creationId xmlns:a16="http://schemas.microsoft.com/office/drawing/2014/main" id="{59C752DD-344A-4678-A90E-37EE558DA978}"/>
              </a:ext>
            </a:extLst>
          </p:cNvPr>
          <p:cNvPicPr>
            <a:picLocks noGrp="1" noChangeAspect="1"/>
          </p:cNvPicPr>
          <p:nvPr>
            <p:ph idx="1"/>
          </p:nvPr>
        </p:nvPicPr>
        <p:blipFill>
          <a:blip r:embed="rId2"/>
          <a:stretch>
            <a:fillRect/>
          </a:stretch>
        </p:blipFill>
        <p:spPr>
          <a:xfrm>
            <a:off x="677863" y="2688968"/>
            <a:ext cx="8596312" cy="2824677"/>
          </a:xfrm>
          <a:prstGeom prst="rect">
            <a:avLst/>
          </a:prstGeom>
        </p:spPr>
      </p:pic>
    </p:spTree>
    <p:extLst>
      <p:ext uri="{BB962C8B-B14F-4D97-AF65-F5344CB8AC3E}">
        <p14:creationId xmlns:p14="http://schemas.microsoft.com/office/powerpoint/2010/main" val="196883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DCD2D-DA76-490C-BC42-C418AD4C4B74}"/>
              </a:ext>
            </a:extLst>
          </p:cNvPr>
          <p:cNvSpPr>
            <a:spLocks noGrp="1"/>
          </p:cNvSpPr>
          <p:nvPr>
            <p:ph type="title"/>
          </p:nvPr>
        </p:nvSpPr>
        <p:spPr/>
        <p:txBody>
          <a:bodyPr/>
          <a:lstStyle/>
          <a:p>
            <a:r>
              <a:rPr lang="en-US" dirty="0">
                <a:solidFill>
                  <a:schemeClr val="tx1"/>
                </a:solidFill>
              </a:rPr>
              <a:t>Possible triple play -- #2</a:t>
            </a:r>
          </a:p>
        </p:txBody>
      </p:sp>
      <p:pic>
        <p:nvPicPr>
          <p:cNvPr id="4" name="Content Placeholder 3">
            <a:extLst>
              <a:ext uri="{FF2B5EF4-FFF2-40B4-BE49-F238E27FC236}">
                <a16:creationId xmlns:a16="http://schemas.microsoft.com/office/drawing/2014/main" id="{5CE39680-707A-4648-9311-A773E1ED3C75}"/>
              </a:ext>
            </a:extLst>
          </p:cNvPr>
          <p:cNvPicPr>
            <a:picLocks noGrp="1" noChangeAspect="1"/>
          </p:cNvPicPr>
          <p:nvPr>
            <p:ph idx="1"/>
          </p:nvPr>
        </p:nvPicPr>
        <p:blipFill>
          <a:blip r:embed="rId2"/>
          <a:stretch>
            <a:fillRect/>
          </a:stretch>
        </p:blipFill>
        <p:spPr>
          <a:xfrm>
            <a:off x="1451295" y="2160588"/>
            <a:ext cx="7049447" cy="3881437"/>
          </a:xfrm>
          <a:prstGeom prst="rect">
            <a:avLst/>
          </a:prstGeom>
        </p:spPr>
      </p:pic>
    </p:spTree>
    <p:extLst>
      <p:ext uri="{BB962C8B-B14F-4D97-AF65-F5344CB8AC3E}">
        <p14:creationId xmlns:p14="http://schemas.microsoft.com/office/powerpoint/2010/main" val="2812180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38EA-F646-4BD2-A031-F23FB33621BF}"/>
              </a:ext>
            </a:extLst>
          </p:cNvPr>
          <p:cNvSpPr>
            <a:spLocks noGrp="1"/>
          </p:cNvSpPr>
          <p:nvPr>
            <p:ph type="title"/>
          </p:nvPr>
        </p:nvSpPr>
        <p:spPr/>
        <p:txBody>
          <a:bodyPr/>
          <a:lstStyle/>
          <a:p>
            <a:r>
              <a:rPr lang="en-US" dirty="0">
                <a:solidFill>
                  <a:schemeClr val="tx1"/>
                </a:solidFill>
              </a:rPr>
              <a:t>Triple Play -- #3</a:t>
            </a:r>
          </a:p>
        </p:txBody>
      </p:sp>
      <p:pic>
        <p:nvPicPr>
          <p:cNvPr id="4" name="Content Placeholder 3">
            <a:extLst>
              <a:ext uri="{FF2B5EF4-FFF2-40B4-BE49-F238E27FC236}">
                <a16:creationId xmlns:a16="http://schemas.microsoft.com/office/drawing/2014/main" id="{143DD4BD-E908-4B47-A243-EA80FDC5E490}"/>
              </a:ext>
            </a:extLst>
          </p:cNvPr>
          <p:cNvPicPr>
            <a:picLocks noGrp="1" noChangeAspect="1"/>
          </p:cNvPicPr>
          <p:nvPr>
            <p:ph idx="1"/>
          </p:nvPr>
        </p:nvPicPr>
        <p:blipFill>
          <a:blip r:embed="rId2"/>
          <a:stretch>
            <a:fillRect/>
          </a:stretch>
        </p:blipFill>
        <p:spPr>
          <a:xfrm>
            <a:off x="1902670" y="2160588"/>
            <a:ext cx="6146697" cy="3881437"/>
          </a:xfrm>
          <a:prstGeom prst="rect">
            <a:avLst/>
          </a:prstGeom>
        </p:spPr>
      </p:pic>
    </p:spTree>
    <p:extLst>
      <p:ext uri="{BB962C8B-B14F-4D97-AF65-F5344CB8AC3E}">
        <p14:creationId xmlns:p14="http://schemas.microsoft.com/office/powerpoint/2010/main" val="3707373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C1A34-A6BD-48D5-A4F0-C7345493FF97}"/>
              </a:ext>
            </a:extLst>
          </p:cNvPr>
          <p:cNvSpPr>
            <a:spLocks noGrp="1"/>
          </p:cNvSpPr>
          <p:nvPr>
            <p:ph type="title"/>
          </p:nvPr>
        </p:nvSpPr>
        <p:spPr/>
        <p:txBody>
          <a:bodyPr/>
          <a:lstStyle/>
          <a:p>
            <a:r>
              <a:rPr lang="en-US" dirty="0">
                <a:solidFill>
                  <a:schemeClr val="tx1"/>
                </a:solidFill>
              </a:rPr>
              <a:t>Underperforming now but expected gains in 2-5 </a:t>
            </a:r>
            <a:r>
              <a:rPr lang="en-US" dirty="0" err="1">
                <a:solidFill>
                  <a:schemeClr val="tx1"/>
                </a:solidFill>
              </a:rPr>
              <a:t>yrs</a:t>
            </a:r>
            <a:r>
              <a:rPr lang="en-US" dirty="0">
                <a:solidFill>
                  <a:schemeClr val="tx1"/>
                </a:solidFill>
              </a:rPr>
              <a:t> </a:t>
            </a:r>
            <a:r>
              <a:rPr lang="en-US" sz="2000" dirty="0">
                <a:solidFill>
                  <a:schemeClr val="tx1"/>
                </a:solidFill>
              </a:rPr>
              <a:t>(Merrill Edge research site)</a:t>
            </a:r>
          </a:p>
        </p:txBody>
      </p:sp>
      <p:sp>
        <p:nvSpPr>
          <p:cNvPr id="3" name="TextBox 2"/>
          <p:cNvSpPr txBox="1"/>
          <p:nvPr/>
        </p:nvSpPr>
        <p:spPr>
          <a:xfrm>
            <a:off x="5122985" y="1690688"/>
            <a:ext cx="4780476" cy="523220"/>
          </a:xfrm>
          <a:prstGeom prst="rect">
            <a:avLst/>
          </a:prstGeom>
          <a:noFill/>
        </p:spPr>
        <p:txBody>
          <a:bodyPr wrap="none" rtlCol="0">
            <a:spAutoFit/>
          </a:bodyPr>
          <a:lstStyle/>
          <a:p>
            <a:r>
              <a:rPr lang="en-US" sz="1400" dirty="0"/>
              <a:t>Encompass Health Corp (EHS), </a:t>
            </a:r>
            <a:r>
              <a:rPr lang="en-US" sz="1400" dirty="0" err="1"/>
              <a:t>Tenent</a:t>
            </a:r>
            <a:r>
              <a:rPr lang="en-US" sz="1400" dirty="0"/>
              <a:t> Healthcare (THC), </a:t>
            </a:r>
          </a:p>
          <a:p>
            <a:r>
              <a:rPr lang="en-US" sz="1400" dirty="0"/>
              <a:t>Community Health Systems (CYH)</a:t>
            </a:r>
          </a:p>
        </p:txBody>
      </p:sp>
      <p:sp>
        <p:nvSpPr>
          <p:cNvPr id="6" name="Content Placeholder 5">
            <a:extLst>
              <a:ext uri="{FF2B5EF4-FFF2-40B4-BE49-F238E27FC236}">
                <a16:creationId xmlns:a16="http://schemas.microsoft.com/office/drawing/2014/main" id="{7F85D896-3C3E-4BA8-BB75-7EA463E98BEB}"/>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1ECB7DE7-D69A-4BB7-BFDF-FEE1D0024DE4}"/>
              </a:ext>
            </a:extLst>
          </p:cNvPr>
          <p:cNvPicPr>
            <a:picLocks noChangeAspect="1"/>
          </p:cNvPicPr>
          <p:nvPr/>
        </p:nvPicPr>
        <p:blipFill>
          <a:blip r:embed="rId2"/>
          <a:stretch>
            <a:fillRect/>
          </a:stretch>
        </p:blipFill>
        <p:spPr>
          <a:xfrm>
            <a:off x="677334" y="2213908"/>
            <a:ext cx="8507012" cy="4420217"/>
          </a:xfrm>
          <a:prstGeom prst="rect">
            <a:avLst/>
          </a:prstGeom>
        </p:spPr>
      </p:pic>
    </p:spTree>
    <p:extLst>
      <p:ext uri="{BB962C8B-B14F-4D97-AF65-F5344CB8AC3E}">
        <p14:creationId xmlns:p14="http://schemas.microsoft.com/office/powerpoint/2010/main" val="3794009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82F70-4FEA-4A5A-A3AD-C759730C18AA}"/>
              </a:ext>
            </a:extLst>
          </p:cNvPr>
          <p:cNvSpPr>
            <a:spLocks noGrp="1"/>
          </p:cNvSpPr>
          <p:nvPr>
            <p:ph type="title"/>
          </p:nvPr>
        </p:nvSpPr>
        <p:spPr/>
        <p:txBody>
          <a:bodyPr/>
          <a:lstStyle/>
          <a:p>
            <a:r>
              <a:rPr lang="en-US" dirty="0">
                <a:solidFill>
                  <a:schemeClr val="tx1"/>
                </a:solidFill>
              </a:rPr>
              <a:t>Peers</a:t>
            </a:r>
            <a:br>
              <a:rPr lang="en-US" dirty="0">
                <a:solidFill>
                  <a:schemeClr val="tx1"/>
                </a:solidFill>
              </a:rPr>
            </a:br>
            <a:r>
              <a:rPr lang="en-US" sz="1800" dirty="0">
                <a:solidFill>
                  <a:schemeClr val="tx1"/>
                </a:solidFill>
              </a:rPr>
              <a:t>(Merrill Edge)</a:t>
            </a:r>
          </a:p>
        </p:txBody>
      </p:sp>
      <p:pic>
        <p:nvPicPr>
          <p:cNvPr id="6" name="Content Placeholder 5">
            <a:extLst>
              <a:ext uri="{FF2B5EF4-FFF2-40B4-BE49-F238E27FC236}">
                <a16:creationId xmlns:a16="http://schemas.microsoft.com/office/drawing/2014/main" id="{982D763F-CAFF-4A8B-AE63-344EE5959132}"/>
              </a:ext>
            </a:extLst>
          </p:cNvPr>
          <p:cNvPicPr>
            <a:picLocks noGrp="1" noChangeAspect="1"/>
          </p:cNvPicPr>
          <p:nvPr>
            <p:ph idx="1"/>
          </p:nvPr>
        </p:nvPicPr>
        <p:blipFill>
          <a:blip r:embed="rId2"/>
          <a:stretch>
            <a:fillRect/>
          </a:stretch>
        </p:blipFill>
        <p:spPr>
          <a:xfrm>
            <a:off x="1632277" y="2896226"/>
            <a:ext cx="6687483" cy="2410161"/>
          </a:xfrm>
          <a:prstGeom prst="rect">
            <a:avLst/>
          </a:prstGeom>
        </p:spPr>
      </p:pic>
    </p:spTree>
    <p:extLst>
      <p:ext uri="{BB962C8B-B14F-4D97-AF65-F5344CB8AC3E}">
        <p14:creationId xmlns:p14="http://schemas.microsoft.com/office/powerpoint/2010/main" val="165578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FE652-5750-4574-9C6C-E724E12FB599}"/>
              </a:ext>
            </a:extLst>
          </p:cNvPr>
          <p:cNvSpPr>
            <a:spLocks noGrp="1"/>
          </p:cNvSpPr>
          <p:nvPr>
            <p:ph type="title"/>
          </p:nvPr>
        </p:nvSpPr>
        <p:spPr>
          <a:xfrm>
            <a:off x="677334" y="67112"/>
            <a:ext cx="8596668" cy="1476462"/>
          </a:xfrm>
        </p:spPr>
        <p:txBody>
          <a:bodyPr/>
          <a:lstStyle/>
          <a:p>
            <a:r>
              <a:rPr lang="en-US" dirty="0">
                <a:solidFill>
                  <a:schemeClr val="tx1"/>
                </a:solidFill>
              </a:rPr>
              <a:t>Competitors (BI SSG) </a:t>
            </a:r>
          </a:p>
        </p:txBody>
      </p:sp>
      <p:pic>
        <p:nvPicPr>
          <p:cNvPr id="3" name="Picture 2">
            <a:extLst>
              <a:ext uri="{FF2B5EF4-FFF2-40B4-BE49-F238E27FC236}">
                <a16:creationId xmlns:a16="http://schemas.microsoft.com/office/drawing/2014/main" id="{A238D6C8-391A-4713-90B4-D4D3345FC3C3}"/>
              </a:ext>
            </a:extLst>
          </p:cNvPr>
          <p:cNvPicPr>
            <a:picLocks noChangeAspect="1"/>
          </p:cNvPicPr>
          <p:nvPr/>
        </p:nvPicPr>
        <p:blipFill>
          <a:blip r:embed="rId2"/>
          <a:stretch>
            <a:fillRect/>
          </a:stretch>
        </p:blipFill>
        <p:spPr>
          <a:xfrm>
            <a:off x="551499" y="789300"/>
            <a:ext cx="7735380" cy="6001588"/>
          </a:xfrm>
          <a:prstGeom prst="rect">
            <a:avLst/>
          </a:prstGeom>
        </p:spPr>
      </p:pic>
    </p:spTree>
    <p:extLst>
      <p:ext uri="{BB962C8B-B14F-4D97-AF65-F5344CB8AC3E}">
        <p14:creationId xmlns:p14="http://schemas.microsoft.com/office/powerpoint/2010/main" val="152565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Agenda</a:t>
            </a:r>
          </a:p>
        </p:txBody>
      </p:sp>
      <p:sp>
        <p:nvSpPr>
          <p:cNvPr id="3" name="Content Placeholder 2"/>
          <p:cNvSpPr>
            <a:spLocks noGrp="1"/>
          </p:cNvSpPr>
          <p:nvPr>
            <p:ph idx="1"/>
          </p:nvPr>
        </p:nvSpPr>
        <p:spPr/>
        <p:txBody>
          <a:bodyPr/>
          <a:lstStyle/>
          <a:p>
            <a:r>
              <a:rPr lang="en-US" dirty="0"/>
              <a:t>Company Description</a:t>
            </a:r>
          </a:p>
          <a:p>
            <a:r>
              <a:rPr lang="en-US" dirty="0"/>
              <a:t>What Does UHS Do?</a:t>
            </a:r>
          </a:p>
          <a:p>
            <a:r>
              <a:rPr lang="en-US" dirty="0"/>
              <a:t>Industry Outlook</a:t>
            </a:r>
          </a:p>
          <a:p>
            <a:r>
              <a:rPr lang="en-US" dirty="0"/>
              <a:t>SSG Analysis</a:t>
            </a:r>
          </a:p>
          <a:p>
            <a:r>
              <a:rPr lang="en-US" dirty="0"/>
              <a:t>Why UHS – Analysts’ Opinions</a:t>
            </a:r>
          </a:p>
          <a:p>
            <a:r>
              <a:rPr lang="en-US" dirty="0"/>
              <a:t>The Competition</a:t>
            </a:r>
          </a:p>
          <a:p>
            <a:r>
              <a:rPr lang="en-US" dirty="0"/>
              <a:t>Conclusion</a:t>
            </a:r>
          </a:p>
          <a:p>
            <a:endParaRPr lang="en-US" dirty="0"/>
          </a:p>
          <a:p>
            <a:endParaRPr lang="en-US" dirty="0"/>
          </a:p>
        </p:txBody>
      </p:sp>
    </p:spTree>
    <p:extLst>
      <p:ext uri="{BB962C8B-B14F-4D97-AF65-F5344CB8AC3E}">
        <p14:creationId xmlns:p14="http://schemas.microsoft.com/office/powerpoint/2010/main" val="3375439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5FCD-7488-4543-A9AD-7501B7C6963F}"/>
              </a:ext>
            </a:extLst>
          </p:cNvPr>
          <p:cNvSpPr>
            <a:spLocks noGrp="1"/>
          </p:cNvSpPr>
          <p:nvPr>
            <p:ph type="title"/>
          </p:nvPr>
        </p:nvSpPr>
        <p:spPr/>
        <p:txBody>
          <a:bodyPr>
            <a:normAutofit fontScale="90000"/>
          </a:bodyPr>
          <a:lstStyle/>
          <a:p>
            <a:r>
              <a:rPr lang="en-US" dirty="0">
                <a:solidFill>
                  <a:schemeClr val="tx1"/>
                </a:solidFill>
              </a:rPr>
              <a:t>UHS Conclusions: Company is Well Positioned for Health Care payments in Future</a:t>
            </a:r>
          </a:p>
        </p:txBody>
      </p:sp>
      <p:sp>
        <p:nvSpPr>
          <p:cNvPr id="3" name="Content Placeholder 2">
            <a:extLst>
              <a:ext uri="{FF2B5EF4-FFF2-40B4-BE49-F238E27FC236}">
                <a16:creationId xmlns:a16="http://schemas.microsoft.com/office/drawing/2014/main" id="{8B0053F4-8B4A-46B4-BB1E-D6D9680916C8}"/>
              </a:ext>
            </a:extLst>
          </p:cNvPr>
          <p:cNvSpPr>
            <a:spLocks noGrp="1"/>
          </p:cNvSpPr>
          <p:nvPr>
            <p:ph idx="1"/>
          </p:nvPr>
        </p:nvSpPr>
        <p:spPr/>
        <p:txBody>
          <a:bodyPr/>
          <a:lstStyle/>
          <a:p>
            <a:r>
              <a:rPr lang="en-US" dirty="0"/>
              <a:t>UHS has experience in UK with offering a single payer health care system and in U.S. our standard health care system, so two different systems</a:t>
            </a:r>
          </a:p>
          <a:p>
            <a:r>
              <a:rPr lang="en-US" dirty="0"/>
              <a:t>Successful with both government and insurance payment systems</a:t>
            </a:r>
          </a:p>
          <a:p>
            <a:r>
              <a:rPr lang="en-US" dirty="0"/>
              <a:t>Should the U.S. move to a single payer system, UHS will be ready</a:t>
            </a:r>
          </a:p>
          <a:p>
            <a:endParaRPr lang="en-US" dirty="0"/>
          </a:p>
        </p:txBody>
      </p:sp>
    </p:spTree>
    <p:extLst>
      <p:ext uri="{BB962C8B-B14F-4D97-AF65-F5344CB8AC3E}">
        <p14:creationId xmlns:p14="http://schemas.microsoft.com/office/powerpoint/2010/main" val="4105709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30C92-8440-4A7F-8109-6853DEB71154}"/>
              </a:ext>
            </a:extLst>
          </p:cNvPr>
          <p:cNvSpPr>
            <a:spLocks noGrp="1"/>
          </p:cNvSpPr>
          <p:nvPr>
            <p:ph type="title"/>
          </p:nvPr>
        </p:nvSpPr>
        <p:spPr/>
        <p:txBody>
          <a:bodyPr/>
          <a:lstStyle/>
          <a:p>
            <a:r>
              <a:rPr lang="en-US" dirty="0"/>
              <a:t>2021 Q1Earnings Call:  On Track!</a:t>
            </a:r>
          </a:p>
        </p:txBody>
      </p:sp>
      <p:sp>
        <p:nvSpPr>
          <p:cNvPr id="3" name="Content Placeholder 2">
            <a:extLst>
              <a:ext uri="{FF2B5EF4-FFF2-40B4-BE49-F238E27FC236}">
                <a16:creationId xmlns:a16="http://schemas.microsoft.com/office/drawing/2014/main" id="{BDA9A9BF-7D66-4980-9B58-17EF54221276}"/>
              </a:ext>
            </a:extLst>
          </p:cNvPr>
          <p:cNvSpPr>
            <a:spLocks noGrp="1"/>
          </p:cNvSpPr>
          <p:nvPr>
            <p:ph idx="1"/>
          </p:nvPr>
        </p:nvSpPr>
        <p:spPr/>
        <p:txBody>
          <a:bodyPr/>
          <a:lstStyle/>
          <a:p>
            <a:r>
              <a:rPr lang="en-US" dirty="0"/>
              <a:t>“Q1 results were just slightly ahead of our internal forecast, which is partly why we’ve chosen not to make any changes to guidance. We feel like we’re largely on track.” –Steve G. </a:t>
            </a:r>
            <a:r>
              <a:rPr lang="en-US" dirty="0" err="1"/>
              <a:t>Filton</a:t>
            </a:r>
            <a:r>
              <a:rPr lang="en-US" dirty="0"/>
              <a:t> , EVP and CFO taken from Q12021 Earnings Call on April 27,2021.</a:t>
            </a:r>
          </a:p>
          <a:p>
            <a:endParaRPr lang="en-US" dirty="0"/>
          </a:p>
          <a:p>
            <a:r>
              <a:rPr lang="en-US" dirty="0"/>
              <a:t>Adjusted net income attributable to UHS per diluted share was 2.44 for the quarter ended March 31, 2021. (April 27,2021 Q1 Earnings call)</a:t>
            </a:r>
          </a:p>
        </p:txBody>
      </p:sp>
    </p:spTree>
    <p:extLst>
      <p:ext uri="{BB962C8B-B14F-4D97-AF65-F5344CB8AC3E}">
        <p14:creationId xmlns:p14="http://schemas.microsoft.com/office/powerpoint/2010/main" val="56621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76978D-2F40-4F1C-BDB2-239E85D68AB4}"/>
              </a:ext>
            </a:extLst>
          </p:cNvPr>
          <p:cNvPicPr>
            <a:picLocks noChangeAspect="1"/>
          </p:cNvPicPr>
          <p:nvPr/>
        </p:nvPicPr>
        <p:blipFill>
          <a:blip r:embed="rId2"/>
          <a:stretch>
            <a:fillRect/>
          </a:stretch>
        </p:blipFill>
        <p:spPr>
          <a:xfrm>
            <a:off x="971255" y="546100"/>
            <a:ext cx="4229690" cy="1028700"/>
          </a:xfrm>
          <a:prstGeom prst="rect">
            <a:avLst/>
          </a:prstGeom>
        </p:spPr>
      </p:pic>
      <p:sp>
        <p:nvSpPr>
          <p:cNvPr id="3" name="Content Placeholder 2">
            <a:extLst>
              <a:ext uri="{FF2B5EF4-FFF2-40B4-BE49-F238E27FC236}">
                <a16:creationId xmlns:a16="http://schemas.microsoft.com/office/drawing/2014/main" id="{4B9EC112-945A-4266-BC97-9557AF4ED01C}"/>
              </a:ext>
            </a:extLst>
          </p:cNvPr>
          <p:cNvSpPr>
            <a:spLocks noGrp="1"/>
          </p:cNvSpPr>
          <p:nvPr>
            <p:ph idx="1"/>
          </p:nvPr>
        </p:nvSpPr>
        <p:spPr>
          <a:xfrm>
            <a:off x="971255" y="2766646"/>
            <a:ext cx="8596668" cy="3860870"/>
          </a:xfrm>
        </p:spPr>
        <p:txBody>
          <a:bodyPr/>
          <a:lstStyle/>
          <a:p>
            <a:pPr marL="0" indent="0">
              <a:buNone/>
            </a:pPr>
            <a:r>
              <a:rPr lang="en-US" dirty="0"/>
              <a:t>One of the nation’s largest and most respected providers of hospital and healthcare services. It owns and operates through subsidiaries, acute care hospitals, outpatient facilities and behavioral health care facilities.  </a:t>
            </a:r>
          </a:p>
          <a:p>
            <a:r>
              <a:rPr lang="en-US" cap="all" dirty="0"/>
              <a:t>40 YEARS OLD</a:t>
            </a:r>
          </a:p>
          <a:p>
            <a:r>
              <a:rPr lang="en-US" cap="all" dirty="0"/>
              <a:t>400 FACILITIES; most owned, some leased</a:t>
            </a:r>
          </a:p>
          <a:p>
            <a:r>
              <a:rPr lang="en-US" cap="all" dirty="0"/>
              <a:t>90K EMPLOYEES</a:t>
            </a:r>
          </a:p>
          <a:p>
            <a:r>
              <a:rPr lang="en-US" cap="all" dirty="0"/>
              <a:t>3.5M PATIENTS PER YEAR</a:t>
            </a:r>
          </a:p>
          <a:p>
            <a:endParaRPr lang="en-US" dirty="0"/>
          </a:p>
        </p:txBody>
      </p:sp>
      <p:sp>
        <p:nvSpPr>
          <p:cNvPr id="5" name="Content Placeholder 2">
            <a:extLst>
              <a:ext uri="{FF2B5EF4-FFF2-40B4-BE49-F238E27FC236}">
                <a16:creationId xmlns:a16="http://schemas.microsoft.com/office/drawing/2014/main" id="{4B9EC112-945A-4266-BC97-9557AF4ED01C}"/>
              </a:ext>
            </a:extLst>
          </p:cNvPr>
          <p:cNvSpPr txBox="1">
            <a:spLocks/>
          </p:cNvSpPr>
          <p:nvPr/>
        </p:nvSpPr>
        <p:spPr>
          <a:xfrm>
            <a:off x="971255" y="2332892"/>
            <a:ext cx="8596668" cy="38608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dirty="0"/>
          </a:p>
        </p:txBody>
      </p:sp>
      <p:sp>
        <p:nvSpPr>
          <p:cNvPr id="2" name="TextBox 1"/>
          <p:cNvSpPr txBox="1"/>
          <p:nvPr/>
        </p:nvSpPr>
        <p:spPr>
          <a:xfrm>
            <a:off x="971255" y="1793631"/>
            <a:ext cx="4572085" cy="707886"/>
          </a:xfrm>
          <a:prstGeom prst="rect">
            <a:avLst/>
          </a:prstGeom>
          <a:noFill/>
        </p:spPr>
        <p:txBody>
          <a:bodyPr wrap="none" rtlCol="0">
            <a:spAutoFit/>
          </a:bodyPr>
          <a:lstStyle/>
          <a:p>
            <a:r>
              <a:rPr lang="en-US" sz="4000" dirty="0"/>
              <a:t>Company Overview</a:t>
            </a:r>
          </a:p>
        </p:txBody>
      </p:sp>
    </p:spTree>
    <p:extLst>
      <p:ext uri="{BB962C8B-B14F-4D97-AF65-F5344CB8AC3E}">
        <p14:creationId xmlns:p14="http://schemas.microsoft.com/office/powerpoint/2010/main" val="515247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5A62-C7FB-473F-A348-351D108B2CEC}"/>
              </a:ext>
            </a:extLst>
          </p:cNvPr>
          <p:cNvSpPr>
            <a:spLocks noGrp="1"/>
          </p:cNvSpPr>
          <p:nvPr>
            <p:ph type="title"/>
          </p:nvPr>
        </p:nvSpPr>
        <p:spPr/>
        <p:txBody>
          <a:bodyPr>
            <a:normAutofit/>
          </a:bodyPr>
          <a:lstStyle/>
          <a:p>
            <a:r>
              <a:rPr lang="en-US" sz="4000" dirty="0">
                <a:solidFill>
                  <a:schemeClr val="tx1"/>
                </a:solidFill>
              </a:rPr>
              <a:t>Industry Accolades</a:t>
            </a:r>
          </a:p>
        </p:txBody>
      </p:sp>
      <p:pic>
        <p:nvPicPr>
          <p:cNvPr id="6" name="Content Placeholder 5">
            <a:extLst>
              <a:ext uri="{FF2B5EF4-FFF2-40B4-BE49-F238E27FC236}">
                <a16:creationId xmlns:a16="http://schemas.microsoft.com/office/drawing/2014/main" id="{E29DA0A9-FDE3-46E7-96EA-0710DACFED8F}"/>
              </a:ext>
            </a:extLst>
          </p:cNvPr>
          <p:cNvPicPr>
            <a:picLocks noGrp="1" noChangeAspect="1"/>
          </p:cNvPicPr>
          <p:nvPr>
            <p:ph idx="1"/>
          </p:nvPr>
        </p:nvPicPr>
        <p:blipFill>
          <a:blip r:embed="rId2"/>
          <a:stretch>
            <a:fillRect/>
          </a:stretch>
        </p:blipFill>
        <p:spPr>
          <a:xfrm>
            <a:off x="1851383" y="2219856"/>
            <a:ext cx="6249272" cy="3762900"/>
          </a:xfrm>
          <a:prstGeom prst="rect">
            <a:avLst/>
          </a:prstGeom>
        </p:spPr>
      </p:pic>
    </p:spTree>
    <p:extLst>
      <p:ext uri="{BB962C8B-B14F-4D97-AF65-F5344CB8AC3E}">
        <p14:creationId xmlns:p14="http://schemas.microsoft.com/office/powerpoint/2010/main" val="3759776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DCEA-7ED9-4D02-AC93-7325431FDD51}"/>
              </a:ext>
            </a:extLst>
          </p:cNvPr>
          <p:cNvSpPr>
            <a:spLocks noGrp="1"/>
          </p:cNvSpPr>
          <p:nvPr>
            <p:ph type="title"/>
          </p:nvPr>
        </p:nvSpPr>
        <p:spPr/>
        <p:txBody>
          <a:bodyPr/>
          <a:lstStyle/>
          <a:p>
            <a:r>
              <a:rPr lang="en-US" dirty="0">
                <a:solidFill>
                  <a:schemeClr val="tx1"/>
                </a:solidFill>
              </a:rPr>
              <a:t>Fortune Magazine 2020 Ranking</a:t>
            </a:r>
          </a:p>
        </p:txBody>
      </p:sp>
      <p:pic>
        <p:nvPicPr>
          <p:cNvPr id="4" name="Content Placeholder 3">
            <a:extLst>
              <a:ext uri="{FF2B5EF4-FFF2-40B4-BE49-F238E27FC236}">
                <a16:creationId xmlns:a16="http://schemas.microsoft.com/office/drawing/2014/main" id="{5D7F1AC0-0752-44C4-87DE-3D15C0137CEB}"/>
              </a:ext>
            </a:extLst>
          </p:cNvPr>
          <p:cNvPicPr>
            <a:picLocks noGrp="1" noChangeAspect="1"/>
          </p:cNvPicPr>
          <p:nvPr>
            <p:ph idx="1"/>
          </p:nvPr>
        </p:nvPicPr>
        <p:blipFill>
          <a:blip r:embed="rId2"/>
          <a:stretch>
            <a:fillRect/>
          </a:stretch>
        </p:blipFill>
        <p:spPr>
          <a:xfrm>
            <a:off x="2480222" y="2160588"/>
            <a:ext cx="4991594" cy="3881437"/>
          </a:xfrm>
          <a:prstGeom prst="rect">
            <a:avLst/>
          </a:prstGeom>
        </p:spPr>
      </p:pic>
    </p:spTree>
    <p:extLst>
      <p:ext uri="{BB962C8B-B14F-4D97-AF65-F5344CB8AC3E}">
        <p14:creationId xmlns:p14="http://schemas.microsoft.com/office/powerpoint/2010/main" val="1592135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0957-0F2D-4BBA-B1EC-4D27A908E6E7}"/>
              </a:ext>
            </a:extLst>
          </p:cNvPr>
          <p:cNvSpPr>
            <a:spLocks noGrp="1"/>
          </p:cNvSpPr>
          <p:nvPr>
            <p:ph type="title"/>
          </p:nvPr>
        </p:nvSpPr>
        <p:spPr/>
        <p:txBody>
          <a:bodyPr/>
          <a:lstStyle/>
          <a:p>
            <a:r>
              <a:rPr lang="en-US" dirty="0">
                <a:solidFill>
                  <a:schemeClr val="tx1"/>
                </a:solidFill>
              </a:rPr>
              <a:t>At a Glance</a:t>
            </a:r>
            <a:br>
              <a:rPr lang="en-US" dirty="0"/>
            </a:br>
            <a:endParaRPr lang="en-US" dirty="0"/>
          </a:p>
        </p:txBody>
      </p:sp>
      <p:pic>
        <p:nvPicPr>
          <p:cNvPr id="6" name="Content Placeholder 5">
            <a:extLst>
              <a:ext uri="{FF2B5EF4-FFF2-40B4-BE49-F238E27FC236}">
                <a16:creationId xmlns:a16="http://schemas.microsoft.com/office/drawing/2014/main" id="{C3DB1933-F47E-4AFB-BAA0-51844C38ED74}"/>
              </a:ext>
            </a:extLst>
          </p:cNvPr>
          <p:cNvPicPr>
            <a:picLocks noGrp="1" noChangeAspect="1"/>
          </p:cNvPicPr>
          <p:nvPr>
            <p:ph idx="1"/>
          </p:nvPr>
        </p:nvPicPr>
        <p:blipFill>
          <a:blip r:embed="rId2"/>
          <a:stretch>
            <a:fillRect/>
          </a:stretch>
        </p:blipFill>
        <p:spPr>
          <a:xfrm>
            <a:off x="998776" y="2596146"/>
            <a:ext cx="7954485" cy="3010320"/>
          </a:xfrm>
          <a:prstGeom prst="rect">
            <a:avLst/>
          </a:prstGeom>
        </p:spPr>
      </p:pic>
    </p:spTree>
    <p:extLst>
      <p:ext uri="{BB962C8B-B14F-4D97-AF65-F5344CB8AC3E}">
        <p14:creationId xmlns:p14="http://schemas.microsoft.com/office/powerpoint/2010/main" val="4259526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4B6B5D-CDD7-455B-853A-935D15C4B835}"/>
              </a:ext>
            </a:extLst>
          </p:cNvPr>
          <p:cNvSpPr>
            <a:spLocks noGrp="1"/>
          </p:cNvSpPr>
          <p:nvPr>
            <p:ph type="title"/>
          </p:nvPr>
        </p:nvSpPr>
        <p:spPr/>
        <p:txBody>
          <a:bodyPr/>
          <a:lstStyle/>
          <a:p>
            <a:r>
              <a:rPr lang="en-US" dirty="0">
                <a:solidFill>
                  <a:schemeClr val="tx1"/>
                </a:solidFill>
              </a:rPr>
              <a:t>U.S.(+ Puerto Rico) and U.K.(+ Ireland) Locations</a:t>
            </a:r>
            <a:endParaRPr lang="en-US" dirty="0"/>
          </a:p>
        </p:txBody>
      </p:sp>
      <p:pic>
        <p:nvPicPr>
          <p:cNvPr id="7" name="Content Placeholder 6">
            <a:extLst>
              <a:ext uri="{FF2B5EF4-FFF2-40B4-BE49-F238E27FC236}">
                <a16:creationId xmlns:a16="http://schemas.microsoft.com/office/drawing/2014/main" id="{DAA19A85-EEF5-4383-8242-529C7861AF6B}"/>
              </a:ext>
            </a:extLst>
          </p:cNvPr>
          <p:cNvPicPr>
            <a:picLocks noGrp="1" noChangeAspect="1"/>
          </p:cNvPicPr>
          <p:nvPr>
            <p:ph idx="1"/>
          </p:nvPr>
        </p:nvPicPr>
        <p:blipFill>
          <a:blip r:embed="rId2"/>
          <a:stretch>
            <a:fillRect/>
          </a:stretch>
        </p:blipFill>
        <p:spPr>
          <a:xfrm>
            <a:off x="791124" y="2160588"/>
            <a:ext cx="8369790" cy="3881437"/>
          </a:xfrm>
          <a:prstGeom prst="rect">
            <a:avLst/>
          </a:prstGeom>
        </p:spPr>
      </p:pic>
    </p:spTree>
    <p:extLst>
      <p:ext uri="{BB962C8B-B14F-4D97-AF65-F5344CB8AC3E}">
        <p14:creationId xmlns:p14="http://schemas.microsoft.com/office/powerpoint/2010/main" val="613068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1133BF-D78F-4660-9C5A-7E3436FC9C6B}"/>
              </a:ext>
            </a:extLst>
          </p:cNvPr>
          <p:cNvSpPr>
            <a:spLocks noGrp="1"/>
          </p:cNvSpPr>
          <p:nvPr>
            <p:ph type="title"/>
          </p:nvPr>
        </p:nvSpPr>
        <p:spPr/>
        <p:txBody>
          <a:bodyPr/>
          <a:lstStyle/>
          <a:p>
            <a:r>
              <a:rPr lang="en-US" dirty="0"/>
              <a:t>Diversified Revenue (mostly from </a:t>
            </a:r>
            <a:r>
              <a:rPr lang="en-US" dirty="0" err="1"/>
              <a:t>goverment</a:t>
            </a:r>
            <a:r>
              <a:rPr lang="en-US" dirty="0"/>
              <a:t> and insurance payments)</a:t>
            </a:r>
          </a:p>
        </p:txBody>
      </p:sp>
      <p:pic>
        <p:nvPicPr>
          <p:cNvPr id="6" name="Content Placeholder 5">
            <a:extLst>
              <a:ext uri="{FF2B5EF4-FFF2-40B4-BE49-F238E27FC236}">
                <a16:creationId xmlns:a16="http://schemas.microsoft.com/office/drawing/2014/main" id="{5E73258F-2687-4D77-B419-52323F24DDC8}"/>
              </a:ext>
            </a:extLst>
          </p:cNvPr>
          <p:cNvPicPr>
            <a:picLocks noGrp="1" noChangeAspect="1"/>
          </p:cNvPicPr>
          <p:nvPr>
            <p:ph idx="1"/>
          </p:nvPr>
        </p:nvPicPr>
        <p:blipFill>
          <a:blip r:embed="rId2"/>
          <a:stretch>
            <a:fillRect/>
          </a:stretch>
        </p:blipFill>
        <p:spPr>
          <a:xfrm>
            <a:off x="677863" y="2506001"/>
            <a:ext cx="8596312" cy="3190610"/>
          </a:xfrm>
          <a:prstGeom prst="rect">
            <a:avLst/>
          </a:prstGeom>
        </p:spPr>
      </p:pic>
    </p:spTree>
    <p:extLst>
      <p:ext uri="{BB962C8B-B14F-4D97-AF65-F5344CB8AC3E}">
        <p14:creationId xmlns:p14="http://schemas.microsoft.com/office/powerpoint/2010/main" val="100147633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1109</TotalTime>
  <Words>821</Words>
  <Application>Microsoft Office PowerPoint</Application>
  <PresentationFormat>Widescreen</PresentationFormat>
  <Paragraphs>79</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Narrow</vt:lpstr>
      <vt:lpstr>Calibri</vt:lpstr>
      <vt:lpstr>Trebuchet MS</vt:lpstr>
      <vt:lpstr>Wingdings 3</vt:lpstr>
      <vt:lpstr>ヒラギノ角ゴ Pro W3</vt:lpstr>
      <vt:lpstr>Facet</vt:lpstr>
      <vt:lpstr>Universal Health Services Ticker: UHS (NYSE)    Size: Large  Sector: Healthcare   Industry: Medical Care Facilities</vt:lpstr>
      <vt:lpstr>Disclaimer</vt:lpstr>
      <vt:lpstr>Agenda</vt:lpstr>
      <vt:lpstr>PowerPoint Presentation</vt:lpstr>
      <vt:lpstr>Industry Accolades</vt:lpstr>
      <vt:lpstr>Fortune Magazine 2020 Ranking</vt:lpstr>
      <vt:lpstr>At a Glance </vt:lpstr>
      <vt:lpstr>U.S.(+ Puerto Rico) and U.K.(+ Ireland) Locations</vt:lpstr>
      <vt:lpstr>Diversified Revenue (mostly from goverment and insurance payments)</vt:lpstr>
      <vt:lpstr>Industry Outlook: Growth of Behavioral Health</vt:lpstr>
      <vt:lpstr>Behavioral Segment Overview</vt:lpstr>
      <vt:lpstr>Acute hospitals take advantage of demographics</vt:lpstr>
      <vt:lpstr>Acute Segment Overview</vt:lpstr>
      <vt:lpstr>Future Growth Specifics </vt:lpstr>
      <vt:lpstr>Why UHS?</vt:lpstr>
      <vt:lpstr>PowerPoint Presentation</vt:lpstr>
      <vt:lpstr>PowerPoint Presentation</vt:lpstr>
      <vt:lpstr>SSG Analysis page 3</vt:lpstr>
      <vt:lpstr>SSG page 4</vt:lpstr>
      <vt:lpstr>SSG page 5</vt:lpstr>
      <vt:lpstr>Consistent Growth &amp; Strong Cash Flow </vt:lpstr>
      <vt:lpstr>Consistent Conservative leverage Profile</vt:lpstr>
      <vt:lpstr>Analysts Opinions</vt:lpstr>
      <vt:lpstr>Triple play -- #1</vt:lpstr>
      <vt:lpstr>Possible triple play -- #2</vt:lpstr>
      <vt:lpstr>Triple Play -- #3</vt:lpstr>
      <vt:lpstr>Underperforming now but expected gains in 2-5 yrs (Merrill Edge research site)</vt:lpstr>
      <vt:lpstr>Peers (Merrill Edge)</vt:lpstr>
      <vt:lpstr>Competitors (BI SSG) </vt:lpstr>
      <vt:lpstr>UHS Conclusions: Company is Well Positioned for Health Care payments in Future</vt:lpstr>
      <vt:lpstr>2021 Q1Earnings Call:  On Track!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L</dc:creator>
  <cp:lastModifiedBy>G L</cp:lastModifiedBy>
  <cp:revision>83</cp:revision>
  <cp:lastPrinted>2021-04-12T23:57:21Z</cp:lastPrinted>
  <dcterms:created xsi:type="dcterms:W3CDTF">2021-02-14T18:10:42Z</dcterms:created>
  <dcterms:modified xsi:type="dcterms:W3CDTF">2021-05-04T00:53:56Z</dcterms:modified>
</cp:coreProperties>
</file>