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59" r:id="rId8"/>
    <p:sldId id="274" r:id="rId9"/>
    <p:sldId id="267" r:id="rId10"/>
    <p:sldId id="269" r:id="rId11"/>
    <p:sldId id="268" r:id="rId12"/>
    <p:sldId id="271" r:id="rId13"/>
    <p:sldId id="270" r:id="rId14"/>
    <p:sldId id="273" r:id="rId15"/>
    <p:sldId id="266" r:id="rId16"/>
    <p:sldId id="275"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0377D-3E14-47BE-A1B9-BF4CA0992B48}"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413726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0377D-3E14-47BE-A1B9-BF4CA0992B48}"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411606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0377D-3E14-47BE-A1B9-BF4CA0992B48}"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345018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0377D-3E14-47BE-A1B9-BF4CA0992B48}"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371495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0377D-3E14-47BE-A1B9-BF4CA0992B48}"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268116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0377D-3E14-47BE-A1B9-BF4CA0992B48}"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112260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0377D-3E14-47BE-A1B9-BF4CA0992B48}"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298371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0377D-3E14-47BE-A1B9-BF4CA0992B48}"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372412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0377D-3E14-47BE-A1B9-BF4CA0992B48}"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1590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0377D-3E14-47BE-A1B9-BF4CA0992B48}"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367403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0377D-3E14-47BE-A1B9-BF4CA0992B48}"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E2E54-2FF2-40BC-B961-BC559AB8069A}" type="slidenum">
              <a:rPr lang="en-US" smtClean="0"/>
              <a:t>‹#›</a:t>
            </a:fld>
            <a:endParaRPr lang="en-US"/>
          </a:p>
        </p:txBody>
      </p:sp>
    </p:spTree>
    <p:extLst>
      <p:ext uri="{BB962C8B-B14F-4D97-AF65-F5344CB8AC3E}">
        <p14:creationId xmlns:p14="http://schemas.microsoft.com/office/powerpoint/2010/main" val="227810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0377D-3E14-47BE-A1B9-BF4CA0992B48}" type="datetimeFigureOut">
              <a:rPr lang="en-US" smtClean="0"/>
              <a:t>10/12/2021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E2E54-2FF2-40BC-B961-BC559AB8069A}" type="slidenum">
              <a:rPr lang="en-US" smtClean="0"/>
              <a:t>‹#›</a:t>
            </a:fld>
            <a:endParaRPr lang="en-US"/>
          </a:p>
        </p:txBody>
      </p:sp>
    </p:spTree>
    <p:extLst>
      <p:ext uri="{BB962C8B-B14F-4D97-AF65-F5344CB8AC3E}">
        <p14:creationId xmlns:p14="http://schemas.microsoft.com/office/powerpoint/2010/main" val="8005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research.fidelity.com/eresearch/markets_sectors/sectors/industries.jhtml?tab=learn&amp;industry=252030" TargetMode="External"/><Relationship Id="rId2" Type="http://schemas.openxmlformats.org/officeDocument/2006/relationships/hyperlink" Target="http://eresearch.fidelity.com/eresearch/markets_sectors/sectors/sectors_in_market.jhtml?tab=learn&amp;sector=25"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3154" y="1401587"/>
            <a:ext cx="10656711" cy="3463924"/>
          </a:xfrm>
        </p:spPr>
        <p:txBody>
          <a:bodyPr>
            <a:normAutofit fontScale="90000"/>
          </a:bodyPr>
          <a:lstStyle/>
          <a:p>
            <a:r>
              <a:rPr lang="en-US" b="1" dirty="0" smtClean="0"/>
              <a:t>Superior Group of Companies</a:t>
            </a:r>
            <a:r>
              <a:rPr lang="en-US" dirty="0" smtClean="0"/>
              <a:t/>
            </a:r>
            <a:br>
              <a:rPr lang="en-US" dirty="0" smtClean="0"/>
            </a:br>
            <a:r>
              <a:rPr lang="en-US" b="1" dirty="0"/>
              <a:t>(</a:t>
            </a:r>
            <a:r>
              <a:rPr lang="en-US" b="1" dirty="0" smtClean="0"/>
              <a:t>SGC)</a:t>
            </a:r>
            <a:br>
              <a:rPr lang="en-US" b="1" dirty="0" smtClean="0"/>
            </a:br>
            <a:r>
              <a:rPr lang="en-US" sz="2200" b="1" dirty="0" smtClean="0"/>
              <a:t>Sector (GICS®)</a:t>
            </a:r>
            <a:br>
              <a:rPr lang="en-US" sz="2200" b="1" dirty="0" smtClean="0"/>
            </a:br>
            <a:r>
              <a:rPr lang="en-US" sz="2200" dirty="0" smtClean="0">
                <a:hlinkClick r:id="rId2"/>
              </a:rPr>
              <a:t>Consumer Discretionary</a:t>
            </a:r>
            <a:r>
              <a:rPr lang="en-US" sz="2200" dirty="0" smtClean="0"/>
              <a:t> </a:t>
            </a:r>
            <a:br>
              <a:rPr lang="en-US" sz="2200" dirty="0" smtClean="0"/>
            </a:br>
            <a:r>
              <a:rPr lang="en-US" sz="2200" b="1" dirty="0" smtClean="0"/>
              <a:t>Industry (GICS®)</a:t>
            </a:r>
            <a:br>
              <a:rPr lang="en-US" sz="2200" b="1" dirty="0" smtClean="0"/>
            </a:br>
            <a:r>
              <a:rPr lang="en-US" sz="2200" dirty="0" smtClean="0">
                <a:hlinkClick r:id="rId3"/>
              </a:rPr>
              <a:t>Textiles, Apparel &amp; Luxury Goods</a:t>
            </a:r>
            <a:r>
              <a:rPr lang="en-US" sz="2200" dirty="0" smtClean="0"/>
              <a:t> </a:t>
            </a:r>
            <a:br>
              <a:rPr lang="en-US" sz="2200" dirty="0" smtClean="0"/>
            </a:br>
            <a:r>
              <a:rPr lang="en-US" sz="2700" dirty="0" smtClean="0"/>
              <a:t/>
            </a:r>
            <a:br>
              <a:rPr lang="en-US" sz="2700" dirty="0" smtClean="0"/>
            </a:br>
            <a:endParaRPr lang="en-US" sz="2700" dirty="0"/>
          </a:p>
        </p:txBody>
      </p:sp>
      <p:sp>
        <p:nvSpPr>
          <p:cNvPr id="3" name="Subtitle 2"/>
          <p:cNvSpPr>
            <a:spLocks noGrp="1"/>
          </p:cNvSpPr>
          <p:nvPr>
            <p:ph type="subTitle" idx="1"/>
          </p:nvPr>
        </p:nvSpPr>
        <p:spPr>
          <a:xfrm>
            <a:off x="1309509" y="4746731"/>
            <a:ext cx="9144000" cy="1353783"/>
          </a:xfrm>
        </p:spPr>
        <p:txBody>
          <a:bodyPr/>
          <a:lstStyle/>
          <a:p>
            <a:r>
              <a:rPr lang="en-US" dirty="0" smtClean="0"/>
              <a:t>By</a:t>
            </a:r>
          </a:p>
          <a:p>
            <a:r>
              <a:rPr lang="en-US" b="1" u="sng" dirty="0" smtClean="0">
                <a:solidFill>
                  <a:srgbClr val="C00000"/>
                </a:solidFill>
              </a:rPr>
              <a:t>Arvind K. Krishna</a:t>
            </a:r>
          </a:p>
          <a:p>
            <a:r>
              <a:rPr lang="en-US" dirty="0" smtClean="0"/>
              <a:t>October 12, 2021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29095662"/>
              </p:ext>
            </p:extLst>
          </p:nvPr>
        </p:nvGraphicFramePr>
        <p:xfrm>
          <a:off x="4052709" y="4324528"/>
          <a:ext cx="5023556" cy="422203"/>
        </p:xfrm>
        <a:graphic>
          <a:graphicData uri="http://schemas.openxmlformats.org/drawingml/2006/table">
            <a:tbl>
              <a:tblPr/>
              <a:tblGrid>
                <a:gridCol w="2511778"/>
                <a:gridCol w="2511778"/>
              </a:tblGrid>
              <a:tr h="422203">
                <a:tc>
                  <a:txBody>
                    <a:bodyPr/>
                    <a:lstStyle/>
                    <a:p>
                      <a:r>
                        <a:rPr lang="en-US" dirty="0"/>
                        <a:t>Market Capitalization</a:t>
                      </a:r>
                    </a:p>
                  </a:txBody>
                  <a:tcPr anchor="ctr">
                    <a:lnL>
                      <a:noFill/>
                    </a:lnL>
                    <a:lnR>
                      <a:noFill/>
                    </a:lnR>
                    <a:lnT>
                      <a:noFill/>
                    </a:lnT>
                    <a:lnB>
                      <a:noFill/>
                    </a:lnB>
                  </a:tcPr>
                </a:tc>
                <a:tc>
                  <a:txBody>
                    <a:bodyPr/>
                    <a:lstStyle/>
                    <a:p>
                      <a:r>
                        <a:rPr lang="en-US" dirty="0"/>
                        <a:t>$389.83M</a:t>
                      </a:r>
                    </a:p>
                  </a:txBody>
                  <a:tcPr anchor="ctr">
                    <a:lnL>
                      <a:noFill/>
                    </a:lnL>
                    <a:lnR>
                      <a:noFill/>
                    </a:lnR>
                    <a:lnT>
                      <a:noFill/>
                    </a:lnT>
                    <a:lnB>
                      <a:noFill/>
                    </a:lnB>
                  </a:tcPr>
                </a:tc>
              </a:tr>
            </a:tbl>
          </a:graphicData>
        </a:graphic>
      </p:graphicFrame>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2400" y="2532022"/>
            <a:ext cx="2054578" cy="358328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73338" y="2449939"/>
            <a:ext cx="1562211" cy="3650575"/>
          </a:xfrm>
          <a:prstGeom prst="rect">
            <a:avLst/>
          </a:prstGeom>
        </p:spPr>
      </p:pic>
    </p:spTree>
    <p:extLst>
      <p:ext uri="{BB962C8B-B14F-4D97-AF65-F5344CB8AC3E}">
        <p14:creationId xmlns:p14="http://schemas.microsoft.com/office/powerpoint/2010/main" val="4132220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146" y="2623246"/>
            <a:ext cx="11470107" cy="368159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284" y="612554"/>
            <a:ext cx="12020716" cy="2010692"/>
          </a:xfrm>
          <a:prstGeom prst="rect">
            <a:avLst/>
          </a:prstGeom>
        </p:spPr>
      </p:pic>
      <p:sp>
        <p:nvSpPr>
          <p:cNvPr id="4" name="TextBox 3"/>
          <p:cNvSpPr txBox="1"/>
          <p:nvPr/>
        </p:nvSpPr>
        <p:spPr>
          <a:xfrm>
            <a:off x="282222" y="243222"/>
            <a:ext cx="2424190" cy="369332"/>
          </a:xfrm>
          <a:prstGeom prst="rect">
            <a:avLst/>
          </a:prstGeom>
          <a:noFill/>
        </p:spPr>
        <p:txBody>
          <a:bodyPr wrap="none" rtlCol="0">
            <a:spAutoFit/>
          </a:bodyPr>
          <a:lstStyle/>
          <a:p>
            <a:r>
              <a:rPr lang="en-US" b="1" dirty="0" smtClean="0">
                <a:solidFill>
                  <a:srgbClr val="FF0000"/>
                </a:solidFill>
              </a:rPr>
              <a:t>SGC – SSG Contd. (2&amp;3)</a:t>
            </a:r>
            <a:endParaRPr lang="en-US" b="1" dirty="0">
              <a:solidFill>
                <a:srgbClr val="FF0000"/>
              </a:solidFill>
            </a:endParaRPr>
          </a:p>
        </p:txBody>
      </p:sp>
    </p:spTree>
    <p:extLst>
      <p:ext uri="{BB962C8B-B14F-4D97-AF65-F5344CB8AC3E}">
        <p14:creationId xmlns:p14="http://schemas.microsoft.com/office/powerpoint/2010/main" val="3392252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86" y="-91440"/>
            <a:ext cx="11075640" cy="48723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456" y="2156178"/>
            <a:ext cx="5140044" cy="399626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301" y="4780863"/>
            <a:ext cx="6996055" cy="1958603"/>
          </a:xfrm>
          <a:prstGeom prst="rect">
            <a:avLst/>
          </a:prstGeom>
        </p:spPr>
      </p:pic>
    </p:spTree>
    <p:extLst>
      <p:ext uri="{BB962C8B-B14F-4D97-AF65-F5344CB8AC3E}">
        <p14:creationId xmlns:p14="http://schemas.microsoft.com/office/powerpoint/2010/main" val="2170924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86" y="677333"/>
            <a:ext cx="10400619" cy="4972686"/>
          </a:xfrm>
          <a:prstGeom prst="rect">
            <a:avLst/>
          </a:prstGeom>
        </p:spPr>
      </p:pic>
      <p:sp>
        <p:nvSpPr>
          <p:cNvPr id="3" name="TextBox 2"/>
          <p:cNvSpPr txBox="1"/>
          <p:nvPr/>
        </p:nvSpPr>
        <p:spPr>
          <a:xfrm>
            <a:off x="666686" y="308001"/>
            <a:ext cx="2470548" cy="369332"/>
          </a:xfrm>
          <a:prstGeom prst="rect">
            <a:avLst/>
          </a:prstGeom>
          <a:noFill/>
        </p:spPr>
        <p:txBody>
          <a:bodyPr wrap="none" rtlCol="0">
            <a:spAutoFit/>
          </a:bodyPr>
          <a:lstStyle/>
          <a:p>
            <a:r>
              <a:rPr lang="en-US" b="1" dirty="0" smtClean="0">
                <a:solidFill>
                  <a:srgbClr val="FF0000"/>
                </a:solidFill>
              </a:rPr>
              <a:t>SGC – SSG 5, Conclusion</a:t>
            </a:r>
            <a:endParaRPr lang="en-US" b="1" dirty="0">
              <a:solidFill>
                <a:srgbClr val="FF0000"/>
              </a:solidFill>
            </a:endParaRPr>
          </a:p>
        </p:txBody>
      </p:sp>
    </p:spTree>
    <p:extLst>
      <p:ext uri="{BB962C8B-B14F-4D97-AF65-F5344CB8AC3E}">
        <p14:creationId xmlns:p14="http://schemas.microsoft.com/office/powerpoint/2010/main" val="128091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3732" y="367175"/>
            <a:ext cx="9381067" cy="1754326"/>
          </a:xfrm>
          <a:prstGeom prst="rect">
            <a:avLst/>
          </a:prstGeom>
        </p:spPr>
        <p:txBody>
          <a:bodyPr wrap="square">
            <a:spAutoFit/>
          </a:bodyPr>
          <a:lstStyle/>
          <a:p>
            <a:pPr marL="285750" indent="-285750">
              <a:buFont typeface="Arial" panose="020B0604020202020204" pitchFamily="34" charset="0"/>
              <a:buChar char="•"/>
            </a:pPr>
            <a:r>
              <a:rPr lang="en-US" b="1" dirty="0" smtClean="0"/>
              <a:t>BAMKO</a:t>
            </a:r>
            <a:r>
              <a:rPr lang="en-US" dirty="0" smtClean="0"/>
              <a:t> has </a:t>
            </a:r>
            <a:r>
              <a:rPr lang="en-US" dirty="0"/>
              <a:t>enjoyed a CAGR of 31.5% over the last three years, excluding PP&amp;E sales in 2020 and 2021, and annualizing the first six months of </a:t>
            </a:r>
            <a:r>
              <a:rPr lang="en-US" dirty="0" smtClean="0"/>
              <a:t>2021 – PPE Excluded</a:t>
            </a:r>
          </a:p>
          <a:p>
            <a:pPr marL="285750" indent="-285750">
              <a:buFont typeface="Arial" panose="020B0604020202020204" pitchFamily="34" charset="0"/>
              <a:buChar char="•"/>
            </a:pPr>
            <a:r>
              <a:rPr lang="en-US" b="1" dirty="0" smtClean="0"/>
              <a:t>BAMKO</a:t>
            </a:r>
            <a:r>
              <a:rPr lang="en-US" dirty="0" smtClean="0"/>
              <a:t> grown </a:t>
            </a:r>
            <a:r>
              <a:rPr lang="en-US" dirty="0"/>
              <a:t>revenue at a CAGR of 45.7% over the past five years if the first half of 2021 is </a:t>
            </a:r>
            <a:r>
              <a:rPr lang="en-US" dirty="0" smtClean="0"/>
              <a:t>annualized - PPE Excluded</a:t>
            </a:r>
          </a:p>
          <a:p>
            <a:endParaRPr lang="en-US" dirty="0" smtClean="0"/>
          </a:p>
          <a:p>
            <a:endParaRPr lang="en-US" dirty="0" smtClean="0"/>
          </a:p>
        </p:txBody>
      </p:sp>
      <p:sp>
        <p:nvSpPr>
          <p:cNvPr id="3" name="Rectangle 2"/>
          <p:cNvSpPr/>
          <p:nvPr/>
        </p:nvSpPr>
        <p:spPr>
          <a:xfrm>
            <a:off x="1072444" y="1605123"/>
            <a:ext cx="9268178" cy="1200329"/>
          </a:xfrm>
          <a:prstGeom prst="rect">
            <a:avLst/>
          </a:prstGeom>
        </p:spPr>
        <p:txBody>
          <a:bodyPr wrap="square">
            <a:spAutoFit/>
          </a:bodyPr>
          <a:lstStyle/>
          <a:p>
            <a:pPr marL="285750" indent="-285750">
              <a:buFont typeface="Arial" panose="020B0604020202020204" pitchFamily="34" charset="0"/>
              <a:buChar char="•"/>
            </a:pPr>
            <a:r>
              <a:rPr lang="en-US" b="1" dirty="0"/>
              <a:t>BAMKO</a:t>
            </a:r>
            <a:r>
              <a:rPr lang="en-US" dirty="0"/>
              <a:t> had a backlog of $67.6 million on June 30, 2021, up 66% from just one quarter earlier</a:t>
            </a:r>
            <a:r>
              <a:rPr lang="en-US" dirty="0" smtClean="0"/>
              <a:t>.</a:t>
            </a:r>
          </a:p>
          <a:p>
            <a:pPr marL="285750" indent="-285750">
              <a:buFont typeface="Arial" panose="020B0604020202020204" pitchFamily="34" charset="0"/>
              <a:buChar char="•"/>
            </a:pPr>
            <a:r>
              <a:rPr lang="en-US" b="1" dirty="0"/>
              <a:t>BAMKO's</a:t>
            </a:r>
            <a:r>
              <a:rPr lang="en-US" dirty="0"/>
              <a:t> salespeople also successfully converted 30% of their new PPE customers with </a:t>
            </a:r>
            <a:r>
              <a:rPr lang="en-US" dirty="0" smtClean="0"/>
              <a:t>no </a:t>
            </a:r>
            <a:r>
              <a:rPr lang="en-US" dirty="0"/>
              <a:t>other relationship into promotional products customers.</a:t>
            </a:r>
          </a:p>
          <a:p>
            <a:pPr marL="285750" indent="-285750">
              <a:buFont typeface="Arial" panose="020B0604020202020204" pitchFamily="34" charset="0"/>
              <a:buChar char="•"/>
            </a:pPr>
            <a:r>
              <a:rPr lang="en-US" b="1" dirty="0"/>
              <a:t>BAMKO</a:t>
            </a:r>
            <a:r>
              <a:rPr lang="en-US" dirty="0"/>
              <a:t> has no Competitor </a:t>
            </a:r>
            <a:r>
              <a:rPr lang="en-US" dirty="0" smtClean="0"/>
              <a:t>Peers</a:t>
            </a:r>
            <a:endParaRPr lang="en-US" dirty="0"/>
          </a:p>
        </p:txBody>
      </p:sp>
      <p:sp>
        <p:nvSpPr>
          <p:cNvPr id="5" name="Rectangle 4"/>
          <p:cNvSpPr/>
          <p:nvPr/>
        </p:nvSpPr>
        <p:spPr>
          <a:xfrm>
            <a:off x="1083732" y="2805452"/>
            <a:ext cx="9742312" cy="1477328"/>
          </a:xfrm>
          <a:prstGeom prst="rect">
            <a:avLst/>
          </a:prstGeom>
        </p:spPr>
        <p:txBody>
          <a:bodyPr wrap="square">
            <a:spAutoFit/>
          </a:bodyPr>
          <a:lstStyle/>
          <a:p>
            <a:pPr marL="285750" indent="-285750">
              <a:buFont typeface="Arial" panose="020B0604020202020204" pitchFamily="34" charset="0"/>
              <a:buChar char="•"/>
            </a:pPr>
            <a:r>
              <a:rPr lang="en-US" b="1" dirty="0"/>
              <a:t>TOG</a:t>
            </a:r>
            <a:r>
              <a:rPr lang="en-US" dirty="0"/>
              <a:t> Revenues </a:t>
            </a:r>
            <a:r>
              <a:rPr lang="en-US" dirty="0" smtClean="0"/>
              <a:t>are accelerating </a:t>
            </a:r>
            <a:r>
              <a:rPr lang="en-US" dirty="0"/>
              <a:t>– Competitors </a:t>
            </a:r>
            <a:r>
              <a:rPr lang="en-US" dirty="0" smtClean="0"/>
              <a:t>(Support.com &amp; </a:t>
            </a:r>
            <a:r>
              <a:rPr lang="en-US" dirty="0" err="1" smtClean="0"/>
              <a:t>StarTek</a:t>
            </a:r>
            <a:r>
              <a:rPr lang="en-US" dirty="0" smtClean="0"/>
              <a:t> </a:t>
            </a:r>
            <a:r>
              <a:rPr lang="en-US" dirty="0"/>
              <a:t>are two </a:t>
            </a:r>
            <a:r>
              <a:rPr lang="en-US" dirty="0" smtClean="0"/>
              <a:t>peers) losing </a:t>
            </a:r>
            <a:r>
              <a:rPr lang="en-US" dirty="0"/>
              <a:t>money or had declining revenues for years. Net sales in </a:t>
            </a:r>
            <a:r>
              <a:rPr lang="en-US" dirty="0" smtClean="0"/>
              <a:t>TOG segment </a:t>
            </a:r>
            <a:r>
              <a:rPr lang="en-US" dirty="0"/>
              <a:t>increased 72.6%</a:t>
            </a:r>
            <a:r>
              <a:rPr lang="en-US" dirty="0" smtClean="0"/>
              <a:t> </a:t>
            </a:r>
          </a:p>
          <a:p>
            <a:pPr marL="285750" indent="-285750">
              <a:buFont typeface="Arial" panose="020B0604020202020204" pitchFamily="34" charset="0"/>
              <a:buChar char="•"/>
            </a:pPr>
            <a:r>
              <a:rPr lang="en-US" b="1" dirty="0" smtClean="0"/>
              <a:t>TOG</a:t>
            </a:r>
            <a:r>
              <a:rPr lang="en-US" dirty="0" smtClean="0"/>
              <a:t> Revenues grown at </a:t>
            </a:r>
            <a:r>
              <a:rPr lang="en-US" dirty="0"/>
              <a:t>a 30.8% CAGR over the past five years if 2021 is annualized. </a:t>
            </a:r>
            <a:r>
              <a:rPr lang="en-US" dirty="0" smtClean="0"/>
              <a:t>Growth </a:t>
            </a:r>
            <a:r>
              <a:rPr lang="en-US" dirty="0"/>
              <a:t>was all organic. During the second quarter of 2021 Superior added 437 billable agents across all sites. That is on top of 184 agents in the first quarter for a total of 621 agents for the first half of 2021.</a:t>
            </a:r>
          </a:p>
        </p:txBody>
      </p:sp>
      <p:sp>
        <p:nvSpPr>
          <p:cNvPr id="8" name="Rectangle 7"/>
          <p:cNvSpPr/>
          <p:nvPr/>
        </p:nvSpPr>
        <p:spPr>
          <a:xfrm>
            <a:off x="1083732" y="4444496"/>
            <a:ext cx="9934224" cy="1754326"/>
          </a:xfrm>
          <a:prstGeom prst="rect">
            <a:avLst/>
          </a:prstGeom>
        </p:spPr>
        <p:txBody>
          <a:bodyPr wrap="square">
            <a:spAutoFit/>
          </a:bodyPr>
          <a:lstStyle/>
          <a:p>
            <a:pPr marL="285750" indent="-285750">
              <a:buFont typeface="Arial" panose="020B0604020202020204" pitchFamily="34" charset="0"/>
              <a:buChar char="•"/>
            </a:pPr>
            <a:r>
              <a:rPr lang="en-US" b="1" dirty="0"/>
              <a:t>The </a:t>
            </a:r>
            <a:r>
              <a:rPr lang="en-US" b="1" dirty="0" smtClean="0"/>
              <a:t>Stagnant Uniforms Segment </a:t>
            </a:r>
            <a:r>
              <a:rPr lang="en-US" dirty="0"/>
              <a:t>remains the largest by revenues. However, it no longer provides the majority of earnings. SGC Not expect the kind of growth they are seeing in the other two segments. </a:t>
            </a:r>
          </a:p>
          <a:p>
            <a:pPr marL="285750" indent="-285750">
              <a:buFont typeface="Arial" panose="020B0604020202020204" pitchFamily="34" charset="0"/>
              <a:buChar char="•"/>
            </a:pPr>
            <a:r>
              <a:rPr lang="en-US" dirty="0"/>
              <a:t>Management does not expect flat Uniform revenues going forward </a:t>
            </a:r>
            <a:r>
              <a:rPr lang="en-US" dirty="0" smtClean="0"/>
              <a:t>in the Post COVID PPE Stage.</a:t>
            </a:r>
            <a:endParaRPr lang="en-US" dirty="0"/>
          </a:p>
          <a:p>
            <a:pPr marL="285750" indent="-285750">
              <a:buFont typeface="Arial" panose="020B0604020202020204" pitchFamily="34" charset="0"/>
              <a:buChar char="•"/>
            </a:pPr>
            <a:r>
              <a:rPr lang="en-US" dirty="0"/>
              <a:t>They believe that with PPE sales returning to normal and the 2018 acquisition fully integrated, it can grow uniforms revenues at least 12% organically annually going forward. New sales expected more from medical customers &amp; also grow revenues overseas ($30M - $100M over the next few years). </a:t>
            </a:r>
          </a:p>
        </p:txBody>
      </p:sp>
      <p:sp>
        <p:nvSpPr>
          <p:cNvPr id="11" name="Right Arrow 10"/>
          <p:cNvSpPr/>
          <p:nvPr/>
        </p:nvSpPr>
        <p:spPr>
          <a:xfrm>
            <a:off x="1027288" y="2835054"/>
            <a:ext cx="10047112" cy="45719"/>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027288" y="4451991"/>
            <a:ext cx="10047112" cy="45719"/>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662311" y="137224"/>
            <a:ext cx="2094163" cy="400110"/>
          </a:xfrm>
          <a:prstGeom prst="rect">
            <a:avLst/>
          </a:prstGeom>
          <a:noFill/>
        </p:spPr>
        <p:txBody>
          <a:bodyPr wrap="none" rtlCol="0">
            <a:spAutoFit/>
          </a:bodyPr>
          <a:lstStyle/>
          <a:p>
            <a:r>
              <a:rPr lang="en-US" sz="2000" b="1" u="sng" dirty="0" smtClean="0">
                <a:solidFill>
                  <a:srgbClr val="C00000"/>
                </a:solidFill>
              </a:rPr>
              <a:t>SGC Growth Plans</a:t>
            </a:r>
            <a:endParaRPr lang="en-US" sz="2000" b="1" u="sng" dirty="0">
              <a:solidFill>
                <a:srgbClr val="C00000"/>
              </a:solidFill>
            </a:endParaRPr>
          </a:p>
        </p:txBody>
      </p:sp>
    </p:spTree>
    <p:extLst>
      <p:ext uri="{BB962C8B-B14F-4D97-AF65-F5344CB8AC3E}">
        <p14:creationId xmlns:p14="http://schemas.microsoft.com/office/powerpoint/2010/main" val="819902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pPr algn="ctr"/>
            <a:r>
              <a:rPr lang="en-US" b="1" dirty="0" smtClean="0"/>
              <a:t>SGC Positives and Negatives</a:t>
            </a:r>
            <a:endParaRPr lang="en-US" b="1" dirty="0"/>
          </a:p>
        </p:txBody>
      </p:sp>
      <p:sp>
        <p:nvSpPr>
          <p:cNvPr id="3" name="Content Placeholder 2"/>
          <p:cNvSpPr>
            <a:spLocks noGrp="1"/>
          </p:cNvSpPr>
          <p:nvPr>
            <p:ph idx="1"/>
          </p:nvPr>
        </p:nvSpPr>
        <p:spPr>
          <a:xfrm>
            <a:off x="838200" y="1351491"/>
            <a:ext cx="10515600" cy="5004153"/>
          </a:xfrm>
        </p:spPr>
        <p:txBody>
          <a:bodyPr>
            <a:normAutofit fontScale="85000" lnSpcReduction="20000"/>
          </a:bodyPr>
          <a:lstStyle/>
          <a:p>
            <a:r>
              <a:rPr lang="en-US" sz="2400" dirty="0" smtClean="0"/>
              <a:t>SGC has </a:t>
            </a:r>
            <a:r>
              <a:rPr lang="en-US" sz="2400" dirty="0"/>
              <a:t>two rapid growth </a:t>
            </a:r>
            <a:r>
              <a:rPr lang="en-US" sz="2400" dirty="0" smtClean="0"/>
              <a:t>product segments besides </a:t>
            </a:r>
            <a:r>
              <a:rPr lang="en-US" sz="2400" dirty="0"/>
              <a:t>a flat revenue legacy uniforms </a:t>
            </a:r>
            <a:r>
              <a:rPr lang="en-US" sz="2400" dirty="0" smtClean="0"/>
              <a:t>business - growing </a:t>
            </a:r>
            <a:r>
              <a:rPr lang="en-US" sz="2400" dirty="0"/>
              <a:t>revenues and earnings over 30% per year that have reached almost 50% of total revenues. </a:t>
            </a:r>
            <a:endParaRPr lang="en-US" sz="2400" dirty="0" smtClean="0"/>
          </a:p>
          <a:p>
            <a:r>
              <a:rPr lang="en-US" sz="2400" dirty="0" smtClean="0"/>
              <a:t>The </a:t>
            </a:r>
            <a:r>
              <a:rPr lang="en-US" sz="2400" dirty="0"/>
              <a:t>market has not recognized the past growth and future potential as the </a:t>
            </a:r>
            <a:r>
              <a:rPr lang="en-US" sz="2400" dirty="0" smtClean="0"/>
              <a:t>SGC </a:t>
            </a:r>
            <a:r>
              <a:rPr lang="en-US" sz="2400" dirty="0"/>
              <a:t>is trading at an insane EPS run-rate </a:t>
            </a:r>
            <a:r>
              <a:rPr lang="en-US" sz="2400" dirty="0" smtClean="0"/>
              <a:t>with low PE ratios. </a:t>
            </a:r>
            <a:endParaRPr lang="en-US" sz="2400" dirty="0"/>
          </a:p>
          <a:p>
            <a:r>
              <a:rPr lang="en-US" sz="2400" dirty="0" smtClean="0"/>
              <a:t>Superior </a:t>
            </a:r>
            <a:r>
              <a:rPr lang="en-US" sz="2400" dirty="0"/>
              <a:t>has a </a:t>
            </a:r>
            <a:r>
              <a:rPr lang="en-US" sz="2400" dirty="0" smtClean="0"/>
              <a:t>strong </a:t>
            </a:r>
            <a:r>
              <a:rPr lang="en-US" sz="2400" dirty="0"/>
              <a:t>balance sheet, long-term </a:t>
            </a:r>
            <a:r>
              <a:rPr lang="en-US" sz="2400" dirty="0" smtClean="0"/>
              <a:t>effective management, Positive Financial Health, </a:t>
            </a:r>
            <a:r>
              <a:rPr lang="en-US" sz="2400" dirty="0"/>
              <a:t>long-term success, and accelerating </a:t>
            </a:r>
            <a:r>
              <a:rPr lang="en-US" sz="2400" dirty="0" smtClean="0"/>
              <a:t>growth plans</a:t>
            </a:r>
          </a:p>
          <a:p>
            <a:r>
              <a:rPr lang="en-US" sz="2400" dirty="0" smtClean="0"/>
              <a:t>Synergies </a:t>
            </a:r>
            <a:r>
              <a:rPr lang="en-US" sz="2400" dirty="0"/>
              <a:t>between the three </a:t>
            </a:r>
            <a:r>
              <a:rPr lang="en-US" sz="2400" dirty="0" smtClean="0"/>
              <a:t>Product Segments is a competitive advantage during Sales </a:t>
            </a:r>
          </a:p>
          <a:p>
            <a:r>
              <a:rPr lang="en-US" sz="2400" dirty="0" smtClean="0"/>
              <a:t>Dividend Payout </a:t>
            </a:r>
            <a:r>
              <a:rPr lang="en-US" sz="2400" dirty="0"/>
              <a:t>Ratio </a:t>
            </a:r>
            <a:r>
              <a:rPr lang="en-US" sz="2400" dirty="0" smtClean="0"/>
              <a:t>- 14.70 </a:t>
            </a:r>
            <a:r>
              <a:rPr lang="en-US" sz="2400" dirty="0"/>
              <a:t>(%)</a:t>
            </a:r>
            <a:endParaRPr lang="en-US" sz="2400" dirty="0" smtClean="0"/>
          </a:p>
          <a:p>
            <a:pPr marL="0" indent="0">
              <a:buNone/>
            </a:pPr>
            <a:r>
              <a:rPr lang="en-US" b="1" dirty="0">
                <a:solidFill>
                  <a:srgbClr val="C00000"/>
                </a:solidFill>
              </a:rPr>
              <a:t>NEGATIVES – </a:t>
            </a:r>
          </a:p>
          <a:p>
            <a:pPr marL="285750" indent="-285750"/>
            <a:r>
              <a:rPr lang="en-US" sz="2400" dirty="0"/>
              <a:t>Facing the same supplier logistics problems and labor shortages. </a:t>
            </a:r>
          </a:p>
          <a:p>
            <a:pPr>
              <a:buFont typeface="Wingdings" panose="05000000000000000000" pitchFamily="2" charset="2"/>
              <a:buChar char="Ø"/>
            </a:pPr>
            <a:r>
              <a:rPr lang="en-US" sz="2400" dirty="0">
                <a:solidFill>
                  <a:srgbClr val="FF0000"/>
                </a:solidFill>
              </a:rPr>
              <a:t>May be </a:t>
            </a:r>
            <a:r>
              <a:rPr lang="en-US" sz="2400" dirty="0" smtClean="0">
                <a:solidFill>
                  <a:srgbClr val="FF0000"/>
                </a:solidFill>
              </a:rPr>
              <a:t>a </a:t>
            </a:r>
            <a:r>
              <a:rPr lang="en-US" sz="2400" dirty="0">
                <a:solidFill>
                  <a:srgbClr val="FF0000"/>
                </a:solidFill>
              </a:rPr>
              <a:t>short term issue and the fact they hired 621 call center employees in the first half of the year bodes well going forward</a:t>
            </a:r>
            <a:r>
              <a:rPr lang="en-US" sz="2400" dirty="0"/>
              <a:t>. </a:t>
            </a:r>
          </a:p>
          <a:p>
            <a:pPr marL="285750" indent="-285750"/>
            <a:r>
              <a:rPr lang="en-US" sz="2400" dirty="0"/>
              <a:t>logistics problems cost SGC about $4-5 million in revenues last quarter, about 2</a:t>
            </a:r>
            <a:r>
              <a:rPr lang="en-US" sz="2400" dirty="0" smtClean="0"/>
              <a:t>%</a:t>
            </a:r>
          </a:p>
          <a:p>
            <a:pPr marL="285750" indent="-285750"/>
            <a:r>
              <a:rPr lang="en-US" sz="2400" dirty="0" smtClean="0"/>
              <a:t>Market still sees SGC as a slow growth UNIFORM CO. Industries where SGC is getting growth are slower growth ones.</a:t>
            </a:r>
          </a:p>
          <a:p>
            <a:pPr marL="285750" indent="-285750"/>
            <a:endParaRPr lang="en-US" dirty="0"/>
          </a:p>
          <a:p>
            <a:pPr marL="0" indent="0">
              <a:buNone/>
            </a:pPr>
            <a:endParaRPr lang="en-US" dirty="0"/>
          </a:p>
        </p:txBody>
      </p:sp>
      <p:sp>
        <p:nvSpPr>
          <p:cNvPr id="4" name="TextBox 3"/>
          <p:cNvSpPr txBox="1"/>
          <p:nvPr/>
        </p:nvSpPr>
        <p:spPr>
          <a:xfrm>
            <a:off x="838200" y="952913"/>
            <a:ext cx="1658018" cy="461665"/>
          </a:xfrm>
          <a:prstGeom prst="rect">
            <a:avLst/>
          </a:prstGeom>
          <a:noFill/>
        </p:spPr>
        <p:txBody>
          <a:bodyPr wrap="none" rtlCol="0">
            <a:spAutoFit/>
          </a:bodyPr>
          <a:lstStyle/>
          <a:p>
            <a:r>
              <a:rPr lang="en-US" sz="2400" b="1" dirty="0" smtClean="0">
                <a:solidFill>
                  <a:srgbClr val="C00000"/>
                </a:solidFill>
              </a:rPr>
              <a:t>POSITIVES -</a:t>
            </a:r>
            <a:endParaRPr lang="en-US" sz="2400" b="1" dirty="0">
              <a:solidFill>
                <a:srgbClr val="C00000"/>
              </a:solidFill>
            </a:endParaRPr>
          </a:p>
        </p:txBody>
      </p:sp>
    </p:spTree>
    <p:extLst>
      <p:ext uri="{BB962C8B-B14F-4D97-AF65-F5344CB8AC3E}">
        <p14:creationId xmlns:p14="http://schemas.microsoft.com/office/powerpoint/2010/main" val="3504931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867" y="169333"/>
            <a:ext cx="10515600" cy="598311"/>
          </a:xfrm>
        </p:spPr>
        <p:txBody>
          <a:bodyPr>
            <a:normAutofit/>
          </a:bodyPr>
          <a:lstStyle/>
          <a:p>
            <a:pPr algn="ctr"/>
            <a:r>
              <a:rPr lang="en-US" sz="3200" b="1" dirty="0" smtClean="0">
                <a:solidFill>
                  <a:srgbClr val="C00000"/>
                </a:solidFill>
              </a:rPr>
              <a:t>SGC Analyst &amp; Research Report Ratings  </a:t>
            </a:r>
            <a:endParaRPr lang="en-US" sz="3200" b="1" dirty="0">
              <a:solidFill>
                <a:srgbClr val="C00000"/>
              </a:solidFill>
            </a:endParaRPr>
          </a:p>
        </p:txBody>
      </p:sp>
      <p:sp>
        <p:nvSpPr>
          <p:cNvPr id="3" name="Content Placeholder 2"/>
          <p:cNvSpPr>
            <a:spLocks noGrp="1"/>
          </p:cNvSpPr>
          <p:nvPr>
            <p:ph idx="1"/>
          </p:nvPr>
        </p:nvSpPr>
        <p:spPr>
          <a:xfrm>
            <a:off x="795867" y="945092"/>
            <a:ext cx="10515600" cy="5455708"/>
          </a:xfrm>
        </p:spPr>
        <p:txBody>
          <a:bodyPr>
            <a:normAutofit fontScale="55000" lnSpcReduction="20000"/>
          </a:bodyPr>
          <a:lstStyle/>
          <a:p>
            <a:r>
              <a:rPr lang="en-US" sz="3200" dirty="0"/>
              <a:t>The current technical condition for SGC is strong and the underlying indicators should keep the current uptrend intact. </a:t>
            </a:r>
            <a:r>
              <a:rPr lang="en-US" sz="3200" b="1" dirty="0" smtClean="0">
                <a:solidFill>
                  <a:srgbClr val="00B050"/>
                </a:solidFill>
              </a:rPr>
              <a:t>Power Rating 80 - Bullish</a:t>
            </a:r>
          </a:p>
          <a:p>
            <a:r>
              <a:rPr lang="en-US" sz="3200" dirty="0" smtClean="0"/>
              <a:t>MACD-LT</a:t>
            </a:r>
            <a:r>
              <a:rPr lang="en-US" sz="3200" dirty="0"/>
              <a:t>, an intermediate-term trend </a:t>
            </a:r>
            <a:r>
              <a:rPr lang="en-US" sz="3200" dirty="0" smtClean="0"/>
              <a:t>indicator to show Stock Trend reversals</a:t>
            </a:r>
            <a:r>
              <a:rPr lang="en-US" sz="3200" b="1" dirty="0" smtClean="0"/>
              <a:t>, </a:t>
            </a:r>
            <a:r>
              <a:rPr lang="en-US" sz="3200" b="1" dirty="0">
                <a:solidFill>
                  <a:srgbClr val="00B050"/>
                </a:solidFill>
              </a:rPr>
              <a:t>is bullish at this time. </a:t>
            </a:r>
            <a:endParaRPr lang="en-US" sz="3200" b="1" dirty="0" smtClean="0">
              <a:solidFill>
                <a:srgbClr val="00B050"/>
              </a:solidFill>
            </a:endParaRPr>
          </a:p>
          <a:p>
            <a:r>
              <a:rPr lang="en-US" sz="3200" dirty="0" smtClean="0"/>
              <a:t>SGC's </a:t>
            </a:r>
            <a:r>
              <a:rPr lang="en-US" sz="3200" dirty="0"/>
              <a:t>chart formation indicates a strong rising trend. Upside momentum, as measured by the 9-day RSI indicator is very strong. Over the last 50 trading sessions, there has been more volume on up days than on down days, indicating that SGC is under accumulation, which </a:t>
            </a:r>
            <a:r>
              <a:rPr lang="en-US" sz="3200" dirty="0" smtClean="0"/>
              <a:t>is bullish. </a:t>
            </a:r>
          </a:p>
          <a:p>
            <a:r>
              <a:rPr lang="en-US" sz="3200" dirty="0" smtClean="0"/>
              <a:t>The </a:t>
            </a:r>
            <a:r>
              <a:rPr lang="en-US" sz="3200" dirty="0"/>
              <a:t>stock is trading above a rising 50-day moving average. This validates the strong technical condition for SGC. </a:t>
            </a:r>
            <a:endParaRPr lang="en-US" sz="3200" dirty="0" smtClean="0"/>
          </a:p>
          <a:p>
            <a:r>
              <a:rPr lang="en-US" sz="3200" dirty="0" smtClean="0"/>
              <a:t>The </a:t>
            </a:r>
            <a:r>
              <a:rPr lang="en-US" sz="3200" dirty="0"/>
              <a:t>stock is above its 200-day moving average which is pointed up indicating that the intermediate term trend is bullish. </a:t>
            </a:r>
            <a:endParaRPr lang="en-US" sz="3200" dirty="0" smtClean="0"/>
          </a:p>
          <a:p>
            <a:pPr marL="0" indent="0">
              <a:buNone/>
            </a:pPr>
            <a:r>
              <a:rPr lang="en-US" sz="3400" b="1" u="sng" dirty="0" smtClean="0">
                <a:solidFill>
                  <a:srgbClr val="C00000"/>
                </a:solidFill>
              </a:rPr>
              <a:t>Reuters Investment Profile </a:t>
            </a:r>
            <a:r>
              <a:rPr lang="en-US" sz="3400" b="1" dirty="0" smtClean="0">
                <a:solidFill>
                  <a:srgbClr val="C00000"/>
                </a:solidFill>
              </a:rPr>
              <a:t>(10/08/2021): </a:t>
            </a:r>
            <a:r>
              <a:rPr lang="en-US" sz="3400" b="1" dirty="0" smtClean="0">
                <a:solidFill>
                  <a:srgbClr val="7030A0"/>
                </a:solidFill>
              </a:rPr>
              <a:t> </a:t>
            </a:r>
            <a:r>
              <a:rPr lang="en-US" sz="3800" b="1" dirty="0" smtClean="0">
                <a:solidFill>
                  <a:srgbClr val="00B050"/>
                </a:solidFill>
              </a:rPr>
              <a:t>“BUY”</a:t>
            </a:r>
            <a:endParaRPr lang="en-US" sz="2200" dirty="0">
              <a:solidFill>
                <a:srgbClr val="7030A0"/>
              </a:solidFill>
            </a:endParaRPr>
          </a:p>
          <a:p>
            <a:pPr marL="0" indent="0">
              <a:buNone/>
            </a:pPr>
            <a:r>
              <a:rPr lang="en-US" sz="3400" b="1" dirty="0" smtClean="0">
                <a:solidFill>
                  <a:srgbClr val="C00000"/>
                </a:solidFill>
              </a:rPr>
              <a:t>Yahoo Finance 10/11/21: </a:t>
            </a:r>
            <a:r>
              <a:rPr lang="en-US" sz="3800" b="1" dirty="0" smtClean="0">
                <a:solidFill>
                  <a:srgbClr val="00B050"/>
                </a:solidFill>
              </a:rPr>
              <a:t>“BUY”</a:t>
            </a:r>
          </a:p>
          <a:p>
            <a:pPr marL="0" indent="0">
              <a:buNone/>
            </a:pPr>
            <a:r>
              <a:rPr lang="en-US" sz="3400" b="1" dirty="0" smtClean="0">
                <a:solidFill>
                  <a:srgbClr val="C00000"/>
                </a:solidFill>
              </a:rPr>
              <a:t>Manifest Investing 7/23/21: </a:t>
            </a:r>
            <a:r>
              <a:rPr lang="en-US" sz="3600" b="1" dirty="0" smtClean="0">
                <a:solidFill>
                  <a:srgbClr val="00B050"/>
                </a:solidFill>
              </a:rPr>
              <a:t>Quality: 66;  PAR:19.0%;  Projected Avg. Price $52.60</a:t>
            </a:r>
          </a:p>
          <a:p>
            <a:pPr marL="0" indent="0">
              <a:buNone/>
            </a:pPr>
            <a:r>
              <a:rPr lang="en-US" sz="3200" b="1" dirty="0" smtClean="0">
                <a:solidFill>
                  <a:srgbClr val="C00000"/>
                </a:solidFill>
              </a:rPr>
              <a:t>CFRA Quantitative Rating Only 9/24/21: </a:t>
            </a:r>
            <a:r>
              <a:rPr lang="en-US" sz="3800" b="1" dirty="0" smtClean="0">
                <a:solidFill>
                  <a:srgbClr val="C00000"/>
                </a:solidFill>
              </a:rPr>
              <a:t>“Sell”     No Rating and FMV</a:t>
            </a:r>
          </a:p>
          <a:p>
            <a:pPr marL="0" indent="0">
              <a:buNone/>
            </a:pPr>
            <a:r>
              <a:rPr lang="en-US" sz="3800" b="1" dirty="0" smtClean="0">
                <a:solidFill>
                  <a:srgbClr val="C00000"/>
                </a:solidFill>
              </a:rPr>
              <a:t>Value Line 8/20/21: </a:t>
            </a:r>
            <a:r>
              <a:rPr lang="en-US" sz="3600" b="1" dirty="0" smtClean="0">
                <a:solidFill>
                  <a:srgbClr val="0070C0"/>
                </a:solidFill>
              </a:rPr>
              <a:t>No Rating, Analysis &amp; Projections; </a:t>
            </a:r>
            <a:r>
              <a:rPr lang="en-US" sz="3600" b="1" dirty="0" smtClean="0"/>
              <a:t>Performance</a:t>
            </a:r>
            <a:r>
              <a:rPr lang="en-US" sz="3600" b="1" dirty="0" smtClean="0">
                <a:solidFill>
                  <a:srgbClr val="0070C0"/>
                </a:solidFill>
              </a:rPr>
              <a:t> 3; </a:t>
            </a:r>
            <a:r>
              <a:rPr lang="en-US" sz="3600" b="1" dirty="0" smtClean="0"/>
              <a:t>Technical</a:t>
            </a:r>
            <a:r>
              <a:rPr lang="en-US" sz="3600" b="1" dirty="0" smtClean="0">
                <a:solidFill>
                  <a:srgbClr val="0070C0"/>
                </a:solidFill>
              </a:rPr>
              <a:t> 3; </a:t>
            </a:r>
            <a:r>
              <a:rPr lang="en-US" sz="3600" b="1" dirty="0" smtClean="0"/>
              <a:t>Safety</a:t>
            </a:r>
            <a:r>
              <a:rPr lang="en-US" sz="3600" b="1" dirty="0" smtClean="0">
                <a:solidFill>
                  <a:srgbClr val="0070C0"/>
                </a:solidFill>
              </a:rPr>
              <a:t> 3</a:t>
            </a:r>
          </a:p>
          <a:p>
            <a:pPr marL="0" indent="0">
              <a:buNone/>
            </a:pPr>
            <a:r>
              <a:rPr lang="en-US" sz="3800" b="1" dirty="0" smtClean="0">
                <a:solidFill>
                  <a:srgbClr val="C00000"/>
                </a:solidFill>
              </a:rPr>
              <a:t>Morning Star: </a:t>
            </a:r>
            <a:r>
              <a:rPr lang="en-US" sz="3800" b="1" dirty="0" smtClean="0">
                <a:solidFill>
                  <a:srgbClr val="00B050"/>
                </a:solidFill>
              </a:rPr>
              <a:t>No Rating &amp; FMV</a:t>
            </a:r>
          </a:p>
          <a:p>
            <a:pPr marL="0" indent="0">
              <a:buNone/>
            </a:pPr>
            <a:r>
              <a:rPr lang="en-US" sz="3800" b="1" dirty="0" smtClean="0">
                <a:solidFill>
                  <a:srgbClr val="C00000"/>
                </a:solidFill>
              </a:rPr>
              <a:t>SCHWAB Equity Rating 10/8/21: </a:t>
            </a:r>
            <a:r>
              <a:rPr lang="en-US" sz="3800" b="1" dirty="0" smtClean="0">
                <a:solidFill>
                  <a:srgbClr val="00B050"/>
                </a:solidFill>
              </a:rPr>
              <a:t>B- Outperform for “BUY”</a:t>
            </a:r>
          </a:p>
          <a:p>
            <a:pPr marL="0" indent="0">
              <a:buNone/>
            </a:pPr>
            <a:r>
              <a:rPr lang="en-US" sz="3800" b="1" dirty="0" err="1" smtClean="0">
                <a:solidFill>
                  <a:srgbClr val="C00000"/>
                </a:solidFill>
              </a:rPr>
              <a:t>Verus</a:t>
            </a:r>
            <a:r>
              <a:rPr lang="en-US" sz="3800" b="1" dirty="0" smtClean="0">
                <a:solidFill>
                  <a:srgbClr val="C00000"/>
                </a:solidFill>
              </a:rPr>
              <a:t> Analytics 10/8/21: </a:t>
            </a:r>
            <a:r>
              <a:rPr lang="en-US" sz="3800" b="1" dirty="0" smtClean="0">
                <a:solidFill>
                  <a:srgbClr val="00B050"/>
                </a:solidFill>
              </a:rPr>
              <a:t>“BUY”</a:t>
            </a:r>
          </a:p>
          <a:p>
            <a:pPr marL="0" indent="0">
              <a:buNone/>
            </a:pPr>
            <a:endParaRPr lang="en-US" sz="3800" b="1" dirty="0" smtClean="0">
              <a:solidFill>
                <a:srgbClr val="00B050"/>
              </a:solidFill>
            </a:endParaRPr>
          </a:p>
          <a:p>
            <a:pPr marL="0" indent="0">
              <a:buNone/>
            </a:pPr>
            <a:endParaRPr lang="en-US" sz="3800" b="1" dirty="0">
              <a:solidFill>
                <a:srgbClr val="C00000"/>
              </a:solidFill>
            </a:endParaRPr>
          </a:p>
          <a:p>
            <a:endParaRPr lang="en-US" sz="1800" dirty="0"/>
          </a:p>
        </p:txBody>
      </p:sp>
      <p:sp>
        <p:nvSpPr>
          <p:cNvPr id="5" name="Rectangle 4"/>
          <p:cNvSpPr/>
          <p:nvPr/>
        </p:nvSpPr>
        <p:spPr>
          <a:xfrm>
            <a:off x="705556" y="654769"/>
            <a:ext cx="3412281" cy="400110"/>
          </a:xfrm>
          <a:prstGeom prst="rect">
            <a:avLst/>
          </a:prstGeom>
        </p:spPr>
        <p:txBody>
          <a:bodyPr wrap="none">
            <a:spAutoFit/>
          </a:bodyPr>
          <a:lstStyle/>
          <a:p>
            <a:r>
              <a:rPr lang="en-US" sz="2000" b="1" dirty="0" err="1">
                <a:solidFill>
                  <a:srgbClr val="C00000"/>
                </a:solidFill>
              </a:rPr>
              <a:t>MarketEdge</a:t>
            </a:r>
            <a:r>
              <a:rPr lang="en-US" sz="2000" b="1" dirty="0">
                <a:solidFill>
                  <a:srgbClr val="C00000"/>
                </a:solidFill>
              </a:rPr>
              <a:t> (10/08/21</a:t>
            </a:r>
            <a:r>
              <a:rPr lang="en-US" sz="2000" b="1" dirty="0" smtClean="0">
                <a:solidFill>
                  <a:srgbClr val="C00000"/>
                </a:solidFill>
              </a:rPr>
              <a:t>) </a:t>
            </a:r>
            <a:r>
              <a:rPr lang="en-US" sz="2000" b="1" dirty="0" smtClean="0">
                <a:solidFill>
                  <a:srgbClr val="00B050"/>
                </a:solidFill>
              </a:rPr>
              <a:t>“BUY”</a:t>
            </a:r>
            <a:endParaRPr lang="en-US" sz="2000" b="1" dirty="0">
              <a:solidFill>
                <a:srgbClr val="00B050"/>
              </a:solidFill>
            </a:endParaRPr>
          </a:p>
        </p:txBody>
      </p:sp>
    </p:spTree>
    <p:extLst>
      <p:ext uri="{BB962C8B-B14F-4D97-AF65-F5344CB8AC3E}">
        <p14:creationId xmlns:p14="http://schemas.microsoft.com/office/powerpoint/2010/main" val="2374885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7601" y="395112"/>
            <a:ext cx="5012267" cy="6329786"/>
          </a:xfrm>
          <a:prstGeom prst="rect">
            <a:avLst/>
          </a:prstGeom>
        </p:spPr>
      </p:pic>
      <p:sp>
        <p:nvSpPr>
          <p:cNvPr id="3" name="TextBox 2"/>
          <p:cNvSpPr txBox="1"/>
          <p:nvPr/>
        </p:nvSpPr>
        <p:spPr>
          <a:xfrm>
            <a:off x="521580" y="1478844"/>
            <a:ext cx="4197816" cy="707886"/>
          </a:xfrm>
          <a:prstGeom prst="rect">
            <a:avLst/>
          </a:prstGeom>
          <a:noFill/>
        </p:spPr>
        <p:txBody>
          <a:bodyPr wrap="none" rtlCol="0">
            <a:spAutoFit/>
          </a:bodyPr>
          <a:lstStyle/>
          <a:p>
            <a:pPr algn="ctr"/>
            <a:r>
              <a:rPr lang="en-US" sz="2000" b="1" dirty="0" smtClean="0">
                <a:solidFill>
                  <a:srgbClr val="002060"/>
                </a:solidFill>
              </a:rPr>
              <a:t>SGC</a:t>
            </a:r>
          </a:p>
          <a:p>
            <a:pPr algn="ctr"/>
            <a:r>
              <a:rPr lang="en-US" sz="2000" b="1" dirty="0" smtClean="0">
                <a:solidFill>
                  <a:srgbClr val="002060"/>
                </a:solidFill>
              </a:rPr>
              <a:t>CFRA Quantitative Model Assessment</a:t>
            </a:r>
            <a:endParaRPr lang="en-US" sz="2000" b="1" dirty="0">
              <a:solidFill>
                <a:srgbClr val="002060"/>
              </a:solidFill>
            </a:endParaRPr>
          </a:p>
        </p:txBody>
      </p:sp>
      <p:sp>
        <p:nvSpPr>
          <p:cNvPr id="4" name="Right Arrow 3"/>
          <p:cNvSpPr/>
          <p:nvPr/>
        </p:nvSpPr>
        <p:spPr>
          <a:xfrm>
            <a:off x="620889" y="2186730"/>
            <a:ext cx="4098507" cy="197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3511" y="4620737"/>
            <a:ext cx="6096000" cy="1754326"/>
          </a:xfrm>
          <a:prstGeom prst="rect">
            <a:avLst/>
          </a:prstGeom>
        </p:spPr>
        <p:txBody>
          <a:bodyPr>
            <a:spAutoFit/>
          </a:bodyPr>
          <a:lstStyle/>
          <a:p>
            <a:pPr marL="285750" indent="-285750">
              <a:buFont typeface="Arial" panose="020B0604020202020204" pitchFamily="34" charset="0"/>
              <a:buChar char="•"/>
            </a:pPr>
            <a:r>
              <a:rPr lang="en-US" dirty="0"/>
              <a:t>Growth and Valuation model sub-categories are the two largest drivers of </a:t>
            </a:r>
            <a:r>
              <a:rPr lang="en-US" dirty="0" err="1"/>
              <a:t>NasdaqGM</a:t>
            </a:r>
            <a:r>
              <a:rPr lang="en-US" dirty="0"/>
              <a:t>: SGC's SELL recommendation</a:t>
            </a:r>
            <a:r>
              <a:rPr lang="en-US" dirty="0" smtClean="0"/>
              <a:t>.</a:t>
            </a:r>
          </a:p>
          <a:p>
            <a:pPr marL="285750" indent="-285750">
              <a:buFont typeface="Arial" panose="020B0604020202020204" pitchFamily="34" charset="0"/>
              <a:buChar char="•"/>
            </a:pPr>
            <a:r>
              <a:rPr lang="en-US" dirty="0" smtClean="0"/>
              <a:t>Growth </a:t>
            </a:r>
            <a:r>
              <a:rPr lang="en-US" dirty="0"/>
              <a:t>includes factors that measure EPS growth and stability and cash flow growth and stability. </a:t>
            </a:r>
            <a:endParaRPr lang="en-US" dirty="0" smtClean="0"/>
          </a:p>
          <a:p>
            <a:pPr marL="285750" indent="-285750">
              <a:buFont typeface="Arial" panose="020B0604020202020204" pitchFamily="34" charset="0"/>
              <a:buChar char="•"/>
            </a:pPr>
            <a:r>
              <a:rPr lang="en-US" dirty="0" smtClean="0"/>
              <a:t>Valuation </a:t>
            </a:r>
            <a:r>
              <a:rPr lang="en-US" dirty="0"/>
              <a:t>includes factors such as price to earnings, price to EBITDA, and price to cash flow. </a:t>
            </a:r>
          </a:p>
        </p:txBody>
      </p:sp>
      <p:sp>
        <p:nvSpPr>
          <p:cNvPr id="6" name="TextBox 5"/>
          <p:cNvSpPr txBox="1"/>
          <p:nvPr/>
        </p:nvSpPr>
        <p:spPr>
          <a:xfrm>
            <a:off x="293511" y="4029210"/>
            <a:ext cx="914400" cy="369332"/>
          </a:xfrm>
          <a:prstGeom prst="rect">
            <a:avLst/>
          </a:prstGeom>
          <a:noFill/>
        </p:spPr>
        <p:txBody>
          <a:bodyPr wrap="square" rtlCol="0">
            <a:spAutoFit/>
          </a:bodyPr>
          <a:lstStyle/>
          <a:p>
            <a:r>
              <a:rPr lang="en-US" b="1" dirty="0" smtClean="0"/>
              <a:t>NOTES:</a:t>
            </a:r>
            <a:endParaRPr lang="en-US" b="1" dirty="0"/>
          </a:p>
        </p:txBody>
      </p:sp>
    </p:spTree>
    <p:extLst>
      <p:ext uri="{BB962C8B-B14F-4D97-AF65-F5344CB8AC3E}">
        <p14:creationId xmlns:p14="http://schemas.microsoft.com/office/powerpoint/2010/main" val="4101510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422" y="511881"/>
            <a:ext cx="10515600" cy="1325563"/>
          </a:xfrm>
        </p:spPr>
        <p:txBody>
          <a:bodyPr/>
          <a:lstStyle/>
          <a:p>
            <a:pPr algn="ctr"/>
            <a:r>
              <a:rPr lang="en-US" b="1" dirty="0" smtClean="0">
                <a:solidFill>
                  <a:srgbClr val="C00000"/>
                </a:solidFill>
              </a:rPr>
              <a:t>SGC Comparison with Industry Indexes</a:t>
            </a:r>
            <a:endParaRPr lang="en-US"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100" y="1959029"/>
            <a:ext cx="10517700" cy="4396616"/>
          </a:xfrm>
          <a:prstGeom prst="rect">
            <a:avLst/>
          </a:prstGeom>
        </p:spPr>
      </p:pic>
    </p:spTree>
    <p:extLst>
      <p:ext uri="{BB962C8B-B14F-4D97-AF65-F5344CB8AC3E}">
        <p14:creationId xmlns:p14="http://schemas.microsoft.com/office/powerpoint/2010/main" val="174733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067"/>
            <a:ext cx="10515600" cy="880533"/>
          </a:xfrm>
        </p:spPr>
        <p:txBody>
          <a:bodyPr/>
          <a:lstStyle/>
          <a:p>
            <a:r>
              <a:rPr lang="en-US" b="1" dirty="0" smtClean="0">
                <a:solidFill>
                  <a:srgbClr val="0070C0"/>
                </a:solidFill>
              </a:rPr>
              <a:t>What is SGC and What Do They Do?</a:t>
            </a:r>
            <a:endParaRPr lang="en-US" b="1" dirty="0">
              <a:solidFill>
                <a:srgbClr val="0070C0"/>
              </a:solidFill>
            </a:endParaRPr>
          </a:p>
        </p:txBody>
      </p:sp>
      <p:sp>
        <p:nvSpPr>
          <p:cNvPr id="3" name="Content Placeholder 2"/>
          <p:cNvSpPr>
            <a:spLocks noGrp="1"/>
          </p:cNvSpPr>
          <p:nvPr>
            <p:ph idx="1"/>
          </p:nvPr>
        </p:nvSpPr>
        <p:spPr>
          <a:xfrm>
            <a:off x="838200" y="1219200"/>
            <a:ext cx="10515600" cy="5091289"/>
          </a:xfrm>
        </p:spPr>
        <p:txBody>
          <a:bodyPr>
            <a:normAutofit fontScale="92500" lnSpcReduction="20000"/>
          </a:bodyPr>
          <a:lstStyle/>
          <a:p>
            <a:r>
              <a:rPr lang="en-US" dirty="0" smtClean="0"/>
              <a:t>SGC is </a:t>
            </a:r>
            <a:r>
              <a:rPr lang="en-US" dirty="0"/>
              <a:t>a combination of companies that help customers unlock the power of their </a:t>
            </a:r>
            <a:r>
              <a:rPr lang="en-US" dirty="0" smtClean="0"/>
              <a:t>brands.</a:t>
            </a:r>
          </a:p>
          <a:p>
            <a:pPr lvl="1"/>
            <a:r>
              <a:rPr lang="en-US" dirty="0" smtClean="0"/>
              <a:t>Create </a:t>
            </a:r>
            <a:r>
              <a:rPr lang="en-US" dirty="0"/>
              <a:t>brand engagement experiences for their employees and customers. </a:t>
            </a:r>
            <a:endParaRPr lang="en-US" dirty="0" smtClean="0"/>
          </a:p>
          <a:p>
            <a:pPr marL="514350" indent="-514350">
              <a:buFont typeface="+mj-lt"/>
              <a:buAutoNum type="arabicPeriod"/>
            </a:pPr>
            <a:r>
              <a:rPr lang="en-US" dirty="0" smtClean="0"/>
              <a:t>Operates in </a:t>
            </a:r>
            <a:r>
              <a:rPr lang="en-US" u="sng" dirty="0" smtClean="0">
                <a:solidFill>
                  <a:srgbClr val="FF0000"/>
                </a:solidFill>
              </a:rPr>
              <a:t>Uniforms </a:t>
            </a:r>
            <a:r>
              <a:rPr lang="en-US" u="sng" dirty="0">
                <a:solidFill>
                  <a:srgbClr val="FF0000"/>
                </a:solidFill>
              </a:rPr>
              <a:t>and Related Products </a:t>
            </a:r>
            <a:r>
              <a:rPr lang="en-US" u="sng" dirty="0" smtClean="0">
                <a:solidFill>
                  <a:srgbClr val="FF0000"/>
                </a:solidFill>
              </a:rPr>
              <a:t>segment </a:t>
            </a:r>
            <a:r>
              <a:rPr lang="en-US" dirty="0" smtClean="0"/>
              <a:t>- manufactures &amp; </a:t>
            </a:r>
            <a:r>
              <a:rPr lang="en-US" dirty="0"/>
              <a:t>sells a wide range of uniforms, career apparel and accessories. </a:t>
            </a:r>
            <a:endParaRPr lang="en-US" dirty="0" smtClean="0"/>
          </a:p>
          <a:p>
            <a:pPr lvl="1">
              <a:buFont typeface="Wingdings" panose="05000000000000000000" pitchFamily="2" charset="2"/>
              <a:buChar char="Ø"/>
            </a:pPr>
            <a:r>
              <a:rPr lang="en-US" dirty="0" smtClean="0"/>
              <a:t>Primary </a:t>
            </a:r>
            <a:r>
              <a:rPr lang="en-US" dirty="0"/>
              <a:t>products are </a:t>
            </a:r>
            <a:r>
              <a:rPr lang="en-US" u="sng" dirty="0">
                <a:solidFill>
                  <a:srgbClr val="FF0000"/>
                </a:solidFill>
              </a:rPr>
              <a:t>service apparel</a:t>
            </a:r>
            <a:r>
              <a:rPr lang="en-US" dirty="0"/>
              <a:t>, such as scrubs, lab coats, protective apparel and patient </a:t>
            </a:r>
            <a:r>
              <a:rPr lang="en-US" dirty="0" smtClean="0"/>
              <a:t>gowns - to </a:t>
            </a:r>
            <a:r>
              <a:rPr lang="en-US" dirty="0"/>
              <a:t>the healthcare industry, </a:t>
            </a:r>
            <a:endParaRPr lang="en-US" dirty="0" smtClean="0"/>
          </a:p>
          <a:p>
            <a:pPr lvl="1">
              <a:buFont typeface="Wingdings" panose="05000000000000000000" pitchFamily="2" charset="2"/>
              <a:buChar char="Ø"/>
            </a:pPr>
            <a:r>
              <a:rPr lang="en-US" u="sng" dirty="0" smtClean="0">
                <a:solidFill>
                  <a:srgbClr val="FF0000"/>
                </a:solidFill>
              </a:rPr>
              <a:t>Service apparel (uniforms)</a:t>
            </a:r>
            <a:r>
              <a:rPr lang="en-US" dirty="0" smtClean="0"/>
              <a:t> provided </a:t>
            </a:r>
            <a:r>
              <a:rPr lang="en-US" dirty="0"/>
              <a:t>to workers </a:t>
            </a:r>
            <a:r>
              <a:rPr lang="en-US" dirty="0" smtClean="0"/>
              <a:t>in </a:t>
            </a:r>
            <a:r>
              <a:rPr lang="en-US" dirty="0"/>
              <a:t>various </a:t>
            </a:r>
            <a:r>
              <a:rPr lang="en-US" dirty="0" smtClean="0"/>
              <a:t>industries</a:t>
            </a:r>
            <a:r>
              <a:rPr lang="en-US" dirty="0"/>
              <a:t> </a:t>
            </a:r>
            <a:r>
              <a:rPr lang="en-US" dirty="0" smtClean="0"/>
              <a:t>- </a:t>
            </a:r>
            <a:r>
              <a:rPr lang="en-US" dirty="0"/>
              <a:t>retail, hotels, food service, transportation, and other industries. </a:t>
            </a:r>
            <a:endParaRPr lang="en-US" dirty="0" smtClean="0"/>
          </a:p>
          <a:p>
            <a:pPr marL="514350" indent="-514350">
              <a:buFont typeface="+mj-lt"/>
              <a:buAutoNum type="arabicPeriod"/>
            </a:pPr>
            <a:r>
              <a:rPr lang="en-US" u="sng" dirty="0" smtClean="0">
                <a:solidFill>
                  <a:srgbClr val="FF0000"/>
                </a:solidFill>
              </a:rPr>
              <a:t>Remote </a:t>
            </a:r>
            <a:r>
              <a:rPr lang="en-US" u="sng" dirty="0">
                <a:solidFill>
                  <a:srgbClr val="FF0000"/>
                </a:solidFill>
              </a:rPr>
              <a:t>Staffing Solutions segment </a:t>
            </a:r>
            <a:r>
              <a:rPr lang="en-US" dirty="0"/>
              <a:t>(a/k/a The Office Gurus </a:t>
            </a:r>
            <a:r>
              <a:rPr lang="en-US" dirty="0" smtClean="0"/>
              <a:t>) - operates </a:t>
            </a:r>
            <a:r>
              <a:rPr lang="en-US" dirty="0"/>
              <a:t>in El Salvador, Belize, Jamaica, and the US, </a:t>
            </a:r>
            <a:endParaRPr lang="en-US" dirty="0" smtClean="0"/>
          </a:p>
          <a:p>
            <a:pPr lvl="1">
              <a:buFont typeface="Wingdings" panose="05000000000000000000" pitchFamily="2" charset="2"/>
              <a:buChar char="Ø"/>
            </a:pPr>
            <a:r>
              <a:rPr lang="en-US" dirty="0" smtClean="0"/>
              <a:t>Supports </a:t>
            </a:r>
            <a:r>
              <a:rPr lang="en-US" dirty="0"/>
              <a:t>the </a:t>
            </a:r>
            <a:r>
              <a:rPr lang="en-US" dirty="0" smtClean="0"/>
              <a:t>company’s </a:t>
            </a:r>
            <a:r>
              <a:rPr lang="en-US" dirty="0"/>
              <a:t>back office needs while improving overall efficiencies &amp;</a:t>
            </a:r>
            <a:r>
              <a:rPr lang="en-US" dirty="0" smtClean="0"/>
              <a:t> </a:t>
            </a:r>
            <a:r>
              <a:rPr lang="en-US" dirty="0"/>
              <a:t>lowering operating costs. </a:t>
            </a:r>
            <a:endParaRPr lang="en-US" dirty="0" smtClean="0"/>
          </a:p>
          <a:p>
            <a:pPr marL="514350" indent="-514350">
              <a:buFont typeface="+mj-lt"/>
              <a:buAutoNum type="arabicPeriod"/>
            </a:pPr>
            <a:r>
              <a:rPr lang="en-US" u="sng" dirty="0" smtClean="0">
                <a:solidFill>
                  <a:srgbClr val="FF0000"/>
                </a:solidFill>
              </a:rPr>
              <a:t>Promotional Products Segment </a:t>
            </a:r>
            <a:r>
              <a:rPr lang="en-US" dirty="0" smtClean="0"/>
              <a:t>- sales on </a:t>
            </a:r>
            <a:r>
              <a:rPr lang="en-US" dirty="0"/>
              <a:t>a limited </a:t>
            </a:r>
            <a:r>
              <a:rPr lang="en-US" dirty="0" smtClean="0"/>
              <a:t>basis </a:t>
            </a:r>
            <a:r>
              <a:rPr lang="en-US" dirty="0"/>
              <a:t>to existing Uniforms and Related Products customer base. </a:t>
            </a:r>
          </a:p>
        </p:txBody>
      </p:sp>
    </p:spTree>
    <p:extLst>
      <p:ext uri="{BB962C8B-B14F-4D97-AF65-F5344CB8AC3E}">
        <p14:creationId xmlns:p14="http://schemas.microsoft.com/office/powerpoint/2010/main" val="2223033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631"/>
          </a:xfrm>
        </p:spPr>
        <p:txBody>
          <a:bodyPr/>
          <a:lstStyle/>
          <a:p>
            <a:r>
              <a:rPr lang="en-US" b="1" dirty="0" smtClean="0"/>
              <a:t>SGC Product Brands &amp; Company Legacy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Uniform &amp;Related Products segment sells its products under the </a:t>
            </a:r>
            <a:r>
              <a:rPr lang="en-US" dirty="0" smtClean="0">
                <a:solidFill>
                  <a:srgbClr val="FF0000"/>
                </a:solidFill>
              </a:rPr>
              <a:t>Fashion Seal Healthcare, HPI, and WonderWink brand names</a:t>
            </a:r>
            <a:r>
              <a:rPr lang="en-US" dirty="0" smtClean="0"/>
              <a:t>. </a:t>
            </a:r>
          </a:p>
          <a:p>
            <a:r>
              <a:rPr lang="en-US" dirty="0" smtClean="0"/>
              <a:t>The Remote Staffing Solutions segment provides </a:t>
            </a:r>
            <a:r>
              <a:rPr lang="en-US" dirty="0" smtClean="0">
                <a:solidFill>
                  <a:srgbClr val="FF0000"/>
                </a:solidFill>
              </a:rPr>
              <a:t>multilingual telemarketing and business process outsourced solutions</a:t>
            </a:r>
            <a:r>
              <a:rPr lang="en-US" dirty="0" smtClean="0"/>
              <a:t> through the recruitment and employment of </a:t>
            </a:r>
            <a:r>
              <a:rPr lang="en-US" dirty="0" smtClean="0">
                <a:solidFill>
                  <a:srgbClr val="FF0000"/>
                </a:solidFill>
              </a:rPr>
              <a:t>qualified English-speaking agents. </a:t>
            </a:r>
          </a:p>
          <a:p>
            <a:r>
              <a:rPr lang="en-US" dirty="0" smtClean="0"/>
              <a:t>The Promotional Products segment produces and sells promotional products and branded merchandise under the </a:t>
            </a:r>
            <a:r>
              <a:rPr lang="en-US" dirty="0" smtClean="0">
                <a:solidFill>
                  <a:srgbClr val="FF0000"/>
                </a:solidFill>
              </a:rPr>
              <a:t>BAMKO, Public Identity, and Tangerine brands </a:t>
            </a:r>
            <a:r>
              <a:rPr lang="en-US" dirty="0" smtClean="0"/>
              <a:t>to corporate clients and universities. </a:t>
            </a:r>
          </a:p>
          <a:p>
            <a:r>
              <a:rPr lang="en-US" dirty="0" smtClean="0"/>
              <a:t>The company was formerly known as </a:t>
            </a:r>
            <a:r>
              <a:rPr lang="en-US" dirty="0" smtClean="0">
                <a:solidFill>
                  <a:srgbClr val="0070C0"/>
                </a:solidFill>
              </a:rPr>
              <a:t>Superior Uniform Group, Inc. </a:t>
            </a:r>
            <a:r>
              <a:rPr lang="en-US" dirty="0" smtClean="0"/>
              <a:t>and changed its name to </a:t>
            </a:r>
            <a:r>
              <a:rPr lang="en-US" dirty="0" smtClean="0">
                <a:solidFill>
                  <a:schemeClr val="accent2">
                    <a:lumMod val="75000"/>
                  </a:schemeClr>
                </a:solidFill>
              </a:rPr>
              <a:t>Superior Group of Companies, Inc. in May 2018</a:t>
            </a:r>
            <a:r>
              <a:rPr lang="en-US" dirty="0" smtClean="0"/>
              <a:t>. </a:t>
            </a:r>
          </a:p>
          <a:p>
            <a:r>
              <a:rPr lang="en-US" dirty="0"/>
              <a:t>F</a:t>
            </a:r>
            <a:r>
              <a:rPr lang="en-US" dirty="0" smtClean="0"/>
              <a:t>ounded in 1920 and is headquartered in Seminole, Florida.</a:t>
            </a:r>
          </a:p>
          <a:p>
            <a:endParaRPr lang="en-US" dirty="0"/>
          </a:p>
        </p:txBody>
      </p:sp>
      <p:sp>
        <p:nvSpPr>
          <p:cNvPr id="5" name="Rectangle 4"/>
          <p:cNvSpPr/>
          <p:nvPr/>
        </p:nvSpPr>
        <p:spPr>
          <a:xfrm>
            <a:off x="838200" y="1825625"/>
            <a:ext cx="10823222" cy="291570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94352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755" y="225778"/>
            <a:ext cx="9450401" cy="6471176"/>
          </a:xfrm>
          <a:prstGeom prst="rect">
            <a:avLst/>
          </a:prstGeom>
        </p:spPr>
      </p:pic>
      <p:sp>
        <p:nvSpPr>
          <p:cNvPr id="4" name="Rectangle 3"/>
          <p:cNvSpPr/>
          <p:nvPr/>
        </p:nvSpPr>
        <p:spPr>
          <a:xfrm>
            <a:off x="7474844" y="5131721"/>
            <a:ext cx="3102844" cy="1077218"/>
          </a:xfrm>
          <a:prstGeom prst="rect">
            <a:avLst/>
          </a:prstGeom>
        </p:spPr>
        <p:txBody>
          <a:bodyPr wrap="square">
            <a:spAutoFit/>
          </a:bodyPr>
          <a:lstStyle/>
          <a:p>
            <a:r>
              <a:rPr lang="en-US" sz="1600" b="1" dirty="0"/>
              <a:t>The Office Gurus (TOG) Named #1 Best Place to Work in Call Center Industry in El Salvador</a:t>
            </a:r>
          </a:p>
          <a:p>
            <a:r>
              <a:rPr lang="en-US" sz="1600" dirty="0" smtClean="0"/>
              <a:t>                      </a:t>
            </a:r>
            <a:r>
              <a:rPr lang="en-US" sz="1200" dirty="0" err="1" smtClean="0"/>
              <a:t>GlobeNewswire</a:t>
            </a:r>
            <a:r>
              <a:rPr lang="en-US" sz="1200" dirty="0" smtClean="0"/>
              <a:t> - 10/05/2021</a:t>
            </a:r>
            <a:endParaRPr lang="en-US" sz="1200" dirty="0"/>
          </a:p>
        </p:txBody>
      </p:sp>
      <p:sp>
        <p:nvSpPr>
          <p:cNvPr id="3" name="TextBox 2"/>
          <p:cNvSpPr txBox="1"/>
          <p:nvPr/>
        </p:nvSpPr>
        <p:spPr>
          <a:xfrm>
            <a:off x="1625599" y="4498758"/>
            <a:ext cx="7787709" cy="646331"/>
          </a:xfrm>
          <a:prstGeom prst="rect">
            <a:avLst/>
          </a:prstGeom>
          <a:noFill/>
        </p:spPr>
        <p:txBody>
          <a:bodyPr wrap="none" rtlCol="0">
            <a:spAutoFit/>
          </a:bodyPr>
          <a:lstStyle/>
          <a:p>
            <a:r>
              <a:rPr lang="en-US" b="1" dirty="0" smtClean="0">
                <a:solidFill>
                  <a:srgbClr val="C00000"/>
                </a:solidFill>
              </a:rPr>
              <a:t>FY 2020        38%                                                    55%                                                 7%</a:t>
            </a:r>
          </a:p>
          <a:p>
            <a:r>
              <a:rPr lang="en-US" b="1" dirty="0" smtClean="0">
                <a:solidFill>
                  <a:srgbClr val="C00000"/>
                </a:solidFill>
              </a:rPr>
              <a:t>FY 2020 Net Sales: $527M</a:t>
            </a:r>
            <a:endParaRPr lang="en-US" b="1" dirty="0">
              <a:solidFill>
                <a:srgbClr val="C00000"/>
              </a:solidFill>
            </a:endParaRPr>
          </a:p>
        </p:txBody>
      </p:sp>
      <p:sp>
        <p:nvSpPr>
          <p:cNvPr id="5" name="Rectangle 4"/>
          <p:cNvSpPr/>
          <p:nvPr/>
        </p:nvSpPr>
        <p:spPr>
          <a:xfrm>
            <a:off x="214464" y="5131721"/>
            <a:ext cx="3431847" cy="1261884"/>
          </a:xfrm>
          <a:prstGeom prst="rect">
            <a:avLst/>
          </a:prstGeom>
        </p:spPr>
        <p:txBody>
          <a:bodyPr wrap="square">
            <a:spAutoFit/>
          </a:bodyPr>
          <a:lstStyle/>
          <a:p>
            <a:r>
              <a:rPr lang="en-US" sz="1600" b="1" dirty="0"/>
              <a:t>BAMKO Named Top 3 Best Place To Work In Los Angeles For Third Time in Four Years </a:t>
            </a:r>
            <a:r>
              <a:rPr lang="en-US" sz="1600" dirty="0"/>
              <a:t>among medium-sized companies for </a:t>
            </a:r>
            <a:r>
              <a:rPr lang="en-US" sz="1600" dirty="0" smtClean="0"/>
              <a:t>2021 - LA</a:t>
            </a:r>
            <a:r>
              <a:rPr lang="en-US" sz="1200" dirty="0" smtClean="0"/>
              <a:t> Business </a:t>
            </a:r>
            <a:r>
              <a:rPr lang="en-US" sz="1200" dirty="0"/>
              <a:t>Journal. 08/09/2021</a:t>
            </a:r>
            <a:endParaRPr lang="en-US" sz="1200" b="1" dirty="0"/>
          </a:p>
        </p:txBody>
      </p:sp>
    </p:spTree>
    <p:extLst>
      <p:ext uri="{BB962C8B-B14F-4D97-AF65-F5344CB8AC3E}">
        <p14:creationId xmlns:p14="http://schemas.microsoft.com/office/powerpoint/2010/main" val="42355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333" y="936978"/>
            <a:ext cx="10390267" cy="5666466"/>
          </a:xfrm>
          <a:prstGeom prst="rect">
            <a:avLst/>
          </a:prstGeom>
        </p:spPr>
      </p:pic>
      <p:sp>
        <p:nvSpPr>
          <p:cNvPr id="3" name="Rectangle 2"/>
          <p:cNvSpPr/>
          <p:nvPr/>
        </p:nvSpPr>
        <p:spPr>
          <a:xfrm>
            <a:off x="1034088" y="373925"/>
            <a:ext cx="6096000" cy="707886"/>
          </a:xfrm>
          <a:prstGeom prst="rect">
            <a:avLst/>
          </a:prstGeom>
        </p:spPr>
        <p:txBody>
          <a:bodyPr>
            <a:spAutoFit/>
          </a:bodyPr>
          <a:lstStyle/>
          <a:p>
            <a:r>
              <a:rPr lang="en-US" sz="2000" b="1" u="sng" dirty="0" smtClean="0"/>
              <a:t>SGC - DIVERSIFIED </a:t>
            </a:r>
            <a:r>
              <a:rPr lang="en-US" sz="2000" b="1" u="sng" dirty="0"/>
              <a:t>CUSTOMER </a:t>
            </a:r>
            <a:r>
              <a:rPr lang="en-US" sz="2000" b="1" u="sng" dirty="0" smtClean="0"/>
              <a:t>REACH </a:t>
            </a:r>
          </a:p>
          <a:p>
            <a:r>
              <a:rPr lang="en-US" sz="2000" b="1" u="sng" dirty="0" smtClean="0"/>
              <a:t>Executing </a:t>
            </a:r>
            <a:r>
              <a:rPr lang="en-US" sz="2000" b="1" u="sng" dirty="0"/>
              <a:t>against an </a:t>
            </a:r>
            <a:r>
              <a:rPr lang="en-US" sz="2000" b="1" u="sng" dirty="0" smtClean="0"/>
              <a:t>Omni-Channel Sales Strategy</a:t>
            </a:r>
            <a:endParaRPr lang="en-US" sz="2000" b="1" u="sng" dirty="0"/>
          </a:p>
        </p:txBody>
      </p:sp>
    </p:spTree>
    <p:extLst>
      <p:ext uri="{BB962C8B-B14F-4D97-AF65-F5344CB8AC3E}">
        <p14:creationId xmlns:p14="http://schemas.microsoft.com/office/powerpoint/2010/main" val="2170085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952" y="654478"/>
            <a:ext cx="10033495" cy="277926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953" y="3702755"/>
            <a:ext cx="10033495" cy="2770365"/>
          </a:xfrm>
          <a:prstGeom prst="rect">
            <a:avLst/>
          </a:prstGeom>
        </p:spPr>
      </p:pic>
      <p:sp>
        <p:nvSpPr>
          <p:cNvPr id="4" name="TextBox 3"/>
          <p:cNvSpPr txBox="1"/>
          <p:nvPr/>
        </p:nvSpPr>
        <p:spPr>
          <a:xfrm>
            <a:off x="948267" y="835378"/>
            <a:ext cx="2844800" cy="369332"/>
          </a:xfrm>
          <a:prstGeom prst="rect">
            <a:avLst/>
          </a:prstGeom>
          <a:noFill/>
        </p:spPr>
        <p:txBody>
          <a:bodyPr wrap="square" rtlCol="0">
            <a:spAutoFit/>
          </a:bodyPr>
          <a:lstStyle/>
          <a:p>
            <a:r>
              <a:rPr lang="en-US" b="1" dirty="0" smtClean="0"/>
              <a:t>Revenue Growth - Annual</a:t>
            </a:r>
            <a:endParaRPr lang="en-US" b="1" dirty="0"/>
          </a:p>
        </p:txBody>
      </p:sp>
      <p:sp>
        <p:nvSpPr>
          <p:cNvPr id="5" name="TextBox 4"/>
          <p:cNvSpPr txBox="1"/>
          <p:nvPr/>
        </p:nvSpPr>
        <p:spPr>
          <a:xfrm>
            <a:off x="824087" y="4178930"/>
            <a:ext cx="2449689" cy="369332"/>
          </a:xfrm>
          <a:prstGeom prst="rect">
            <a:avLst/>
          </a:prstGeom>
          <a:noFill/>
        </p:spPr>
        <p:txBody>
          <a:bodyPr wrap="square" rtlCol="0">
            <a:spAutoFit/>
          </a:bodyPr>
          <a:lstStyle/>
          <a:p>
            <a:r>
              <a:rPr lang="en-US" b="1" dirty="0" smtClean="0"/>
              <a:t>EPS Growth - Annual</a:t>
            </a:r>
            <a:endParaRPr lang="en-US" b="1" dirty="0"/>
          </a:p>
        </p:txBody>
      </p:sp>
      <p:sp>
        <p:nvSpPr>
          <p:cNvPr id="6" name="TextBox 5"/>
          <p:cNvSpPr txBox="1"/>
          <p:nvPr/>
        </p:nvSpPr>
        <p:spPr>
          <a:xfrm>
            <a:off x="4797778" y="185413"/>
            <a:ext cx="1196622" cy="400110"/>
          </a:xfrm>
          <a:prstGeom prst="rect">
            <a:avLst/>
          </a:prstGeom>
          <a:noFill/>
        </p:spPr>
        <p:txBody>
          <a:bodyPr wrap="square" rtlCol="0">
            <a:spAutoFit/>
          </a:bodyPr>
          <a:lstStyle/>
          <a:p>
            <a:r>
              <a:rPr lang="en-US" sz="2000" b="1" dirty="0" smtClean="0"/>
              <a:t>SGC</a:t>
            </a:r>
            <a:endParaRPr lang="en-US" sz="2000" b="1" dirty="0"/>
          </a:p>
        </p:txBody>
      </p:sp>
    </p:spTree>
    <p:extLst>
      <p:ext uri="{BB962C8B-B14F-4D97-AF65-F5344CB8AC3E}">
        <p14:creationId xmlns:p14="http://schemas.microsoft.com/office/powerpoint/2010/main" val="1518418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489" y="485422"/>
            <a:ext cx="10227733" cy="3352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489" y="3838222"/>
            <a:ext cx="6626578" cy="2630311"/>
          </a:xfrm>
          <a:prstGeom prst="rect">
            <a:avLst/>
          </a:prstGeom>
        </p:spPr>
      </p:pic>
      <p:sp>
        <p:nvSpPr>
          <p:cNvPr id="3" name="TextBox 2"/>
          <p:cNvSpPr txBox="1"/>
          <p:nvPr/>
        </p:nvSpPr>
        <p:spPr>
          <a:xfrm>
            <a:off x="852311" y="711200"/>
            <a:ext cx="3335867" cy="369332"/>
          </a:xfrm>
          <a:prstGeom prst="rect">
            <a:avLst/>
          </a:prstGeom>
          <a:noFill/>
        </p:spPr>
        <p:txBody>
          <a:bodyPr wrap="square" rtlCol="0">
            <a:spAutoFit/>
          </a:bodyPr>
          <a:lstStyle/>
          <a:p>
            <a:r>
              <a:rPr lang="en-US" b="1" dirty="0" smtClean="0"/>
              <a:t>Revenue Growth Quarterly (m)</a:t>
            </a:r>
            <a:endParaRPr lang="en-US"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8089" y="4050843"/>
            <a:ext cx="3860800" cy="2609601"/>
          </a:xfrm>
          <a:prstGeom prst="rect">
            <a:avLst/>
          </a:prstGeom>
        </p:spPr>
      </p:pic>
      <p:sp>
        <p:nvSpPr>
          <p:cNvPr id="6" name="TextBox 5"/>
          <p:cNvSpPr txBox="1"/>
          <p:nvPr/>
        </p:nvSpPr>
        <p:spPr>
          <a:xfrm>
            <a:off x="852311" y="4050843"/>
            <a:ext cx="2675467" cy="369332"/>
          </a:xfrm>
          <a:prstGeom prst="rect">
            <a:avLst/>
          </a:prstGeom>
          <a:noFill/>
        </p:spPr>
        <p:txBody>
          <a:bodyPr wrap="square" rtlCol="0">
            <a:spAutoFit/>
          </a:bodyPr>
          <a:lstStyle/>
          <a:p>
            <a:r>
              <a:rPr lang="en-US" b="1" dirty="0" smtClean="0"/>
              <a:t>EPS Growth Quarterly</a:t>
            </a:r>
            <a:endParaRPr lang="en-US" b="1" dirty="0"/>
          </a:p>
        </p:txBody>
      </p:sp>
      <p:sp>
        <p:nvSpPr>
          <p:cNvPr id="7" name="TextBox 6"/>
          <p:cNvSpPr txBox="1"/>
          <p:nvPr/>
        </p:nvSpPr>
        <p:spPr>
          <a:xfrm>
            <a:off x="5234908" y="85312"/>
            <a:ext cx="601447" cy="400110"/>
          </a:xfrm>
          <a:prstGeom prst="rect">
            <a:avLst/>
          </a:prstGeom>
          <a:noFill/>
        </p:spPr>
        <p:txBody>
          <a:bodyPr wrap="none" rtlCol="0">
            <a:spAutoFit/>
          </a:bodyPr>
          <a:lstStyle/>
          <a:p>
            <a:r>
              <a:rPr lang="en-US" sz="2000" b="1" dirty="0" smtClean="0"/>
              <a:t>SGC</a:t>
            </a:r>
            <a:endParaRPr lang="en-US" sz="2000" b="1" dirty="0"/>
          </a:p>
        </p:txBody>
      </p:sp>
    </p:spTree>
    <p:extLst>
      <p:ext uri="{BB962C8B-B14F-4D97-AF65-F5344CB8AC3E}">
        <p14:creationId xmlns:p14="http://schemas.microsoft.com/office/powerpoint/2010/main" val="322915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pPr algn="ctr"/>
            <a:r>
              <a:rPr lang="en-US" b="1" dirty="0" smtClean="0"/>
              <a:t>SGC Revenue &amp; Earnings Growth Picture</a:t>
            </a:r>
            <a:endParaRPr lang="en-US" b="1" dirty="0"/>
          </a:p>
        </p:txBody>
      </p:sp>
      <p:sp>
        <p:nvSpPr>
          <p:cNvPr id="3" name="Content Placeholder 2"/>
          <p:cNvSpPr>
            <a:spLocks noGrp="1"/>
          </p:cNvSpPr>
          <p:nvPr>
            <p:ph idx="1"/>
          </p:nvPr>
        </p:nvSpPr>
        <p:spPr>
          <a:xfrm>
            <a:off x="917222" y="1193448"/>
            <a:ext cx="10515600" cy="4351338"/>
          </a:xfrm>
        </p:spPr>
        <p:txBody>
          <a:bodyPr>
            <a:normAutofit fontScale="92500" lnSpcReduction="20000"/>
          </a:bodyPr>
          <a:lstStyle/>
          <a:p>
            <a:r>
              <a:rPr lang="en-US" sz="2600" dirty="0"/>
              <a:t>For the fiscal year ended </a:t>
            </a:r>
            <a:r>
              <a:rPr lang="en-US" sz="2600" dirty="0" smtClean="0"/>
              <a:t>in </a:t>
            </a:r>
            <a:r>
              <a:rPr lang="en-US" sz="2600" dirty="0"/>
              <a:t>2020, </a:t>
            </a:r>
            <a:r>
              <a:rPr lang="en-US" sz="2600" dirty="0" smtClean="0"/>
              <a:t>SGC </a:t>
            </a:r>
            <a:r>
              <a:rPr lang="en-US" sz="2600" dirty="0"/>
              <a:t>revenues increased 40% to $526.7M</a:t>
            </a:r>
            <a:r>
              <a:rPr lang="en-US" sz="2600" dirty="0" smtClean="0"/>
              <a:t>.</a:t>
            </a:r>
          </a:p>
          <a:p>
            <a:pPr lvl="1"/>
            <a:r>
              <a:rPr lang="en-US" sz="2200" dirty="0" smtClean="0"/>
              <a:t>Net </a:t>
            </a:r>
            <a:r>
              <a:rPr lang="en-US" sz="2200" dirty="0"/>
              <a:t>income increased from $12.1M to $41M. </a:t>
            </a:r>
            <a:endParaRPr lang="en-US" sz="2200" dirty="0" smtClean="0"/>
          </a:p>
          <a:p>
            <a:pPr lvl="1"/>
            <a:r>
              <a:rPr lang="en-US" sz="2200" dirty="0" smtClean="0"/>
              <a:t>Promotional </a:t>
            </a:r>
            <a:r>
              <a:rPr lang="en-US" sz="2200" dirty="0"/>
              <a:t>Products segment </a:t>
            </a:r>
            <a:r>
              <a:rPr lang="en-US" sz="2200" dirty="0" smtClean="0"/>
              <a:t>Revenue increased by 88</a:t>
            </a:r>
            <a:r>
              <a:rPr lang="en-US" sz="2200" dirty="0"/>
              <a:t>% to $202.2M</a:t>
            </a:r>
            <a:r>
              <a:rPr lang="en-US" sz="2200" dirty="0" smtClean="0"/>
              <a:t>,</a:t>
            </a:r>
          </a:p>
          <a:p>
            <a:pPr lvl="1"/>
            <a:r>
              <a:rPr lang="en-US" sz="2200" dirty="0" smtClean="0"/>
              <a:t>Uniform </a:t>
            </a:r>
            <a:r>
              <a:rPr lang="en-US" sz="2200" dirty="0"/>
              <a:t>and Related Products segment </a:t>
            </a:r>
            <a:r>
              <a:rPr lang="en-US" sz="2200" dirty="0" smtClean="0"/>
              <a:t>Revenue increased by </a:t>
            </a:r>
            <a:r>
              <a:rPr lang="en-US" sz="2200" dirty="0"/>
              <a:t>21% </a:t>
            </a:r>
            <a:r>
              <a:rPr lang="en-US" sz="2200" dirty="0" smtClean="0"/>
              <a:t>to $287.3M</a:t>
            </a:r>
            <a:endParaRPr lang="en-US" sz="2200" dirty="0"/>
          </a:p>
          <a:p>
            <a:pPr marL="457200" lvl="1" indent="0">
              <a:buNone/>
            </a:pPr>
            <a:endParaRPr lang="en-US" sz="2000" dirty="0" smtClean="0"/>
          </a:p>
          <a:p>
            <a:r>
              <a:rPr lang="en-US" sz="2600" dirty="0" smtClean="0">
                <a:solidFill>
                  <a:srgbClr val="FF0000"/>
                </a:solidFill>
              </a:rPr>
              <a:t>2020 Revenues </a:t>
            </a:r>
            <a:r>
              <a:rPr lang="en-US" sz="2600" dirty="0">
                <a:solidFill>
                  <a:srgbClr val="FF0000"/>
                </a:solidFill>
              </a:rPr>
              <a:t>included $131 million of </a:t>
            </a:r>
            <a:r>
              <a:rPr lang="en-US" sz="2600" dirty="0" smtClean="0">
                <a:solidFill>
                  <a:srgbClr val="FF0000"/>
                </a:solidFill>
              </a:rPr>
              <a:t>PPE, </a:t>
            </a:r>
            <a:r>
              <a:rPr lang="en-US" sz="2600" dirty="0">
                <a:solidFill>
                  <a:srgbClr val="FF0000"/>
                </a:solidFill>
              </a:rPr>
              <a:t>up from under $4 million in 2019 and 2018. PPE sales continued to surge to $26.8 million in the </a:t>
            </a:r>
            <a:r>
              <a:rPr lang="en-US" sz="2600" dirty="0" smtClean="0">
                <a:solidFill>
                  <a:srgbClr val="FF0000"/>
                </a:solidFill>
              </a:rPr>
              <a:t>1st QTR. 2021</a:t>
            </a:r>
            <a:r>
              <a:rPr lang="en-US" sz="2600" dirty="0">
                <a:solidFill>
                  <a:srgbClr val="FF0000"/>
                </a:solidFill>
              </a:rPr>
              <a:t>. It then declined to $6.7 million in the </a:t>
            </a:r>
            <a:r>
              <a:rPr lang="en-US" sz="2600" dirty="0" smtClean="0">
                <a:solidFill>
                  <a:srgbClr val="FF0000"/>
                </a:solidFill>
              </a:rPr>
              <a:t>2nd QTR. 2021</a:t>
            </a:r>
          </a:p>
          <a:p>
            <a:r>
              <a:rPr lang="en-US" sz="2600" dirty="0"/>
              <a:t>True growth &amp; Earnings picture is masked by all the PPE sales in 2020 &amp; in the first Qtr. Of 2021</a:t>
            </a:r>
          </a:p>
          <a:p>
            <a:r>
              <a:rPr lang="en-US" sz="2600" dirty="0" smtClean="0">
                <a:solidFill>
                  <a:srgbClr val="FF0000"/>
                </a:solidFill>
              </a:rPr>
              <a:t>2021 Second Qtr. Returned to more normal levels of PPE sales and had strong earnings. </a:t>
            </a:r>
          </a:p>
          <a:p>
            <a:r>
              <a:rPr lang="en-US" sz="2600" dirty="0"/>
              <a:t>Earnings in the second quarter of 2021 were $0.67 adjusted for a one time pension termination charge of $6.9 million.</a:t>
            </a:r>
          </a:p>
          <a:p>
            <a:endParaRPr lang="en-US" sz="2400" dirty="0"/>
          </a:p>
          <a:p>
            <a:pPr marL="0" indent="0">
              <a:buNone/>
            </a:pPr>
            <a:endParaRPr lang="en-US" dirty="0"/>
          </a:p>
        </p:txBody>
      </p:sp>
    </p:spTree>
    <p:extLst>
      <p:ext uri="{BB962C8B-B14F-4D97-AF65-F5344CB8AC3E}">
        <p14:creationId xmlns:p14="http://schemas.microsoft.com/office/powerpoint/2010/main" val="428146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222" y="180809"/>
            <a:ext cx="10788918" cy="52717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580" y="5192891"/>
            <a:ext cx="10293299" cy="1467553"/>
          </a:xfrm>
          <a:prstGeom prst="rect">
            <a:avLst/>
          </a:prstGeom>
        </p:spPr>
      </p:pic>
      <p:sp>
        <p:nvSpPr>
          <p:cNvPr id="4" name="TextBox 3"/>
          <p:cNvSpPr txBox="1"/>
          <p:nvPr/>
        </p:nvSpPr>
        <p:spPr>
          <a:xfrm>
            <a:off x="959555" y="270933"/>
            <a:ext cx="1319592" cy="369332"/>
          </a:xfrm>
          <a:prstGeom prst="rect">
            <a:avLst/>
          </a:prstGeom>
          <a:noFill/>
        </p:spPr>
        <p:txBody>
          <a:bodyPr wrap="none" rtlCol="0">
            <a:spAutoFit/>
          </a:bodyPr>
          <a:lstStyle/>
          <a:p>
            <a:r>
              <a:rPr lang="en-US" b="1" dirty="0" smtClean="0">
                <a:solidFill>
                  <a:srgbClr val="FF0000"/>
                </a:solidFill>
              </a:rPr>
              <a:t>SGC – SSG 1</a:t>
            </a:r>
            <a:endParaRPr lang="en-US" b="1" dirty="0">
              <a:solidFill>
                <a:srgbClr val="FF0000"/>
              </a:solidFill>
            </a:endParaRPr>
          </a:p>
        </p:txBody>
      </p:sp>
    </p:spTree>
    <p:extLst>
      <p:ext uri="{BB962C8B-B14F-4D97-AF65-F5344CB8AC3E}">
        <p14:creationId xmlns:p14="http://schemas.microsoft.com/office/powerpoint/2010/main" val="327728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3432</TotalTime>
  <Words>1376</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Superior Group of Companies (SGC) Sector (GICS®) Consumer Discretionary  Industry (GICS®) Textiles, Apparel &amp; Luxury Goods   </vt:lpstr>
      <vt:lpstr>What is SGC and What Do They Do?</vt:lpstr>
      <vt:lpstr>SGC Product Brands &amp; Company Legacy </vt:lpstr>
      <vt:lpstr>PowerPoint Presentation</vt:lpstr>
      <vt:lpstr>PowerPoint Presentation</vt:lpstr>
      <vt:lpstr>PowerPoint Presentation</vt:lpstr>
      <vt:lpstr>PowerPoint Presentation</vt:lpstr>
      <vt:lpstr>SGC Revenue &amp; Earnings Growth Picture</vt:lpstr>
      <vt:lpstr>PowerPoint Presentation</vt:lpstr>
      <vt:lpstr>PowerPoint Presentation</vt:lpstr>
      <vt:lpstr>PowerPoint Presentation</vt:lpstr>
      <vt:lpstr>PowerPoint Presentation</vt:lpstr>
      <vt:lpstr>PowerPoint Presentation</vt:lpstr>
      <vt:lpstr>SGC Positives and Negatives</vt:lpstr>
      <vt:lpstr>SGC Analyst &amp; Research Report Ratings  </vt:lpstr>
      <vt:lpstr>PowerPoint Presentation</vt:lpstr>
      <vt:lpstr>SGC Comparison with Industry Indexes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SGC</dc:title>
  <dc:creator>Arvind</dc:creator>
  <cp:lastModifiedBy>Arvind</cp:lastModifiedBy>
  <cp:revision>107</cp:revision>
  <dcterms:created xsi:type="dcterms:W3CDTF">2021-10-08T17:04:42Z</dcterms:created>
  <dcterms:modified xsi:type="dcterms:W3CDTF">2021-10-12T21:15:36Z</dcterms:modified>
</cp:coreProperties>
</file>