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61" r:id="rId7"/>
    <p:sldId id="263" r:id="rId8"/>
    <p:sldId id="264" r:id="rId9"/>
    <p:sldId id="265" r:id="rId10"/>
    <p:sldId id="268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1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2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1782-9465-4B27-915F-F7E10DCC0793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7599-89AB-499C-9B40-B01A33E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5" y="342204"/>
            <a:ext cx="11322423" cy="618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033462"/>
            <a:ext cx="10096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0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21"/>
            <a:ext cx="1078230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" y="648821"/>
            <a:ext cx="2352675" cy="280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50" y="658056"/>
            <a:ext cx="6362700" cy="2009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875930" y="532280"/>
            <a:ext cx="1443317" cy="208344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87" y="2700328"/>
            <a:ext cx="6372225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60" y="3672897"/>
            <a:ext cx="33796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Malibu Boats, Inc. is a designer, manufacturer, </a:t>
            </a:r>
            <a:r>
              <a:rPr lang="en-US" sz="1400" dirty="0" smtClean="0"/>
              <a:t>and marketer </a:t>
            </a:r>
            <a:r>
              <a:rPr lang="en-US" sz="1400" dirty="0"/>
              <a:t>of performance sport boats and accessories. The </a:t>
            </a:r>
            <a:r>
              <a:rPr lang="en-US" sz="1400" dirty="0" smtClean="0"/>
              <a:t>company’s boats </a:t>
            </a:r>
            <a:r>
              <a:rPr lang="en-US" sz="1400" dirty="0"/>
              <a:t>are used for water sports, including water skiing</a:t>
            </a:r>
            <a:r>
              <a:rPr lang="en-US" sz="1400" dirty="0" smtClean="0"/>
              <a:t>, wakeboarding</a:t>
            </a:r>
            <a:r>
              <a:rPr lang="en-US" sz="1400" dirty="0"/>
              <a:t>, and wake surfing. It has four brands of boats</a:t>
            </a:r>
            <a:r>
              <a:rPr lang="en-US" sz="1400" dirty="0" smtClean="0"/>
              <a:t>: </a:t>
            </a:r>
            <a:r>
              <a:rPr lang="en-US" sz="1400" i="1" dirty="0" smtClean="0"/>
              <a:t>Malibu</a:t>
            </a:r>
            <a:r>
              <a:rPr lang="en-US" sz="1400" dirty="0"/>
              <a:t>, </a:t>
            </a:r>
            <a:r>
              <a:rPr lang="en-US" sz="1400" i="1" dirty="0"/>
              <a:t>Axis</a:t>
            </a:r>
            <a:r>
              <a:rPr lang="en-US" sz="1400" dirty="0"/>
              <a:t>, </a:t>
            </a:r>
            <a:r>
              <a:rPr lang="en-US" sz="1400" i="1" dirty="0"/>
              <a:t>Cobalt</a:t>
            </a:r>
            <a:r>
              <a:rPr lang="en-US" sz="1400" dirty="0"/>
              <a:t>, and </a:t>
            </a:r>
            <a:r>
              <a:rPr lang="en-US" sz="1400" i="1" dirty="0"/>
              <a:t>Pursuit</a:t>
            </a:r>
            <a:r>
              <a:rPr lang="en-US" sz="1400" dirty="0"/>
              <a:t>. Retail prices of the </a:t>
            </a:r>
            <a:r>
              <a:rPr lang="en-US" sz="1400" dirty="0" smtClean="0"/>
              <a:t>company’s boats </a:t>
            </a:r>
            <a:r>
              <a:rPr lang="en-US" sz="1400" dirty="0"/>
              <a:t>typically range from $60,000 to $800,000. Malibu </a:t>
            </a:r>
            <a:r>
              <a:rPr lang="en-US" sz="1400" dirty="0" smtClean="0"/>
              <a:t>operates through </a:t>
            </a:r>
            <a:r>
              <a:rPr lang="en-US" sz="1400" dirty="0"/>
              <a:t>a network of independent dealers in North America, </a:t>
            </a:r>
            <a:r>
              <a:rPr lang="en-US" sz="1400" dirty="0" smtClean="0"/>
              <a:t>South America</a:t>
            </a:r>
            <a:r>
              <a:rPr lang="en-US" sz="1400" dirty="0"/>
              <a:t>, Europe, Asia, Australia, and New Zealand. Has </a:t>
            </a:r>
            <a:r>
              <a:rPr lang="en-US" sz="1400" dirty="0" smtClean="0"/>
              <a:t>1,795 employees</a:t>
            </a:r>
            <a:r>
              <a:rPr lang="en-US" sz="1400" dirty="0"/>
              <a:t>. Officers and directors own 2.9% of comm. stock;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0706" y="3711388"/>
            <a:ext cx="836407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Malibu Boats continues to ride </a:t>
            </a:r>
            <a:r>
              <a:rPr lang="en-US" sz="1500" b="1" dirty="0" smtClean="0"/>
              <a:t>the wave </a:t>
            </a:r>
            <a:r>
              <a:rPr lang="en-US" sz="1500" b="1" dirty="0"/>
              <a:t>of soaring boat demand. </a:t>
            </a:r>
            <a:r>
              <a:rPr lang="en-US" sz="1500" dirty="0"/>
              <a:t>Indeed</a:t>
            </a:r>
            <a:r>
              <a:rPr lang="en-US" sz="1500" dirty="0" smtClean="0"/>
              <a:t>, boat </a:t>
            </a:r>
            <a:r>
              <a:rPr lang="en-US" sz="1500" dirty="0"/>
              <a:t>sales have risen significantly industrywide</a:t>
            </a:r>
            <a:r>
              <a:rPr lang="en-US" sz="1500" dirty="0" smtClean="0"/>
              <a:t>, thanks</a:t>
            </a:r>
            <a:r>
              <a:rPr lang="en-US" sz="1500" dirty="0"/>
              <a:t>, in part, to the impact </a:t>
            </a:r>
            <a:r>
              <a:rPr lang="en-US" sz="1500" dirty="0" smtClean="0"/>
              <a:t>of COVID-19</a:t>
            </a:r>
            <a:r>
              <a:rPr lang="en-US" sz="1500" dirty="0"/>
              <a:t>. With travel and indoor gatherings</a:t>
            </a:r>
          </a:p>
          <a:p>
            <a:r>
              <a:rPr lang="en-US" sz="1500" dirty="0"/>
              <a:t>largely restricted over the past year</a:t>
            </a:r>
            <a:r>
              <a:rPr lang="en-US" sz="1500" dirty="0" smtClean="0"/>
              <a:t>, many </a:t>
            </a:r>
            <a:r>
              <a:rPr lang="en-US" sz="1500" dirty="0"/>
              <a:t>have turned to outdoor, </a:t>
            </a:r>
            <a:r>
              <a:rPr lang="en-US" sz="1500" dirty="0" smtClean="0"/>
              <a:t>water-based activities</a:t>
            </a:r>
            <a:r>
              <a:rPr lang="en-US" sz="1500" dirty="0"/>
              <a:t>. The end result has been </a:t>
            </a:r>
            <a:r>
              <a:rPr lang="en-US" sz="1500" dirty="0" smtClean="0"/>
              <a:t>strong financial </a:t>
            </a:r>
            <a:r>
              <a:rPr lang="en-US" sz="1500" dirty="0"/>
              <a:t>results for Malibu and a </a:t>
            </a:r>
            <a:r>
              <a:rPr lang="en-US" sz="1500" dirty="0" smtClean="0"/>
              <a:t>rising stock </a:t>
            </a:r>
            <a:r>
              <a:rPr lang="en-US" sz="1500" dirty="0"/>
              <a:t>price</a:t>
            </a:r>
            <a:r>
              <a:rPr lang="en-US" sz="1500" dirty="0" smtClean="0"/>
              <a:t>.</a:t>
            </a:r>
          </a:p>
          <a:p>
            <a:r>
              <a:rPr lang="en-US" sz="1500" b="1" dirty="0"/>
              <a:t>The outlook for 2022 and beyond </a:t>
            </a:r>
            <a:r>
              <a:rPr lang="en-US" sz="1500" b="1" dirty="0" smtClean="0"/>
              <a:t>is promising</a:t>
            </a:r>
            <a:r>
              <a:rPr lang="en-US" sz="1500" b="1" dirty="0"/>
              <a:t>. </a:t>
            </a:r>
            <a:r>
              <a:rPr lang="en-US" sz="1500" dirty="0"/>
              <a:t>The company has </a:t>
            </a:r>
            <a:r>
              <a:rPr lang="en-US" sz="1500" dirty="0" smtClean="0"/>
              <a:t>strong brand </a:t>
            </a:r>
            <a:r>
              <a:rPr lang="en-US" sz="1500" dirty="0"/>
              <a:t>recognition within the sport boat industry</a:t>
            </a:r>
            <a:r>
              <a:rPr lang="en-US" sz="1500" dirty="0" smtClean="0"/>
              <a:t>, especially </a:t>
            </a:r>
            <a:r>
              <a:rPr lang="en-US" sz="1500" dirty="0"/>
              <a:t>the </a:t>
            </a:r>
            <a:r>
              <a:rPr lang="en-US" sz="1500" i="1" dirty="0"/>
              <a:t>Malibu </a:t>
            </a:r>
            <a:r>
              <a:rPr lang="en-US" sz="1500" dirty="0"/>
              <a:t>and </a:t>
            </a:r>
            <a:r>
              <a:rPr lang="en-US" sz="1500" i="1" dirty="0" smtClean="0"/>
              <a:t>Cobalt </a:t>
            </a:r>
            <a:r>
              <a:rPr lang="en-US" sz="1500" dirty="0" smtClean="0"/>
              <a:t>lines</a:t>
            </a:r>
            <a:r>
              <a:rPr lang="en-US" sz="1500" dirty="0"/>
              <a:t>. Too, the acquisition of </a:t>
            </a:r>
            <a:r>
              <a:rPr lang="en-US" sz="1500" dirty="0" smtClean="0"/>
              <a:t>Maverick should </a:t>
            </a:r>
            <a:r>
              <a:rPr lang="en-US" sz="1500" dirty="0"/>
              <a:t>help gain more traction with </a:t>
            </a:r>
            <a:r>
              <a:rPr lang="en-US" sz="1500" dirty="0" smtClean="0"/>
              <a:t>the fishing </a:t>
            </a:r>
            <a:r>
              <a:rPr lang="en-US" sz="1500" dirty="0"/>
              <a:t>crowd. As long as Malibu can </a:t>
            </a:r>
            <a:r>
              <a:rPr lang="en-US" sz="1500" dirty="0" smtClean="0"/>
              <a:t>keep up </a:t>
            </a:r>
            <a:r>
              <a:rPr lang="en-US" sz="1500" dirty="0"/>
              <a:t>with deliveries, we expect </a:t>
            </a:r>
            <a:r>
              <a:rPr lang="en-US" sz="1500" dirty="0" smtClean="0"/>
              <a:t>double-digit sales </a:t>
            </a:r>
            <a:r>
              <a:rPr lang="en-US" sz="1500" dirty="0"/>
              <a:t>and earnings gains in fiscal 2022</a:t>
            </a:r>
            <a:r>
              <a:rPr lang="en-US" sz="1500" dirty="0" smtClean="0"/>
              <a:t>. Looking </a:t>
            </a:r>
            <a:r>
              <a:rPr lang="en-US" sz="1500" dirty="0"/>
              <a:t>further out, our projections out </a:t>
            </a:r>
            <a:r>
              <a:rPr lang="en-US" sz="1500" dirty="0" smtClean="0"/>
              <a:t>to 2024-2026 </a:t>
            </a:r>
            <a:r>
              <a:rPr lang="en-US" sz="1500" dirty="0"/>
              <a:t>suggest sustained growth</a:t>
            </a:r>
            <a:r>
              <a:rPr lang="en-US" sz="1500" dirty="0" smtClean="0"/>
              <a:t>. </a:t>
            </a:r>
            <a:r>
              <a:rPr lang="en-US" sz="1500" b="1" dirty="0" smtClean="0"/>
              <a:t>Finances </a:t>
            </a:r>
            <a:r>
              <a:rPr lang="en-US" sz="1500" b="1" dirty="0"/>
              <a:t>are in good shape. </a:t>
            </a:r>
            <a:r>
              <a:rPr lang="en-US" sz="1500" dirty="0"/>
              <a:t>The </a:t>
            </a:r>
            <a:r>
              <a:rPr lang="en-US" sz="1500" dirty="0" smtClean="0"/>
              <a:t>debt load </a:t>
            </a:r>
            <a:r>
              <a:rPr lang="en-US" sz="1500" dirty="0"/>
              <a:t>is not concerning, and management</a:t>
            </a:r>
          </a:p>
          <a:p>
            <a:r>
              <a:rPr lang="en-US" sz="1500" dirty="0"/>
              <a:t>should have the flexibility to pursue </a:t>
            </a:r>
            <a:r>
              <a:rPr lang="en-US" sz="1500" dirty="0" smtClean="0"/>
              <a:t>other strategic </a:t>
            </a:r>
            <a:r>
              <a:rPr lang="en-US" sz="1500" dirty="0"/>
              <a:t>acquisitions, should any </a:t>
            </a:r>
            <a:r>
              <a:rPr lang="en-US" sz="1500" dirty="0" smtClean="0"/>
              <a:t>opportunities arise</a:t>
            </a:r>
            <a:r>
              <a:rPr lang="en-US" sz="1500" dirty="0"/>
              <a:t>.</a:t>
            </a:r>
          </a:p>
          <a:p>
            <a:r>
              <a:rPr lang="en-US" sz="1500" b="1" dirty="0"/>
              <a:t>These shares have slipped one </a:t>
            </a:r>
            <a:r>
              <a:rPr lang="en-US" sz="1500" b="1" dirty="0" smtClean="0"/>
              <a:t>notch in </a:t>
            </a:r>
            <a:r>
              <a:rPr lang="en-US" sz="1500" b="1" dirty="0"/>
              <a:t>Timeliness to 4 (Below Average</a:t>
            </a:r>
            <a:r>
              <a:rPr lang="en-US" sz="1500" b="1" dirty="0" smtClean="0"/>
              <a:t>). </a:t>
            </a:r>
            <a:r>
              <a:rPr lang="en-US" sz="1500" dirty="0" smtClean="0"/>
              <a:t>Nonetheless</a:t>
            </a:r>
            <a:r>
              <a:rPr lang="en-US" sz="1500" dirty="0"/>
              <a:t>, from our perspective, </a:t>
            </a:r>
            <a:r>
              <a:rPr lang="en-US" sz="1500" dirty="0" smtClean="0"/>
              <a:t>the company’s </a:t>
            </a:r>
            <a:r>
              <a:rPr lang="en-US" sz="1500" dirty="0"/>
              <a:t>long-term fundamentals </a:t>
            </a:r>
            <a:r>
              <a:rPr lang="en-US" sz="1500" dirty="0" smtClean="0"/>
              <a:t>are sound </a:t>
            </a:r>
            <a:r>
              <a:rPr lang="en-US" sz="1500" dirty="0"/>
              <a:t>and the current entry point </a:t>
            </a:r>
            <a:r>
              <a:rPr lang="en-US" sz="1500" dirty="0" smtClean="0"/>
              <a:t>is suitable </a:t>
            </a:r>
            <a:r>
              <a:rPr lang="en-US" sz="1500" dirty="0"/>
              <a:t>for buy-and-hold investors</a:t>
            </a:r>
            <a:r>
              <a:rPr lang="en-US" sz="1500" dirty="0" smtClean="0"/>
              <a:t>. </a:t>
            </a:r>
            <a:r>
              <a:rPr lang="fi-FI" sz="1500" i="1" dirty="0" smtClean="0"/>
              <a:t>Kevin </a:t>
            </a:r>
            <a:r>
              <a:rPr lang="fi-FI" sz="1500" i="1" dirty="0"/>
              <a:t>P. O’Sullivan April 30, 2021</a:t>
            </a:r>
            <a:endParaRPr lang="en-US" sz="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7251" y="911328"/>
            <a:ext cx="30575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93"/>
            <a:ext cx="2095500" cy="70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84" y="932329"/>
            <a:ext cx="8181134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03" y="2550739"/>
            <a:ext cx="8029015" cy="380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318" y="179300"/>
            <a:ext cx="3801036" cy="64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6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7" y="115421"/>
            <a:ext cx="5430371" cy="495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819" y="807944"/>
            <a:ext cx="563655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01D24"/>
                </a:solidFill>
                <a:cs typeface="Arial" panose="020B0604020202020204" pitchFamily="34" charset="0"/>
              </a:rPr>
              <a:t>Bulls Say </a:t>
            </a:r>
            <a:r>
              <a:rPr lang="en-US" sz="1600" dirty="0">
                <a:solidFill>
                  <a:srgbClr val="636470"/>
                </a:solidFill>
                <a:cs typeface="Arial" panose="020B0604020202020204" pitchFamily="34" charset="0"/>
              </a:rPr>
              <a:t>Jaime M. Katz, CFA, Senior Equity Analyst, 14 May 2021</a:t>
            </a:r>
          </a:p>
          <a:p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 Vertical integration across the brand portfolio could provide margin expansion that is ahead of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our forecast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 The firm’s long-term annual sales growth goal of 10% should be easily attainable and could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rise materially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faster if category expansion and acquisitions occur faster than we anticipate.</a:t>
            </a:r>
          </a:p>
          <a:p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 Malibu’s strong balance sheet, with low leverage and healthy free cash flow/equity, should offer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the company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the flexibility to withstand cyclical downturns and finance bolt-on acquisitions from cash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on hand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endParaRPr lang="en-US" sz="1600" b="1" dirty="0" smtClean="0">
              <a:solidFill>
                <a:srgbClr val="F01D24"/>
              </a:solidFill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F01D24"/>
                </a:solidFill>
                <a:cs typeface="Arial" panose="020B0604020202020204" pitchFamily="34" charset="0"/>
              </a:rPr>
              <a:t>Bears </a:t>
            </a:r>
            <a:r>
              <a:rPr lang="en-US" sz="1600" b="1" dirty="0">
                <a:solidFill>
                  <a:srgbClr val="F01D24"/>
                </a:solidFill>
                <a:cs typeface="Arial" panose="020B0604020202020204" pitchFamily="34" charset="0"/>
              </a:rPr>
              <a:t>Say </a:t>
            </a:r>
            <a:r>
              <a:rPr lang="en-US" sz="1600" dirty="0">
                <a:solidFill>
                  <a:srgbClr val="636470"/>
                </a:solidFill>
                <a:cs typeface="Arial" panose="020B0604020202020204" pitchFamily="34" charset="0"/>
              </a:rPr>
              <a:t>Jaime M. Katz, CFA, Senior Equity Analyst, 14 May 2021</a:t>
            </a:r>
          </a:p>
          <a:p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 EBITDA margin goals of 20% could be difficult to obtain if Malibu acquires OEMs with less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favorable initial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return profiles. Additionally, management's desire to keep making acquisitions could prove to be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a poor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use of capital.</a:t>
            </a:r>
          </a:p>
          <a:p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 Malibu competes with some formidable brand names, such as Sea Ray and Chaparral, which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may innovate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faster and threaten market share leadership.</a:t>
            </a:r>
          </a:p>
          <a:p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u Dealers rely on floor plan financing (with 85% in North America made with such a plan in 2020).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The limit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of any financing sources could prevent inventory from moving through the retail channel easily.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8776" y="43701"/>
            <a:ext cx="620357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Fair Value and Profit Drivers </a:t>
            </a:r>
            <a:r>
              <a:rPr lang="en-US" sz="1600" dirty="0"/>
              <a:t>Jaime M. Katz</a:t>
            </a:r>
            <a:r>
              <a:rPr lang="en-US" sz="1600" dirty="0" smtClean="0"/>
              <a:t>, </a:t>
            </a:r>
            <a:r>
              <a:rPr lang="en-US" sz="1600" dirty="0"/>
              <a:t>14 May 2021</a:t>
            </a:r>
          </a:p>
          <a:p>
            <a:r>
              <a:rPr lang="en-US" sz="1600" dirty="0"/>
              <a:t>We have raised our fair value estimate for Malibu to $97 per share from $90, which implies fiscal </a:t>
            </a:r>
            <a:r>
              <a:rPr lang="en-US" sz="1600" dirty="0" smtClean="0"/>
              <a:t>2022 price/adjusted </a:t>
            </a:r>
            <a:r>
              <a:rPr lang="en-US" sz="1600" dirty="0"/>
              <a:t>earnings of 15 times and EV/EBITDA of 11 times. </a:t>
            </a:r>
            <a:r>
              <a:rPr lang="en-US" sz="1600" b="1" dirty="0"/>
              <a:t>While fiscal 2020 sales declined 4.5</a:t>
            </a:r>
            <a:r>
              <a:rPr lang="en-US" sz="1600" b="1" dirty="0" smtClean="0"/>
              <a:t>%, hindered </a:t>
            </a:r>
            <a:r>
              <a:rPr lang="en-US" sz="1600" b="1" dirty="0"/>
              <a:t>by supply chain disruption from COVID-19, we forecast a robust restoration of sales growth </a:t>
            </a:r>
            <a:r>
              <a:rPr lang="en-US" sz="1600" b="1" dirty="0" smtClean="0"/>
              <a:t>in fiscal </a:t>
            </a:r>
            <a:r>
              <a:rPr lang="en-US" sz="1600" b="1" dirty="0"/>
              <a:t>2021. </a:t>
            </a:r>
            <a:r>
              <a:rPr lang="en-US" sz="1600" dirty="0"/>
              <a:t>Specifically, we are lifting our fiscal 2021 estimate to high-30% sales growth in the </a:t>
            </a:r>
            <a:r>
              <a:rPr lang="en-US" sz="1600" dirty="0" smtClean="0"/>
              <a:t>current fiscal </a:t>
            </a:r>
            <a:r>
              <a:rPr lang="en-US" sz="1600" dirty="0"/>
              <a:t>year (including Maverick, and from the mid-30% range prior). </a:t>
            </a:r>
            <a:r>
              <a:rPr lang="en-US" sz="1600" b="1" dirty="0"/>
              <a:t>Over the next five years, our </a:t>
            </a:r>
            <a:r>
              <a:rPr lang="en-US" sz="1600" b="1" dirty="0" smtClean="0"/>
              <a:t>sales growth </a:t>
            </a:r>
            <a:r>
              <a:rPr lang="en-US" sz="1600" b="1" dirty="0"/>
              <a:t>outlook averages 18% and includes similar-size acquisitions in both 2023 and 2025. </a:t>
            </a:r>
            <a:r>
              <a:rPr lang="en-US" sz="1600" dirty="0"/>
              <a:t>As </a:t>
            </a:r>
            <a:r>
              <a:rPr lang="en-US" sz="1600" dirty="0" smtClean="0"/>
              <a:t>we expect </a:t>
            </a:r>
            <a:r>
              <a:rPr lang="en-US" sz="1600" dirty="0"/>
              <a:t>the corporate tax rate to lift to 26% from 21% under the Biden Administration, we have </a:t>
            </a:r>
            <a:r>
              <a:rPr lang="en-US" sz="1600" dirty="0" smtClean="0"/>
              <a:t>included </a:t>
            </a:r>
            <a:r>
              <a:rPr lang="en-US" sz="1600" dirty="0"/>
              <a:t>a 24% tax rate in our model, moderated by the relatively small portion of sales Malibu </a:t>
            </a:r>
            <a:r>
              <a:rPr lang="en-US" sz="1600" dirty="0" smtClean="0"/>
              <a:t>captures internationally</a:t>
            </a:r>
            <a:r>
              <a:rPr lang="en-US" sz="1600" dirty="0"/>
              <a:t>.</a:t>
            </a:r>
          </a:p>
          <a:p>
            <a:r>
              <a:rPr lang="en-US" sz="1600" dirty="0"/>
              <a:t>On an organic basis, we believe that Malibu’s emphasis on innovation and vertical integration will </a:t>
            </a:r>
            <a:r>
              <a:rPr lang="en-US" sz="1600" dirty="0" smtClean="0"/>
              <a:t>drive continued </a:t>
            </a:r>
            <a:r>
              <a:rPr lang="en-US" sz="1600" dirty="0"/>
              <a:t>sales and operating profit growth over the next decade. </a:t>
            </a:r>
            <a:r>
              <a:rPr lang="en-US" sz="1600" b="1" dirty="0"/>
              <a:t>Malibu consistently releases </a:t>
            </a:r>
            <a:r>
              <a:rPr lang="en-US" sz="1600" b="1" dirty="0" smtClean="0"/>
              <a:t>new models </a:t>
            </a:r>
            <a:r>
              <a:rPr lang="en-US" sz="1600" b="1" dirty="0"/>
              <a:t>with updated features across its brands, stimulating sales from both new and </a:t>
            </a:r>
            <a:r>
              <a:rPr lang="en-US" sz="1600" b="1" dirty="0" smtClean="0"/>
              <a:t>returning customers</a:t>
            </a:r>
            <a:r>
              <a:rPr lang="en-US" sz="1600" b="1" dirty="0"/>
              <a:t>, which we posit has allowed Malibu to consistently capture pricing power. </a:t>
            </a:r>
            <a:r>
              <a:rPr lang="en-US" sz="1600" dirty="0"/>
              <a:t>And we </a:t>
            </a:r>
            <a:r>
              <a:rPr lang="en-US" sz="1600" dirty="0" smtClean="0"/>
              <a:t>anticipate this </a:t>
            </a:r>
            <a:r>
              <a:rPr lang="en-US" sz="1600" dirty="0"/>
              <a:t>will persist, as evidenced by our </a:t>
            </a:r>
            <a:r>
              <a:rPr lang="en-US" sz="1600" b="1" dirty="0"/>
              <a:t>gross margin forecast, which rises from an estimated 25.5% </a:t>
            </a:r>
            <a:r>
              <a:rPr lang="en-US" sz="1600" b="1" dirty="0" smtClean="0"/>
              <a:t>in 2021 </a:t>
            </a:r>
            <a:r>
              <a:rPr lang="en-US" sz="1600" b="1" dirty="0"/>
              <a:t>to 27% by 2030. We expect the operating margin to stabilize at a higher rate than in the past</a:t>
            </a:r>
            <a:r>
              <a:rPr lang="en-US" sz="1600" b="1" dirty="0" smtClean="0"/>
              <a:t>, benefiting </a:t>
            </a:r>
            <a:r>
              <a:rPr lang="en-US" sz="1600" b="1" dirty="0"/>
              <a:t>from more efficient production, including new manufacturing capacity and better </a:t>
            </a:r>
            <a:r>
              <a:rPr lang="en-US" sz="1600" b="1" dirty="0" smtClean="0"/>
              <a:t>supply chain </a:t>
            </a:r>
            <a:r>
              <a:rPr lang="en-US" sz="1600" b="1" dirty="0"/>
              <a:t>flexibility (with engines and towers produced in-house). </a:t>
            </a:r>
            <a:r>
              <a:rPr lang="en-US" sz="1600" dirty="0" smtClean="0"/>
              <a:t>Thanks </a:t>
            </a:r>
            <a:r>
              <a:rPr lang="en-US" sz="1600" dirty="0"/>
              <a:t>to </a:t>
            </a:r>
            <a:r>
              <a:rPr lang="en-US" sz="1600" dirty="0" smtClean="0"/>
              <a:t>cash </a:t>
            </a:r>
            <a:r>
              <a:rPr lang="en-US" sz="1600" dirty="0"/>
              <a:t>flow, we expect Malibu will be able to finance strategic acquisitions </a:t>
            </a:r>
            <a:r>
              <a:rPr lang="en-US" sz="1600" dirty="0" smtClean="0"/>
              <a:t>about every 2 </a:t>
            </a:r>
            <a:r>
              <a:rPr lang="en-US" sz="1600" dirty="0"/>
              <a:t>years, largely via cash on hand and using existing credit </a:t>
            </a:r>
            <a:r>
              <a:rPr lang="en-US" sz="1600" dirty="0" smtClean="0"/>
              <a:t>facilities.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794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8" y="581025"/>
            <a:ext cx="11250706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361950"/>
            <a:ext cx="108870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79294"/>
            <a:ext cx="11258550" cy="64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1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581025"/>
            <a:ext cx="11385176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0" y="96090"/>
            <a:ext cx="10783982" cy="4209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9" y="4305300"/>
            <a:ext cx="10783982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7" y="-1"/>
            <a:ext cx="10614211" cy="3137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18" y="3137646"/>
            <a:ext cx="10004610" cy="36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8" y="134471"/>
            <a:ext cx="10721788" cy="6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" y="180922"/>
            <a:ext cx="11842378" cy="64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885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</cp:revision>
  <dcterms:created xsi:type="dcterms:W3CDTF">2021-05-18T19:49:09Z</dcterms:created>
  <dcterms:modified xsi:type="dcterms:W3CDTF">2021-05-19T17:25:50Z</dcterms:modified>
</cp:coreProperties>
</file>