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58" r:id="rId7"/>
    <p:sldId id="259" r:id="rId8"/>
    <p:sldId id="264" r:id="rId9"/>
    <p:sldId id="266" r:id="rId10"/>
    <p:sldId id="265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09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519" y="1344706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MKS Instruments (MKSI)</a:t>
            </a:r>
            <a:br>
              <a:rPr lang="en-US" dirty="0" smtClean="0"/>
            </a:br>
            <a:r>
              <a:rPr lang="en-US" sz="4000" dirty="0"/>
              <a:t>MicNova</a:t>
            </a:r>
            <a:r>
              <a:rPr lang="en-US" sz="4000" dirty="0" smtClean="0"/>
              <a:t>, December 2021</a:t>
            </a:r>
            <a:br>
              <a:rPr lang="en-US" sz="4000" dirty="0" smtClean="0"/>
            </a:br>
            <a:r>
              <a:rPr lang="en-US" sz="4000" dirty="0" smtClean="0"/>
              <a:t>by Gladys Henrikson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756" y="3828836"/>
            <a:ext cx="8915399" cy="1126283"/>
          </a:xfrm>
        </p:spPr>
        <p:txBody>
          <a:bodyPr>
            <a:noAutofit/>
          </a:bodyPr>
          <a:lstStyle/>
          <a:p>
            <a:r>
              <a:rPr lang="en-US" sz="2400" b="1" i="1" dirty="0"/>
              <a:t>Size</a:t>
            </a:r>
            <a:r>
              <a:rPr lang="en-US" sz="2400" dirty="0"/>
              <a:t>: </a:t>
            </a:r>
            <a:r>
              <a:rPr lang="en-US" sz="2400" b="1" dirty="0"/>
              <a:t>Medium/</a:t>
            </a:r>
            <a:r>
              <a:rPr lang="en-US" sz="2400" dirty="0"/>
              <a:t> </a:t>
            </a:r>
            <a:r>
              <a:rPr lang="en-US" sz="2400" b="1" dirty="0" err="1"/>
              <a:t>MidCap</a:t>
            </a:r>
            <a:r>
              <a:rPr lang="en-US" sz="2400" b="1" dirty="0"/>
              <a:t> - Revenues $2.3B in 2020</a:t>
            </a:r>
          </a:p>
          <a:p>
            <a:r>
              <a:rPr lang="en-US" sz="2400" b="1" i="1" dirty="0" smtClean="0"/>
              <a:t>Exchange</a:t>
            </a:r>
            <a:r>
              <a:rPr lang="en-US" sz="2400" b="1" dirty="0" smtClean="0"/>
              <a:t>: NASDAQ</a:t>
            </a:r>
          </a:p>
          <a:p>
            <a:r>
              <a:rPr lang="en-US" sz="2400" b="1" i="1" dirty="0" smtClean="0"/>
              <a:t>Sector</a:t>
            </a:r>
            <a:r>
              <a:rPr lang="en-US" sz="2400" dirty="0" smtClean="0"/>
              <a:t>: </a:t>
            </a:r>
            <a:r>
              <a:rPr lang="en-US" sz="2400" b="1" dirty="0" smtClean="0"/>
              <a:t>Technology</a:t>
            </a:r>
            <a:r>
              <a:rPr lang="en-US" sz="2400" dirty="0" smtClean="0"/>
              <a:t> </a:t>
            </a:r>
          </a:p>
          <a:p>
            <a:r>
              <a:rPr lang="en-US" sz="2400" b="1" i="1" dirty="0" smtClean="0"/>
              <a:t>Industry</a:t>
            </a:r>
            <a:r>
              <a:rPr lang="en-US" sz="2400" dirty="0" smtClean="0"/>
              <a:t>: </a:t>
            </a:r>
            <a:r>
              <a:rPr lang="en-US" sz="2400" b="1" dirty="0" smtClean="0"/>
              <a:t>Scientific and Technical Instruments</a:t>
            </a:r>
          </a:p>
          <a:p>
            <a:r>
              <a:rPr lang="en-US" sz="2400" b="1" i="1" dirty="0" smtClean="0"/>
              <a:t>Founded</a:t>
            </a:r>
            <a:r>
              <a:rPr lang="en-US" sz="2400" dirty="0" smtClean="0"/>
              <a:t>: </a:t>
            </a:r>
            <a:r>
              <a:rPr lang="en-US" sz="2400" b="1" dirty="0" smtClean="0"/>
              <a:t>1961, HQ in Andover, </a:t>
            </a:r>
            <a:r>
              <a:rPr lang="en-US" sz="2400" b="1" dirty="0" smtClean="0"/>
              <a:t>MA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289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061" y="359791"/>
            <a:ext cx="9818687" cy="1445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MKSI Leverages its Expertise in Precision Engineering and Technology into Advanced Markets: Wafers to Workpieces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58" y="1804987"/>
            <a:ext cx="10411494" cy="47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4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638" y="481235"/>
            <a:ext cx="10158411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Newest Acquisition –</a:t>
            </a:r>
            <a:r>
              <a:rPr lang="en-US" b="1" dirty="0" err="1" smtClean="0"/>
              <a:t>Atotech</a:t>
            </a:r>
            <a:r>
              <a:rPr lang="en-US" dirty="0" smtClean="0"/>
              <a:t>-</a:t>
            </a:r>
            <a:r>
              <a:rPr lang="en-US" sz="3100" dirty="0" smtClean="0"/>
              <a:t>Specialty </a:t>
            </a:r>
            <a:r>
              <a:rPr lang="en-US" sz="3100" dirty="0" smtClean="0"/>
              <a:t>Chemistry Solutions </a:t>
            </a:r>
            <a:r>
              <a:rPr lang="en-US" sz="2200" i="1" dirty="0"/>
              <a:t>($5.1B, cash &amp; stock</a:t>
            </a:r>
            <a:r>
              <a:rPr lang="en-US" sz="2200" i="1" dirty="0" smtClean="0"/>
              <a:t>): </a:t>
            </a:r>
            <a:r>
              <a:rPr lang="en-US" sz="2700" dirty="0" smtClean="0"/>
              <a:t>Advanced </a:t>
            </a:r>
            <a:r>
              <a:rPr lang="en-US" sz="2700" dirty="0" smtClean="0"/>
              <a:t>Printed Circuit Boards (</a:t>
            </a:r>
            <a:r>
              <a:rPr lang="en-US" sz="2200" i="1" dirty="0" smtClean="0"/>
              <a:t>PCBs</a:t>
            </a:r>
            <a:r>
              <a:rPr lang="en-US" sz="2700" dirty="0" smtClean="0"/>
              <a:t>), Integrated Circuit(</a:t>
            </a:r>
            <a:r>
              <a:rPr lang="en-US" sz="2200" i="1" dirty="0" smtClean="0"/>
              <a:t>IC</a:t>
            </a:r>
            <a:r>
              <a:rPr lang="en-US" sz="2700" dirty="0" smtClean="0"/>
              <a:t>) Packaging, &amp; Surface Finishing</a:t>
            </a:r>
            <a:r>
              <a:rPr lang="en-US" sz="2200" i="1" dirty="0" smtClean="0"/>
              <a:t>.($1.2B Rev 2020)</a:t>
            </a:r>
            <a:endParaRPr lang="en-US" sz="22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638" y="1914525"/>
            <a:ext cx="9832974" cy="44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0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6" y="5294313"/>
            <a:ext cx="10120285" cy="126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6" y="659940"/>
            <a:ext cx="10058400" cy="488853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85876" y="205232"/>
            <a:ext cx="10329864" cy="1280890"/>
          </a:xfrm>
        </p:spPr>
        <p:txBody>
          <a:bodyPr/>
          <a:lstStyle/>
          <a:p>
            <a:r>
              <a:rPr lang="en-US" dirty="0" smtClean="0"/>
              <a:t>MKSI SSG: </a:t>
            </a:r>
            <a:r>
              <a:rPr lang="en-US" sz="2800" dirty="0" smtClean="0"/>
              <a:t>Sales, EPS, </a:t>
            </a:r>
            <a:r>
              <a:rPr lang="en-US" sz="2800" dirty="0" err="1" smtClean="0"/>
              <a:t>PreTax</a:t>
            </a:r>
            <a:r>
              <a:rPr lang="en-US" sz="2800" dirty="0" smtClean="0"/>
              <a:t> Profit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770872" y="3627602"/>
            <a:ext cx="1822935" cy="1028700"/>
            <a:chOff x="5856597" y="3458647"/>
            <a:chExt cx="1822935" cy="1028700"/>
          </a:xfrm>
        </p:grpSpPr>
        <p:sp>
          <p:nvSpPr>
            <p:cNvPr id="12" name="Oval 11"/>
            <p:cNvSpPr/>
            <p:nvPr/>
          </p:nvSpPr>
          <p:spPr>
            <a:xfrm>
              <a:off x="5856597" y="3458647"/>
              <a:ext cx="1785937" cy="10287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56597" y="3788331"/>
              <a:ext cx="1822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Acquisition: ESI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07415" y="3957286"/>
            <a:ext cx="1785937" cy="1028700"/>
            <a:chOff x="5856597" y="3458647"/>
            <a:chExt cx="1785937" cy="1028700"/>
          </a:xfrm>
        </p:grpSpPr>
        <p:sp>
          <p:nvSpPr>
            <p:cNvPr id="16" name="Oval 15"/>
            <p:cNvSpPr/>
            <p:nvPr/>
          </p:nvSpPr>
          <p:spPr>
            <a:xfrm>
              <a:off x="5856597" y="3458647"/>
              <a:ext cx="1785937" cy="10287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56597" y="3788331"/>
              <a:ext cx="15311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Acquisition: </a:t>
              </a:r>
              <a:br>
                <a:rPr lang="en-US" dirty="0" smtClean="0"/>
              </a:br>
              <a:r>
                <a:rPr lang="en-US" dirty="0" smtClean="0"/>
                <a:t>     Newport</a:t>
              </a:r>
              <a:endParaRPr lang="en-US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9672638" y="5443538"/>
            <a:ext cx="885825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55" y="295498"/>
            <a:ext cx="8911687" cy="1280890"/>
          </a:xfrm>
        </p:spPr>
        <p:txBody>
          <a:bodyPr/>
          <a:lstStyle/>
          <a:p>
            <a:r>
              <a:rPr lang="en-US" dirty="0" smtClean="0"/>
              <a:t>Analysts Projections for MKSI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74" y="935943"/>
            <a:ext cx="9115425" cy="57710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92874" y="6349770"/>
            <a:ext cx="9115425" cy="357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94742" y="3057525"/>
            <a:ext cx="9013557" cy="2714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524" y="380316"/>
            <a:ext cx="8911687" cy="1280890"/>
          </a:xfrm>
        </p:spPr>
        <p:txBody>
          <a:bodyPr/>
          <a:lstStyle/>
          <a:p>
            <a:r>
              <a:rPr lang="en-US" dirty="0" smtClean="0"/>
              <a:t>MKSI </a:t>
            </a:r>
            <a:r>
              <a:rPr lang="en-US" dirty="0" err="1" smtClean="0"/>
              <a:t>Mgmt</a:t>
            </a:r>
            <a:r>
              <a:rPr lang="en-US" dirty="0" smtClean="0"/>
              <a:t>: </a:t>
            </a:r>
            <a:r>
              <a:rPr lang="en-US" sz="2800" dirty="0" smtClean="0"/>
              <a:t>Sales, Cash Flow, Debt, Return on Equity (15%)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524" y="1504949"/>
            <a:ext cx="9267825" cy="377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5438775"/>
            <a:ext cx="9396413" cy="1123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1558" y="1816782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Sales: $2.8 B TTM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662827" y="6077347"/>
            <a:ext cx="829723" cy="222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33954" y="3394074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30% Debt (due in 5 </a:t>
            </a:r>
            <a:r>
              <a:rPr lang="en-US" dirty="0" err="1" smtClean="0"/>
              <a:t>yrs</a:t>
            </a:r>
            <a:r>
              <a:rPr lang="en-US" dirty="0" smtClean="0"/>
              <a:t>: $36M)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00014" y="6017105"/>
            <a:ext cx="1257461" cy="2826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62542" y="2576678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Cash Flow: $592M TTM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4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374" y="109760"/>
            <a:ext cx="8911687" cy="1280890"/>
          </a:xfrm>
        </p:spPr>
        <p:txBody>
          <a:bodyPr/>
          <a:lstStyle/>
          <a:p>
            <a:r>
              <a:rPr lang="en-US" dirty="0" smtClean="0"/>
              <a:t>Compare Peers (from BI) Sales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22" y="933449"/>
            <a:ext cx="9596438" cy="5591175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8143875" y="1842865"/>
            <a:ext cx="1257300" cy="1243236"/>
          </a:xfrm>
          <a:prstGeom prst="lef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87757" y="22798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MKSI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533061" y="49149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58388" y="4614863"/>
            <a:ext cx="785812" cy="5572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5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065936"/>
            <a:ext cx="9324976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712" y="324072"/>
            <a:ext cx="9324976" cy="5098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SSG Judgements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94705" y="4039671"/>
            <a:ext cx="1248407" cy="957264"/>
            <a:chOff x="794705" y="4039671"/>
            <a:chExt cx="1248407" cy="957264"/>
          </a:xfrm>
        </p:grpSpPr>
        <p:sp>
          <p:nvSpPr>
            <p:cNvPr id="9" name="Right Arrow 8"/>
            <p:cNvSpPr/>
            <p:nvPr/>
          </p:nvSpPr>
          <p:spPr>
            <a:xfrm>
              <a:off x="807529" y="4039671"/>
              <a:ext cx="1235583" cy="957264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4705" y="433363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 PE=19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7529" y="5823672"/>
            <a:ext cx="1235583" cy="957264"/>
            <a:chOff x="807529" y="5823672"/>
            <a:chExt cx="1235583" cy="957264"/>
          </a:xfrm>
        </p:grpSpPr>
        <p:sp>
          <p:nvSpPr>
            <p:cNvPr id="13" name="Right Arrow 12"/>
            <p:cNvSpPr/>
            <p:nvPr/>
          </p:nvSpPr>
          <p:spPr>
            <a:xfrm>
              <a:off x="807529" y="5823672"/>
              <a:ext cx="1235583" cy="957264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7529" y="611763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Lo=$125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 rot="19858649">
            <a:off x="7859646" y="3742380"/>
            <a:ext cx="1385140" cy="1047263"/>
            <a:chOff x="7900988" y="4350805"/>
            <a:chExt cx="1366808" cy="906995"/>
          </a:xfrm>
        </p:grpSpPr>
        <p:sp>
          <p:nvSpPr>
            <p:cNvPr id="16" name="Left Arrow 15"/>
            <p:cNvSpPr/>
            <p:nvPr/>
          </p:nvSpPr>
          <p:spPr>
            <a:xfrm>
              <a:off x="7900988" y="4350805"/>
              <a:ext cx="1271588" cy="906995"/>
            </a:xfrm>
            <a:prstGeom prst="leftArrow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96221" y="4584326"/>
              <a:ext cx="1171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Hi=$284</a:t>
              </a:r>
              <a:endParaRPr lang="en-US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5672138" y="2071688"/>
            <a:ext cx="1028700" cy="1143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72138" y="2914650"/>
            <a:ext cx="1028700" cy="128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20.3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56067" y="284044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619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494" y="352648"/>
            <a:ext cx="8911687" cy="1280890"/>
          </a:xfrm>
        </p:spPr>
        <p:txBody>
          <a:bodyPr/>
          <a:lstStyle/>
          <a:p>
            <a:r>
              <a:rPr lang="en-US" dirty="0" smtClean="0"/>
              <a:t>MKSI SSG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94" y="993093"/>
            <a:ext cx="8743950" cy="3838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2" y="4831668"/>
            <a:ext cx="5286376" cy="153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713" y="3114675"/>
            <a:ext cx="3319462" cy="325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9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78855"/>
            <a:ext cx="8915400" cy="5094516"/>
          </a:xfrm>
        </p:spPr>
        <p:txBody>
          <a:bodyPr>
            <a:noAutofit/>
          </a:bodyPr>
          <a:lstStyle/>
          <a:p>
            <a:r>
              <a:rPr lang="en-US" sz="2400" dirty="0" smtClean="0"/>
              <a:t>MKSI is a well-managed, quality, company in the normally cyclical semiconductor arena</a:t>
            </a:r>
          </a:p>
          <a:p>
            <a:r>
              <a:rPr lang="en-US" sz="2400" dirty="0" smtClean="0"/>
              <a:t>Newest acquisition, </a:t>
            </a:r>
            <a:r>
              <a:rPr lang="en-US" sz="2400" dirty="0" err="1" smtClean="0"/>
              <a:t>Atotech</a:t>
            </a:r>
            <a:r>
              <a:rPr lang="en-US" sz="2400" dirty="0" smtClean="0"/>
              <a:t>, a chemical specialty company, should smooth out some of the cyclicality with new business customers and synergies</a:t>
            </a:r>
          </a:p>
          <a:p>
            <a:r>
              <a:rPr lang="en-US" sz="2400" dirty="0" smtClean="0"/>
              <a:t>Strong financials: Lower debt to capital (30%) than the industry average (39%); Strong cash flow to handle acquisitions</a:t>
            </a:r>
          </a:p>
          <a:p>
            <a:r>
              <a:rPr lang="en-US" sz="2400" dirty="0" smtClean="0"/>
              <a:t>Strong and continued double digit growth forecasts</a:t>
            </a:r>
          </a:p>
          <a:p>
            <a:r>
              <a:rPr lang="en-US" sz="2400" dirty="0" smtClean="0"/>
              <a:t>Provides a dividend</a:t>
            </a:r>
          </a:p>
          <a:p>
            <a:r>
              <a:rPr lang="en-US" sz="2400" b="1" dirty="0" smtClean="0"/>
              <a:t>A Buy </a:t>
            </a:r>
            <a:r>
              <a:rPr lang="en-US" sz="2400" dirty="0" smtClean="0"/>
              <a:t>up to $164/share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148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MKSI – How I found this 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Josephine Murphy Recommendation</a:t>
            </a:r>
          </a:p>
          <a:p>
            <a:r>
              <a:rPr lang="en-US" sz="2400" b="1" dirty="0" smtClean="0"/>
              <a:t>BI Website: 3 First Cut analyses in 2021</a:t>
            </a:r>
          </a:p>
          <a:p>
            <a:r>
              <a:rPr lang="en-US" sz="2400" b="1" dirty="0" smtClean="0"/>
              <a:t>BI Ticker Talk, Sept 1, 2021 “Five in Five” – Ken Kavula</a:t>
            </a:r>
          </a:p>
          <a:p>
            <a:r>
              <a:rPr lang="en-US" sz="2400" b="1" dirty="0" smtClean="0"/>
              <a:t>BI Ticker Heat Map – Green under Technology</a:t>
            </a:r>
          </a:p>
          <a:p>
            <a:r>
              <a:rPr lang="en-US" sz="2400" b="1" dirty="0" smtClean="0"/>
              <a:t>Manifest Investing: Roundtable Published Dashboard 2021</a:t>
            </a:r>
          </a:p>
          <a:p>
            <a:pPr lvl="1"/>
            <a:r>
              <a:rPr lang="en-US" sz="2400" b="1" dirty="0" smtClean="0"/>
              <a:t>Quality: 97</a:t>
            </a:r>
          </a:p>
          <a:p>
            <a:pPr lvl="1"/>
            <a:r>
              <a:rPr lang="en-US" sz="2400" b="1" dirty="0" smtClean="0"/>
              <a:t>PAR: 15.2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450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75" y="652686"/>
            <a:ext cx="8911687" cy="1280890"/>
          </a:xfrm>
        </p:spPr>
        <p:txBody>
          <a:bodyPr/>
          <a:lstStyle/>
          <a:p>
            <a:r>
              <a:rPr lang="en-US" dirty="0" smtClean="0"/>
              <a:t>MKSI – Critical Subsystem Provider in Wafer Fabrication Equipment (WFE)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375" y="2098673"/>
            <a:ext cx="10025615" cy="398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9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938" y="638398"/>
            <a:ext cx="10308687" cy="9618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MKSI Products: Critical Solutions and 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938" y="1371600"/>
            <a:ext cx="10043560" cy="4943475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2362272">
            <a:off x="6248400" y="2081212"/>
            <a:ext cx="1252538" cy="7191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Sealed Wafer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Environ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389" y="585788"/>
            <a:ext cx="9547224" cy="1319212"/>
          </a:xfrm>
        </p:spPr>
        <p:txBody>
          <a:bodyPr/>
          <a:lstStyle/>
          <a:p>
            <a:r>
              <a:rPr lang="en-US" dirty="0" smtClean="0"/>
              <a:t>MKSI </a:t>
            </a:r>
            <a:r>
              <a:rPr lang="en-US" dirty="0" smtClean="0"/>
              <a:t>Equipment Addresses </a:t>
            </a:r>
            <a:r>
              <a:rPr lang="en-US" dirty="0" smtClean="0"/>
              <a:t>Precision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8" y="1719262"/>
            <a:ext cx="9871323" cy="45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08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MKSI Services and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731" y="1376362"/>
            <a:ext cx="8915400" cy="3777622"/>
          </a:xfrm>
        </p:spPr>
        <p:txBody>
          <a:bodyPr/>
          <a:lstStyle/>
          <a:p>
            <a:r>
              <a:rPr lang="en-US" b="1" dirty="0" smtClean="0"/>
              <a:t>Miniaturization and Technically Complex </a:t>
            </a:r>
            <a:r>
              <a:rPr lang="en-US" b="1" i="1" dirty="0" smtClean="0"/>
              <a:t>Manufacturing Sub-System Equipment and Services</a:t>
            </a:r>
            <a:r>
              <a:rPr lang="en-US" dirty="0" smtClean="0"/>
              <a:t> </a:t>
            </a:r>
            <a:r>
              <a:rPr lang="en-US" b="1" dirty="0" smtClean="0"/>
              <a:t>in Semiconductor and Advanced Markets </a:t>
            </a:r>
            <a:r>
              <a:rPr lang="en-US" dirty="0" smtClean="0"/>
              <a:t>(from MKSI Investor Presentation, Nov 2021)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94" y="2343151"/>
            <a:ext cx="9550618" cy="42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Business/Industry Growth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25" y="1376361"/>
            <a:ext cx="8840788" cy="44243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Semiconductor arena- Strong </a:t>
            </a:r>
            <a:r>
              <a:rPr lang="en-US" sz="2400" b="1" dirty="0"/>
              <a:t>demand </a:t>
            </a:r>
            <a:r>
              <a:rPr lang="en-US" sz="2400" b="1" dirty="0" smtClean="0"/>
              <a:t>and requirements for increased complexity in wafer fabrication equipment </a:t>
            </a:r>
            <a:r>
              <a:rPr lang="en-US" sz="2400" dirty="0" smtClean="0"/>
              <a:t>(WFE). Customers need: </a:t>
            </a:r>
          </a:p>
          <a:p>
            <a:pPr lvl="1"/>
            <a:r>
              <a:rPr lang="en-US" sz="2400" dirty="0" smtClean="0"/>
              <a:t>Miniaturization – e.g. for smartphones, wearables</a:t>
            </a:r>
          </a:p>
          <a:p>
            <a:pPr lvl="1"/>
            <a:r>
              <a:rPr lang="en-US" sz="2400" dirty="0" smtClean="0"/>
              <a:t>Density – e.g. very fast processing</a:t>
            </a:r>
          </a:p>
          <a:p>
            <a:pPr lvl="1"/>
            <a:r>
              <a:rPr lang="en-US" sz="2400" dirty="0" smtClean="0"/>
              <a:t>New Materials – e.g. for greater interconnectivity</a:t>
            </a:r>
          </a:p>
          <a:p>
            <a:r>
              <a:rPr lang="en-US" sz="2400" b="1" dirty="0"/>
              <a:t>Accelerating shift from mechanical to laser-based manufacturing </a:t>
            </a:r>
            <a:r>
              <a:rPr lang="en-US" sz="2400" dirty="0"/>
              <a:t>for printed circuit boards (PCBs) and </a:t>
            </a:r>
            <a:r>
              <a:rPr lang="en-US" sz="2400" dirty="0" smtClean="0"/>
              <a:t>rapid </a:t>
            </a:r>
            <a:r>
              <a:rPr lang="en-US" sz="2400" dirty="0"/>
              <a:t>adoption of laser, optics and photonics</a:t>
            </a:r>
          </a:p>
          <a:p>
            <a:r>
              <a:rPr lang="en-US" sz="2400" b="1" dirty="0" smtClean="0"/>
              <a:t>Proliferation of 5G networks and Internet of Things (</a:t>
            </a:r>
            <a:r>
              <a:rPr lang="en-US" sz="2400" b="1" dirty="0" err="1" smtClean="0"/>
              <a:t>IoT</a:t>
            </a:r>
            <a:r>
              <a:rPr lang="en-US" sz="2400" b="1" dirty="0" smtClean="0"/>
              <a:t>) </a:t>
            </a:r>
            <a:r>
              <a:rPr lang="en-US" sz="2400" dirty="0" smtClean="0"/>
              <a:t>connectivity </a:t>
            </a:r>
            <a:r>
              <a:rPr lang="en-US" sz="2400" dirty="0" smtClean="0"/>
              <a:t>is </a:t>
            </a:r>
            <a:r>
              <a:rPr lang="en-US" sz="2400" dirty="0" smtClean="0"/>
              <a:t>driving production of smaller, feature-rich advanced electronics</a:t>
            </a:r>
          </a:p>
        </p:txBody>
      </p:sp>
    </p:spTree>
    <p:extLst>
      <p:ext uri="{BB962C8B-B14F-4D97-AF65-F5344CB8AC3E}">
        <p14:creationId xmlns:p14="http://schemas.microsoft.com/office/powerpoint/2010/main" val="366806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275" y="538385"/>
            <a:ext cx="9815425" cy="9189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MKSI Growth Strategy </a:t>
            </a:r>
            <a:r>
              <a:rPr lang="en-US" dirty="0" smtClean="0"/>
              <a:t>(Acquisitions): </a:t>
            </a:r>
            <a:r>
              <a:rPr lang="en-US" sz="3100" dirty="0" err="1" smtClean="0"/>
              <a:t>Atotech</a:t>
            </a:r>
            <a:r>
              <a:rPr lang="en-US" sz="3100" dirty="0" smtClean="0"/>
              <a:t> approved for 2022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075" y="1689099"/>
            <a:ext cx="10436675" cy="43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2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213" y="624110"/>
            <a:ext cx="10287000" cy="1280890"/>
          </a:xfrm>
        </p:spPr>
        <p:txBody>
          <a:bodyPr/>
          <a:lstStyle/>
          <a:p>
            <a:pPr algn="ctr"/>
            <a:r>
              <a:rPr lang="en-US" dirty="0" smtClean="0"/>
              <a:t>MKSI Revenue and Profit, 2016-2021(TTM, $M)</a:t>
            </a:r>
            <a:br>
              <a:rPr lang="en-US" dirty="0" smtClean="0"/>
            </a:br>
            <a:r>
              <a:rPr lang="en-US" sz="2400" dirty="0" smtClean="0"/>
              <a:t>(Data from BI: Morningstar Financials: </a:t>
            </a:r>
            <a:r>
              <a:rPr lang="en-US" sz="2400" i="1" dirty="0" smtClean="0"/>
              <a:t>Note some cyclicality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26" y="1842950"/>
            <a:ext cx="8375651" cy="50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8007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1122</TotalTime>
  <Words>462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Wisp</vt:lpstr>
      <vt:lpstr>MKS Instruments (MKSI) MicNova, December 2021 by Gladys Henrikson </vt:lpstr>
      <vt:lpstr>MKSI – How I found this Stock</vt:lpstr>
      <vt:lpstr>MKSI – Critical Subsystem Provider in Wafer Fabrication Equipment (WFE)  </vt:lpstr>
      <vt:lpstr>MKSI Products: Critical Solutions and Equipment</vt:lpstr>
      <vt:lpstr>MKSI Equipment Addresses Precision Manufacturing</vt:lpstr>
      <vt:lpstr>MKSI Services and Products</vt:lpstr>
      <vt:lpstr>Business/Industry Growth Drivers</vt:lpstr>
      <vt:lpstr>MKSI Growth Strategy (Acquisitions): Atotech approved for 2022</vt:lpstr>
      <vt:lpstr>MKSI Revenue and Profit, 2016-2021(TTM, $M) (Data from BI: Morningstar Financials: Note some cyclicality)</vt:lpstr>
      <vt:lpstr>MKSI Leverages its Expertise in Precision Engineering and Technology into Advanced Markets: Wafers to Workpieces</vt:lpstr>
      <vt:lpstr>Newest Acquisition –Atotech-Specialty Chemistry Solutions ($5.1B, cash &amp; stock): Advanced Printed Circuit Boards (PCBs), Integrated Circuit(IC) Packaging, &amp; Surface Finishing.($1.2B Rev 2020)</vt:lpstr>
      <vt:lpstr>MKSI SSG: Sales, EPS, PreTax Profit</vt:lpstr>
      <vt:lpstr>Analysts Projections for MKSI</vt:lpstr>
      <vt:lpstr>MKSI Mgmt: Sales, Cash Flow, Debt, Return on Equity (15%)</vt:lpstr>
      <vt:lpstr>Compare Peers (from BI) Sales</vt:lpstr>
      <vt:lpstr>SSG Judgements</vt:lpstr>
      <vt:lpstr>MKSI SSG Results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MKS Instruments (MKSI)</dc:title>
  <dc:creator>gladys.henrikson@verizon.net</dc:creator>
  <cp:lastModifiedBy>gladys.henrikson@verizon.net</cp:lastModifiedBy>
  <cp:revision>84</cp:revision>
  <dcterms:created xsi:type="dcterms:W3CDTF">2021-12-11T17:31:33Z</dcterms:created>
  <dcterms:modified xsi:type="dcterms:W3CDTF">2021-12-14T22:48:03Z</dcterms:modified>
</cp:coreProperties>
</file>