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7" r:id="rId9"/>
    <p:sldId id="271" r:id="rId10"/>
    <p:sldId id="268" r:id="rId11"/>
    <p:sldId id="265" r:id="rId12"/>
    <p:sldId id="269" r:id="rId13"/>
    <p:sldId id="273" r:id="rId14"/>
    <p:sldId id="274" r:id="rId15"/>
    <p:sldId id="272" r:id="rId16"/>
    <p:sldId id="275" r:id="rId17"/>
    <p:sldId id="276" r:id="rId18"/>
    <p:sldId id="264" r:id="rId19"/>
    <p:sldId id="277" r:id="rId20"/>
    <p:sldId id="280" r:id="rId21"/>
    <p:sldId id="279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Water" TargetMode="External"/><Relationship Id="rId2" Type="http://schemas.openxmlformats.org/officeDocument/2006/relationships/hyperlink" Target="https://en.wikipedia.org/wiki/Carefree,_Arizon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La_Ca%C3%B1ada_Flintridge,_California" TargetMode="External"/><Relationship Id="rId5" Type="http://schemas.openxmlformats.org/officeDocument/2006/relationships/hyperlink" Target="https://en.wikipedia.org/wiki/Emera" TargetMode="External"/><Relationship Id="rId4" Type="http://schemas.openxmlformats.org/officeDocument/2006/relationships/hyperlink" Target="https://en.wikipedia.org/wiki/NV_En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umbus,_Georgia" TargetMode="External"/><Relationship Id="rId2" Type="http://schemas.openxmlformats.org/officeDocument/2006/relationships/hyperlink" Target="https://en.wikipedia.org/wiki/Atmos_Ener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Empire_District_Electric_Company" TargetMode="External"/><Relationship Id="rId5" Type="http://schemas.openxmlformats.org/officeDocument/2006/relationships/hyperlink" Target="https://en.wikipedia.org/w/index.php?title=Silverleaf_Resorts&amp;action=edit&amp;redlink=1" TargetMode="External"/><Relationship Id="rId4" Type="http://schemas.openxmlformats.org/officeDocument/2006/relationships/hyperlink" Target="https://en.wikipedia.org/wiki/Gainesville,_Georg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rth_Attleborough,_Massachusetts" TargetMode="External"/><Relationship Id="rId7" Type="http://schemas.openxmlformats.org/officeDocument/2006/relationships/hyperlink" Target="https://en.wikipedia.org/wiki/National_Grid_plc" TargetMode="External"/><Relationship Id="rId2" Type="http://schemas.openxmlformats.org/officeDocument/2006/relationships/hyperlink" Target="https://en.wikipedia.org/wiki/Fall_River,_Massachuset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Empire_District_Electric_Company" TargetMode="External"/><Relationship Id="rId5" Type="http://schemas.openxmlformats.org/officeDocument/2006/relationships/hyperlink" Target="https://en.wikipedia.org/w/index.php?title=Silverleaf_Resorts&amp;action=edit&amp;redlink=1" TargetMode="External"/><Relationship Id="rId4" Type="http://schemas.openxmlformats.org/officeDocument/2006/relationships/hyperlink" Target="https://en.wikipedia.org/wiki/Laclede_Grou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l.ca/2021/04/06/why-algonquin-power-tsxaqn-is-the-best-tsx-stock-to-buy-in-uncertain-market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ter_industry" TargetMode="External"/><Relationship Id="rId13" Type="http://schemas.openxmlformats.org/officeDocument/2006/relationships/hyperlink" Target="https://en.wikipedia.org/wiki/Canada" TargetMode="External"/><Relationship Id="rId3" Type="http://schemas.openxmlformats.org/officeDocument/2006/relationships/hyperlink" Target="https://en.wikipedia.org/wiki/Ticker_symbol" TargetMode="External"/><Relationship Id="rId7" Type="http://schemas.openxmlformats.org/officeDocument/2006/relationships/hyperlink" Target="https://en.wikipedia.org/wiki/Electric_power_transmission" TargetMode="External"/><Relationship Id="rId12" Type="http://schemas.openxmlformats.org/officeDocument/2006/relationships/hyperlink" Target="https://en.wikipedia.org/wiki/Oakville,_Ontario" TargetMode="External"/><Relationship Id="rId2" Type="http://schemas.openxmlformats.org/officeDocument/2006/relationships/hyperlink" Target="https://en.wikipedia.org/wiki/Public_company" TargetMode="External"/><Relationship Id="rId16" Type="http://schemas.openxmlformats.org/officeDocument/2006/relationships/hyperlink" Target="https://en.wikipedia.org/wiki/Asse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Electric_generation" TargetMode="External"/><Relationship Id="rId11" Type="http://schemas.openxmlformats.org/officeDocument/2006/relationships/hyperlink" Target="https://en.wikipedia.org/wiki/Public_utility" TargetMode="External"/><Relationship Id="rId5" Type="http://schemas.openxmlformats.org/officeDocument/2006/relationships/hyperlink" Target="https://money.tmx.com/en/quote/AQN" TargetMode="External"/><Relationship Id="rId15" Type="http://schemas.openxmlformats.org/officeDocument/2006/relationships/hyperlink" Target="https://en.wikipedia.org/wiki/Chief_executive_officer" TargetMode="External"/><Relationship Id="rId10" Type="http://schemas.openxmlformats.org/officeDocument/2006/relationships/hyperlink" Target="https://en.wikipedia.org/wiki/Electric" TargetMode="External"/><Relationship Id="rId4" Type="http://schemas.openxmlformats.org/officeDocument/2006/relationships/hyperlink" Target="https://en.wikipedia.org/wiki/Toronto_Stock_Exchange" TargetMode="External"/><Relationship Id="rId9" Type="http://schemas.openxmlformats.org/officeDocument/2006/relationships/hyperlink" Target="https://en.wikipedia.org/wiki/Natural_gas" TargetMode="External"/><Relationship Id="rId14" Type="http://schemas.openxmlformats.org/officeDocument/2006/relationships/hyperlink" Target="https://en.wikipedia.org/wiki/North_Amer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ario" TargetMode="External"/><Relationship Id="rId2" Type="http://schemas.openxmlformats.org/officeDocument/2006/relationships/hyperlink" Target="https://en.wikipedia.org/wiki/Toronto_Stock_Ex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ew_Hampshire" TargetMode="External"/><Relationship Id="rId5" Type="http://schemas.openxmlformats.org/officeDocument/2006/relationships/hyperlink" Target="https://en.wikipedia.org/wiki/New_York_(state)" TargetMode="External"/><Relationship Id="rId4" Type="http://schemas.openxmlformats.org/officeDocument/2006/relationships/hyperlink" Target="https://en.wikipedia.org/wiki/Quebe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World of Stocks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Infrastructure</a:t>
            </a:r>
          </a:p>
          <a:p>
            <a:pPr lvl="1"/>
            <a:r>
              <a:rPr lang="en-US" sz="3600" dirty="0" smtClean="0"/>
              <a:t> Caterpillar (CAT)</a:t>
            </a:r>
          </a:p>
          <a:p>
            <a:pPr lvl="1"/>
            <a:r>
              <a:rPr lang="en-US" sz="3600" dirty="0" smtClean="0"/>
              <a:t> Martin Marietta (MLM)</a:t>
            </a:r>
          </a:p>
          <a:p>
            <a:pPr lvl="1"/>
            <a:r>
              <a:rPr lang="en-US" sz="3600" dirty="0" smtClean="0"/>
              <a:t> Construction Partners </a:t>
            </a:r>
            <a:r>
              <a:rPr lang="en-US" sz="3600" dirty="0"/>
              <a:t>(ROAD</a:t>
            </a:r>
            <a:r>
              <a:rPr lang="en-US" sz="3600" dirty="0" smtClean="0"/>
              <a:t>)</a:t>
            </a:r>
          </a:p>
          <a:p>
            <a:pPr lvl="1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9015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Liberty Utilities operates in the following </a:t>
            </a:r>
            <a:r>
              <a:rPr lang="en-US" b="1" dirty="0" smtClean="0"/>
              <a:t>U.S. locations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154954" y="2482146"/>
            <a:ext cx="91447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Earlier and later acquisitions</a:t>
            </a:r>
          </a:p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Arizona 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(water)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Acquired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Boulders Carefree Sewer Company in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2" tooltip="Carefree, Arizona"/>
              </a:rPr>
              <a:t>Carefree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Acquired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Entrada Del Oro Sewer Company 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2008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Arkansas (water)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Arkansas operations of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United Water"/>
              </a:rPr>
              <a:t>United Water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2012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natural gas, water and electric distribution operations of Empire District Electric Company 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2017</a:t>
            </a:r>
          </a:p>
          <a:p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California (electricity, 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NV Energy"/>
              </a:rPr>
              <a:t>NV Energy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's California operations, serving the Lake Tahoe Basin, with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5" tooltip="Emera"/>
              </a:rPr>
              <a:t>Emera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2009; bought out Emera's stake in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Acquired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Mesa-Crest Water Co., serving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6" tooltip="La Cañada Flintridge, California"/>
              </a:rPr>
              <a:t>La </a:t>
            </a:r>
            <a:r>
              <a:rPr lang="en-US" dirty="0" smtClean="0">
                <a:solidFill>
                  <a:srgbClr val="0645AD"/>
                </a:solidFill>
                <a:latin typeface="Arial" panose="020B0604020202020204" pitchFamily="34" charset="0"/>
                <a:hlinkClick r:id="rId6" tooltip="La Cañada Flintridge, California"/>
              </a:rPr>
              <a:t>Canada 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6" tooltip="La Cañada Flintridge, California"/>
              </a:rPr>
              <a:t>Flintridge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3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700" y="1894850"/>
            <a:ext cx="7772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Georgia 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(gas)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natural gas operation of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2" tooltip="Atmos Energy"/>
              </a:rPr>
              <a:t>Atmos Energy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Columbus, Georgia"/>
              </a:rPr>
              <a:t>Columbus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Gainesville, Georgia"/>
              </a:rPr>
              <a:t>Gainesville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2013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Illinois (gas, 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water operations of </a:t>
            </a:r>
            <a:r>
              <a:rPr lang="en-US" dirty="0">
                <a:solidFill>
                  <a:srgbClr val="BA0000"/>
                </a:solidFill>
                <a:latin typeface="Arial" panose="020B0604020202020204" pitchFamily="34" charset="0"/>
                <a:hlinkClick r:id="rId5" tooltip="Silverleaf Resorts (page does not exist)"/>
              </a:rPr>
              <a:t>Silverleaf Resorts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2005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natural gas operations of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2" tooltip="Atmos Energy"/>
              </a:rPr>
              <a:t>Atmos Energy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Illinois 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2012</a:t>
            </a:r>
          </a:p>
          <a:p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Iowa (gas)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natural gas operations of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2" tooltip="Atmos Energy"/>
              </a:rPr>
              <a:t>Atmos Energy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Iowa in 2012</a:t>
            </a:r>
          </a:p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Kansas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(natural 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gas, water </a:t>
            </a:r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electric)</a:t>
            </a:r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natural gas, water and electric distribution operations of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6" tooltip="Empire District Electric Company"/>
              </a:rPr>
              <a:t>Empire District Electric Company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4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718131"/>
            <a:ext cx="7975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Massachusetts 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(gas)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Acquired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New England Gas Company in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2" tooltip="Fall River, Massachusetts"/>
              </a:rPr>
              <a:t>Fall River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North Attleborough, Massachusetts"/>
              </a:rPr>
              <a:t>North Attleborough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from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Laclede Group"/>
              </a:rPr>
              <a:t>Laclede Group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2013</a:t>
            </a:r>
          </a:p>
          <a:p>
            <a:r>
              <a:rPr lang="en-US" sz="2000" b="1" dirty="0"/>
              <a:t>Missouri (gas, water, electric)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Acquired the water operations of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 tooltip="Silverleaf Resorts (page does not exist)"/>
              </a:rPr>
              <a:t>Silverleaf Resorts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electric, natural gas and water operations of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 tooltip="Empire District Electric Company"/>
              </a:rPr>
              <a:t>Empire District Electric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Hampshire (gas, electricity)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Acquired Granite State Electric and EnergyNorth Natural Gas from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 tooltip="National Grid plc"/>
              </a:rPr>
              <a:t>National Grid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Oklahoma (electric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, natural gas, </a:t>
            </a:r>
            <a:r>
              <a:rPr lang="en-US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water)</a:t>
            </a:r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electric, natural gas, and water operations of Empire District Electric Company in 2017</a:t>
            </a:r>
          </a:p>
          <a:p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Texas (water)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Acquired the water operations of </a:t>
            </a:r>
            <a:r>
              <a:rPr lang="en-US" dirty="0">
                <a:solidFill>
                  <a:srgbClr val="BA0000"/>
                </a:solidFill>
                <a:latin typeface="Arial" panose="020B0604020202020204" pitchFamily="34" charset="0"/>
                <a:hlinkClick r:id="rId5" tooltip="Silverleaf Resorts (page does not exist)"/>
              </a:rPr>
              <a:t>Silverleaf Resorts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2005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aseline="30000" dirty="0" smtClean="0">
              <a:solidFill>
                <a:srgbClr val="0645A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6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From </a:t>
            </a:r>
            <a:r>
              <a:rPr lang="en-US" b="1" dirty="0" smtClean="0"/>
              <a:t>The 2021 </a:t>
            </a:r>
            <a:r>
              <a:rPr lang="en-US" b="1" dirty="0"/>
              <a:t>Annual </a:t>
            </a:r>
            <a:r>
              <a:rPr lang="en-US" b="1" dirty="0" smtClean="0"/>
              <a:t>Shareholders’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4" y="0"/>
            <a:ext cx="1172691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0" y="1026722"/>
            <a:ext cx="11288700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1371600"/>
            <a:ext cx="114030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308100"/>
            <a:ext cx="11488753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Yahoo! Finance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35300" y="32999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32A31"/>
                </a:solidFill>
                <a:latin typeface="Yahoo Sans"/>
              </a:rPr>
              <a:t>AQN is one of the “Top </a:t>
            </a:r>
            <a:r>
              <a:rPr lang="en-US" sz="2400" b="1" dirty="0">
                <a:solidFill>
                  <a:srgbClr val="232A31"/>
                </a:solidFill>
                <a:latin typeface="Yahoo Sans"/>
              </a:rPr>
              <a:t>Alternative Energy Stocks for Q3 </a:t>
            </a:r>
            <a:r>
              <a:rPr lang="en-US" sz="2400" b="1" dirty="0" smtClean="0">
                <a:solidFill>
                  <a:srgbClr val="232A31"/>
                </a:solidFill>
                <a:latin typeface="Yahoo Sans"/>
              </a:rPr>
              <a:t>2021”</a:t>
            </a:r>
            <a:endParaRPr lang="en-US" sz="2400" b="1" dirty="0">
              <a:solidFill>
                <a:srgbClr val="232A31"/>
              </a:solidFill>
              <a:latin typeface="Yahoo Sans"/>
            </a:endParaRPr>
          </a:p>
          <a:p>
            <a:endParaRPr lang="en-US" sz="2400" b="1" dirty="0">
              <a:solidFill>
                <a:srgbClr val="232A31"/>
              </a:solidFill>
              <a:latin typeface="Yahoo Sans"/>
            </a:endParaRPr>
          </a:p>
          <a:p>
            <a:r>
              <a:rPr lang="en-US" sz="2400" b="1" dirty="0">
                <a:solidFill>
                  <a:srgbClr val="232A31"/>
                </a:solidFill>
                <a:latin typeface="Yahoo Sans"/>
              </a:rPr>
              <a:t>These are the alternative energy stocks with the best value, fastest growth, and most momentum for Q3 2021.</a:t>
            </a:r>
          </a:p>
        </p:txBody>
      </p:sp>
    </p:spTree>
    <p:extLst>
      <p:ext uri="{BB962C8B-B14F-4D97-AF65-F5344CB8AC3E}">
        <p14:creationId xmlns:p14="http://schemas.microsoft.com/office/powerpoint/2010/main" val="125132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Motley Fool Stock Advisor Canada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46200" y="2633345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i="1" dirty="0">
                <a:latin typeface="Hind"/>
              </a:rPr>
              <a:t>The balance sheet of the company is rock solid</a:t>
            </a:r>
            <a:r>
              <a:rPr lang="en-US" sz="1600" dirty="0">
                <a:latin typeface="Hind"/>
              </a:rPr>
              <a:t>, and since a significant portion of its revenue comes from its stable utility business, we can be reasonably sure about the consistency of net income. This, along with a </a:t>
            </a:r>
            <a:r>
              <a:rPr lang="en-US" sz="1600" b="1" i="1" dirty="0">
                <a:latin typeface="Hind"/>
              </a:rPr>
              <a:t>44.2% payout ratio</a:t>
            </a:r>
            <a:r>
              <a:rPr lang="en-US" sz="1600" dirty="0">
                <a:latin typeface="Hind"/>
              </a:rPr>
              <a:t>, makes its dividends incredibly safe. And the </a:t>
            </a:r>
            <a:r>
              <a:rPr lang="en-US" sz="1600" b="1" i="1" dirty="0">
                <a:latin typeface="Hind"/>
              </a:rPr>
              <a:t>3.8% yield</a:t>
            </a:r>
            <a:r>
              <a:rPr lang="en-US" sz="1600" dirty="0">
                <a:latin typeface="Hind"/>
              </a:rPr>
              <a:t> is reason enough to consider this amazing stock, especially if you factor in its decent dividend-growth rate (33% in the last four years).</a:t>
            </a:r>
          </a:p>
          <a:p>
            <a:pPr fontAlgn="base"/>
            <a:endParaRPr lang="en-US" sz="1600" dirty="0" smtClean="0">
              <a:latin typeface="Hind"/>
            </a:endParaRPr>
          </a:p>
          <a:p>
            <a:pPr fontAlgn="base"/>
            <a:r>
              <a:rPr lang="en-US" sz="1600" b="1" i="1" dirty="0" smtClean="0">
                <a:latin typeface="Hind"/>
              </a:rPr>
              <a:t>But </a:t>
            </a:r>
            <a:r>
              <a:rPr lang="en-US" sz="1600" b="1" i="1" dirty="0">
                <a:latin typeface="Hind"/>
              </a:rPr>
              <a:t>the most compelling reason this stock is a must-buy is its powerful capital growth prospect</a:t>
            </a:r>
            <a:r>
              <a:rPr lang="en-US" sz="1600" dirty="0">
                <a:latin typeface="Hind"/>
              </a:rPr>
              <a:t>. The company has a 10-year </a:t>
            </a:r>
            <a:r>
              <a:rPr lang="en-US" sz="1600" dirty="0" smtClean="0">
                <a:latin typeface="Hind"/>
              </a:rPr>
              <a:t>Compound Annual Growth Rate </a:t>
            </a:r>
            <a:r>
              <a:rPr lang="en-US" sz="1600" dirty="0">
                <a:latin typeface="Hind"/>
              </a:rPr>
              <a:t>of 20.3%, and its growth has been eerily consistent for the past decade.</a:t>
            </a:r>
          </a:p>
          <a:p>
            <a:pPr fontAlgn="base"/>
            <a:endParaRPr lang="en-US" sz="1600" b="1" dirty="0" smtClean="0">
              <a:latin typeface="inherit"/>
            </a:endParaRPr>
          </a:p>
          <a:p>
            <a:pPr fontAlgn="base"/>
            <a:r>
              <a:rPr lang="en-US" sz="1600" dirty="0" smtClean="0">
                <a:latin typeface="Hind"/>
              </a:rPr>
              <a:t>Algonquin </a:t>
            </a:r>
            <a:r>
              <a:rPr lang="en-US" sz="1600" dirty="0">
                <a:latin typeface="Hind"/>
              </a:rPr>
              <a:t>combines a lot of features you might look for in a stock you are considering keeping long term. </a:t>
            </a:r>
            <a:r>
              <a:rPr lang="en-US" sz="1600" b="1" i="1" dirty="0">
                <a:latin typeface="Hind"/>
              </a:rPr>
              <a:t>It has a dependable revenue source (utility business), is future-focused (green energy), has a stable balance sheet, has consistently growing income, and has a diversified portfolio of assets. If it can sustain its growth rate</a:t>
            </a:r>
            <a:r>
              <a:rPr lang="en-US" sz="1600" dirty="0">
                <a:latin typeface="Hind"/>
              </a:rPr>
              <a:t>, Algonquin will most likely prove to be an </a:t>
            </a:r>
            <a:r>
              <a:rPr lang="en-US" sz="1600" u="sng" dirty="0">
                <a:latin typeface="inherit"/>
                <a:hlinkClick r:id="rId2"/>
              </a:rPr>
              <a:t>amazing long-term holding</a:t>
            </a:r>
            <a:r>
              <a:rPr lang="en-US" sz="1600" dirty="0">
                <a:latin typeface="Hind"/>
              </a:rPr>
              <a:t>.</a:t>
            </a:r>
            <a:endParaRPr lang="en-US" sz="1600" dirty="0">
              <a:effectLst/>
              <a:latin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8741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Better Investing Ticker Heat Map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432050"/>
            <a:ext cx="5232400" cy="3759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SSG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DEDICATED TO GURU SHERYL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(WITH NO HELP FROM MORNINGSTAR OR Value Line)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0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09" y="1363291"/>
            <a:ext cx="9183382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77" y="215900"/>
            <a:ext cx="8138046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25" y="369448"/>
            <a:ext cx="8773749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62" y="1117259"/>
            <a:ext cx="8964276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99" y="1484118"/>
            <a:ext cx="8792802" cy="42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Algonquin Power &amp; Utilities Corp. 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cap="none" dirty="0">
                <a:solidFill>
                  <a:srgbClr val="EBEBEB"/>
                </a:solidFill>
                <a:ea typeface="+mj-ea"/>
                <a:cs typeface="+mj-cs"/>
              </a:rPr>
              <a:t>AQN (NYSE)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0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Algonquin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Algonquin Power &amp; Utilities Corp. is a Canadian renewable energy and regulated utility conglomerate with assets across North America. Algonquin actively invests in hydroelectric, wind and solar power facilities, and utility businesses, through its two operating subsidiaries: Liberty Power and Liberty Utilities. </a:t>
            </a:r>
          </a:p>
        </p:txBody>
      </p:sp>
    </p:spTree>
    <p:extLst>
      <p:ext uri="{BB962C8B-B14F-4D97-AF65-F5344CB8AC3E}">
        <p14:creationId xmlns:p14="http://schemas.microsoft.com/office/powerpoint/2010/main" val="12411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Algonquin (cont.)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80896"/>
              </p:ext>
            </p:extLst>
          </p:nvPr>
        </p:nvGraphicFramePr>
        <p:xfrm>
          <a:off x="3263238" y="2603497"/>
          <a:ext cx="6033162" cy="4263348"/>
        </p:xfrm>
        <a:graphic>
          <a:graphicData uri="http://schemas.openxmlformats.org/drawingml/2006/table">
            <a:tbl>
              <a:tblPr/>
              <a:tblGrid>
                <a:gridCol w="2273168"/>
                <a:gridCol w="3759994"/>
              </a:tblGrid>
              <a:tr h="208139">
                <a:tc gridSpan="2">
                  <a:txBody>
                    <a:bodyPr/>
                    <a:lstStyle/>
                    <a:p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Algonquin Power and Utilities Corp</a:t>
                      </a:r>
                    </a:p>
                  </a:txBody>
                  <a:tcPr marL="47449" marR="47449" marT="23724" marB="23724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139">
                <a:tc gridSpan="2">
                  <a:txBody>
                    <a:bodyPr/>
                    <a:lstStyle/>
                    <a:p>
                      <a:pPr algn="ctr" fontAlgn="t"/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2" tooltip="Public company"/>
                        </a:rPr>
                        <a:t>Public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3" tooltip="Ticker symbol"/>
                        </a:rPr>
                        <a:t>Traded as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4" tooltip="Toronto Stock Exchange"/>
                        </a:rPr>
                        <a:t>TSX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: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AQN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7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Industry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Electric generation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7" tooltip="Electric generation"/>
                        </a:rPr>
                        <a:t>Transmission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8" tooltip="Water industry"/>
                        </a:rPr>
                        <a:t>water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9" tooltip="Public utility"/>
                        </a:rPr>
                        <a:t>Natural gas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and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0" tooltip="Electric"/>
                        </a:rPr>
                        <a:t>electric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utilities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Founded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1988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Founder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Ian Robertson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Headquarters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2" tooltip="Oakville, Ontario"/>
                        </a:rPr>
                        <a:t>Oakville, Ontario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3" tooltip="Toronto Stock Exchange"/>
                        </a:rPr>
                        <a:t>Canada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Area served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North America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Key people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Arun Banskota, 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5" tooltip="Chief executive officer"/>
                        </a:rPr>
                        <a:t>CEO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Revenue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U$1.6 B (2020)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63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baseline="0" dirty="0">
                          <a:solidFill>
                            <a:schemeClr val="tx1"/>
                          </a:solidFill>
                          <a:effectLst/>
                          <a:hlinkClick r:id="rId16" tooltip="Asset"/>
                        </a:rPr>
                        <a:t>Total assets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U$11.7 B (2020)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Number of employees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3,400 (2020)</a:t>
                      </a:r>
                    </a:p>
                  </a:txBody>
                  <a:tcPr marL="47449" marR="47449" marT="23724" marB="237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 descr="Algonquin Power logo.svg"/>
          <p:cNvSpPr>
            <a:spLocks noChangeAspect="1" noChangeArrowheads="1"/>
          </p:cNvSpPr>
          <p:nvPr/>
        </p:nvSpPr>
        <p:spPr bwMode="auto">
          <a:xfrm>
            <a:off x="3263900" y="2603500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0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Listing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Algonquin </a:t>
            </a:r>
            <a:r>
              <a:rPr lang="en-US" sz="2400" b="1" dirty="0">
                <a:solidFill>
                  <a:schemeClr val="tx1"/>
                </a:solidFill>
              </a:rPr>
              <a:t>Power Income Fund was established in September 1997 and first listed its trust units on the 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Toronto Stock Exchange</a:t>
            </a:r>
            <a:r>
              <a:rPr lang="en-US" sz="2400" b="1" dirty="0">
                <a:solidFill>
                  <a:schemeClr val="tx1"/>
                </a:solidFill>
              </a:rPr>
              <a:t> on December 23, </a:t>
            </a:r>
            <a:r>
              <a:rPr lang="en-US" sz="2400" b="1" dirty="0" smtClean="0">
                <a:solidFill>
                  <a:schemeClr val="tx1"/>
                </a:solidFill>
              </a:rPr>
              <a:t>1997.</a:t>
            </a:r>
            <a:r>
              <a:rPr lang="en-US" sz="2400" b="1" dirty="0">
                <a:solidFill>
                  <a:schemeClr val="tx1"/>
                </a:solidFill>
              </a:rPr>
              <a:t> Having raised nearly $75 M, Algonquin used $27.5 M to purchase 14 hydroelectric generation facilities located in </a:t>
            </a:r>
            <a:r>
              <a:rPr lang="en-US" sz="2400" b="1" dirty="0">
                <a:solidFill>
                  <a:schemeClr val="tx1"/>
                </a:solidFill>
                <a:hlinkClick r:id="rId3" tooltip="Ontario"/>
              </a:rPr>
              <a:t>Ontario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chemeClr val="tx1"/>
                </a:solidFill>
                <a:hlinkClick r:id="rId4" tooltip="New York (state)"/>
              </a:rPr>
              <a:t>Québec</a:t>
            </a:r>
            <a:r>
              <a:rPr lang="en-US" sz="2400" b="1" dirty="0">
                <a:solidFill>
                  <a:schemeClr val="tx1"/>
                </a:solidFill>
              </a:rPr>
              <a:t>, </a:t>
            </a:r>
            <a:r>
              <a:rPr lang="en-US" sz="2400" b="1" dirty="0">
                <a:solidFill>
                  <a:schemeClr val="tx1"/>
                </a:solidFill>
                <a:hlinkClick r:id="rId5" tooltip="Government of Canada"/>
              </a:rPr>
              <a:t>New York</a:t>
            </a:r>
            <a:r>
              <a:rPr lang="en-US" sz="2400" b="1" dirty="0">
                <a:solidFill>
                  <a:schemeClr val="tx1"/>
                </a:solidFill>
              </a:rPr>
              <a:t> and </a:t>
            </a:r>
            <a:r>
              <a:rPr lang="en-US" sz="2400" b="1" dirty="0">
                <a:solidFill>
                  <a:schemeClr val="tx1"/>
                </a:solidFill>
                <a:hlinkClick r:id="rId6"/>
              </a:rPr>
              <a:t>New Hampshire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Algonquin Power &amp; Utilities Corp. was added to the TSX 60 </a:t>
            </a:r>
            <a:r>
              <a:rPr lang="en-US" sz="2400" b="1" dirty="0" smtClean="0">
                <a:solidFill>
                  <a:schemeClr val="tx1"/>
                </a:solidFill>
              </a:rPr>
              <a:t>Index* </a:t>
            </a:r>
            <a:r>
              <a:rPr lang="en-US" sz="2400" b="1" dirty="0">
                <a:solidFill>
                  <a:schemeClr val="tx1"/>
                </a:solidFill>
              </a:rPr>
              <a:t>on June 22, 2020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1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TSX 60 Index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* The </a:t>
            </a:r>
            <a:r>
              <a:rPr lang="en-US" sz="2400" b="1" dirty="0"/>
              <a:t>S&amp;P/TSX 60 Index is a stock market index of 60 large companies listed on the Toronto Stock Exchange. Maintained by the Canadian S&amp;P Index Committee, a unit of Standard &amp; Poor's, it exposes the investor to </a:t>
            </a:r>
            <a:r>
              <a:rPr lang="en-US" sz="2400" b="1" dirty="0" smtClean="0"/>
              <a:t>10 </a:t>
            </a:r>
            <a:r>
              <a:rPr lang="en-US" sz="2400" b="1" dirty="0"/>
              <a:t>industry sectors. </a:t>
            </a:r>
          </a:p>
        </p:txBody>
      </p:sp>
    </p:spTree>
    <p:extLst>
      <p:ext uri="{BB962C8B-B14F-4D97-AF65-F5344CB8AC3E}">
        <p14:creationId xmlns:p14="http://schemas.microsoft.com/office/powerpoint/2010/main" val="205809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Regulated </a:t>
            </a:r>
            <a:r>
              <a:rPr lang="en-US" sz="3000" b="1" dirty="0"/>
              <a:t>Services Group </a:t>
            </a:r>
            <a:r>
              <a:rPr lang="en-US" sz="2600" dirty="0"/>
              <a:t>Provides regulated wastewater, water, natural gas and electric utility services to over 1 million customer connections through operations in North America, Bermuda, and Chile. </a:t>
            </a:r>
            <a:endParaRPr lang="en-US" sz="26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000" b="1" dirty="0" smtClean="0"/>
              <a:t>Renewable </a:t>
            </a:r>
            <a:r>
              <a:rPr lang="en-US" sz="3000" b="1" dirty="0"/>
              <a:t>Energy Group </a:t>
            </a:r>
            <a:r>
              <a:rPr lang="en-US" sz="2600" dirty="0"/>
              <a:t>Owns and operates a portfolio of North American renewable and clean energy power generating facilities representing ~2.3 GW of gross installed capacity. Also has investments in generating assets with ~1.1 </a:t>
            </a:r>
            <a:r>
              <a:rPr lang="en-US" sz="2600" dirty="0" smtClean="0"/>
              <a:t>GW </a:t>
            </a:r>
            <a:r>
              <a:rPr lang="en-US" sz="2600" dirty="0"/>
              <a:t>of net generating </a:t>
            </a:r>
            <a:r>
              <a:rPr lang="en-US" sz="2600" dirty="0" smtClean="0"/>
              <a:t>capacity.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931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"/>
            <a:ext cx="11793596" cy="6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303</TotalTime>
  <Words>593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Hind</vt:lpstr>
      <vt:lpstr>inherit</vt:lpstr>
      <vt:lpstr>Wingdings 3</vt:lpstr>
      <vt:lpstr>Yahoo Sans</vt:lpstr>
      <vt:lpstr>Ion Boardroom</vt:lpstr>
      <vt:lpstr>The World of Stocks</vt:lpstr>
      <vt:lpstr>Better Investing Ticker Heat Map</vt:lpstr>
      <vt:lpstr>Algonquin Power &amp; Utilities Corp. </vt:lpstr>
      <vt:lpstr>Algonquin</vt:lpstr>
      <vt:lpstr>Algonquin (cont.)</vt:lpstr>
      <vt:lpstr>Public Listing</vt:lpstr>
      <vt:lpstr>TSX 60 Index</vt:lpstr>
      <vt:lpstr>Business Overview</vt:lpstr>
      <vt:lpstr>PowerPoint Presentation</vt:lpstr>
      <vt:lpstr>Liberty Utilities operates in the following U.S. locations</vt:lpstr>
      <vt:lpstr>PowerPoint Presentation</vt:lpstr>
      <vt:lpstr>PowerPoint Presentation</vt:lpstr>
      <vt:lpstr>From The 2021 Annual Shareholders’ Meeting</vt:lpstr>
      <vt:lpstr>PowerPoint Presentation</vt:lpstr>
      <vt:lpstr>PowerPoint Presentation</vt:lpstr>
      <vt:lpstr>PowerPoint Presentation</vt:lpstr>
      <vt:lpstr>PowerPoint Presentation</vt:lpstr>
      <vt:lpstr>Yahoo! Finance</vt:lpstr>
      <vt:lpstr>Motley Fool Stock Advisor Canada</vt:lpstr>
      <vt:lpstr>SSG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Algonquin Power &amp; Utilities Corp.</dc:title>
  <dc:creator>Pat Onufrak</dc:creator>
  <cp:lastModifiedBy>Pat Onufrak</cp:lastModifiedBy>
  <cp:revision>50</cp:revision>
  <dcterms:created xsi:type="dcterms:W3CDTF">2021-07-09T20:22:49Z</dcterms:created>
  <dcterms:modified xsi:type="dcterms:W3CDTF">2021-07-20T21:40:39Z</dcterms:modified>
</cp:coreProperties>
</file>