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86" r:id="rId4"/>
    <p:sldId id="257" r:id="rId5"/>
    <p:sldId id="259" r:id="rId6"/>
    <p:sldId id="268" r:id="rId7"/>
    <p:sldId id="272" r:id="rId8"/>
    <p:sldId id="273" r:id="rId9"/>
    <p:sldId id="274" r:id="rId10"/>
    <p:sldId id="260" r:id="rId11"/>
    <p:sldId id="276" r:id="rId12"/>
    <p:sldId id="278" r:id="rId13"/>
    <p:sldId id="279" r:id="rId14"/>
    <p:sldId id="280" r:id="rId15"/>
    <p:sldId id="281" r:id="rId16"/>
    <p:sldId id="285" r:id="rId17"/>
    <p:sldId id="287" r:id="rId18"/>
    <p:sldId id="288" r:id="rId19"/>
    <p:sldId id="284" r:id="rId20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0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293B8-9652-4A31-BC78-CFB99FEF862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8500"/>
            <a:ext cx="5661025" cy="3689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95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4BE07-F85C-4D31-9488-58378C466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24663-562D-4177-A881-073A059430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2D460-99C2-42C3-A758-561BD452D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9D4C25-744C-42E5-B6CD-CA6A96C62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335C62-88C1-4861-99C1-72E85934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0FDBC-3E5E-4ABE-84FF-43087534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7B5F18-EC27-4661-BDD5-36B17A53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8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C1148-81CF-4231-818C-B8756198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64164D-99BE-49F6-A1F4-8558930DA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C6CB27-CD37-472B-AEA3-9A82C990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FD193E-7C5B-454F-A8CF-06889680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4A3AC3-7C8B-4107-A66F-A3691014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DA9E764-A2AE-413A-9E27-D6012ADEF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A3535C-ABF6-497F-9AD9-15AEBA12E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D3309E-094F-45BD-9BDC-FB191710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92AF53-CCFF-4CDC-B7E1-6D839C27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6CE481-4118-4D14-AA81-9F3E928B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4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6A9CD-DFD4-494E-AE7A-AFB73C64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7506B5-235D-483E-B2D7-772EE2E03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A526F1-B239-4431-9F6A-8E83486E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CC6196-2AB8-4BCF-8423-F092A15F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03C67-811F-4FFC-BFE6-821EA188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5C4C3-8565-4455-AEC6-CC5E9F17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F66C13-4512-4BEE-AF58-4DB295D58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F1F60-A1AD-4CE7-8A35-1D58FBD3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791359-97AB-44F5-838D-308DE49E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60AA8-5B44-4553-B64B-3676BB56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5707D-1221-45D9-BE99-D79CB63B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4DF811-91A2-42D9-B189-834EC4992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9C64AD-41F6-48C8-9E21-16D72C535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43EA24-D42C-4B6F-87FF-02586C84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4CCB73-BE55-44EF-8941-C98523A7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D610E2-9AA6-41B7-8D2A-3F34EBFB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95344-A049-4C46-B370-A307907C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8A81D7-0AA8-4A81-8032-560E8909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95F832-82A3-4123-A7B5-EFDCC3E99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D92955-7DB2-456F-AE09-4D6AA6FE1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FBCDD4-F8B6-4893-AB66-04F7DC884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E8830B-BDA8-4ADF-86C3-A17F848B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D86101-4FF6-43CE-AD96-BBD397FA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E86617-F695-460E-A36D-47EEA2C2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DF839-DBDE-41C1-8204-49936865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E8DCB5-6087-4DA5-9DEE-93973646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8F979D-613B-4DE9-90D7-4F0B7811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5071A3-D8C9-4D87-8425-29418A3C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49ECEF-FC1C-451D-A514-7096ADE4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E7AA0E-F72B-4125-87F8-58D6B718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3CC61F-DFDC-4E26-927C-E7EAD21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BCAC3-AEB0-43C3-9735-0979B8EC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1157AF-086D-48ED-8B63-71AEB0A23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1AE21C-4D78-4C5B-8697-FFC7AB29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7B4973-58A4-404E-BEDE-BFCDBA86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B39D89-FB2D-450E-B6EE-9E4566D8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92FBD4-EA4B-493F-8066-3145A982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3874-8343-4CA5-8BFC-B249F5F2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0FBDAC-22DF-4C9E-A0F8-EF25B1E26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995A24-CD07-48F6-B95F-05CBC30B0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2BD448-F976-465E-A652-1C1BD61D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45AC27-370F-4BE9-AF5D-7B19346A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94489D-85F5-4D33-88FF-A3611F12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1D50C9-2F29-45CA-B74F-15798B2B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667482-47D8-48A3-9963-803C526BD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E7313-BE3C-433E-BAD4-D3F1C16B0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0D994-F809-462E-9E5D-BEA4C335B38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94CE8-D2C1-41DF-9CEB-45A01805E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FF5054-BBA4-48C5-A666-7EC276640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0799C-836C-4B46-9E11-961CFB62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C617AF-089D-4FD5-8710-B3C4C616C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85893" y="8129948"/>
            <a:ext cx="26606649" cy="10184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s://www.texasroadhouse.com/images/footer-building@1x.ae611257c0f1bc1e2a4dc118c5a7786c.png">
            <a:extLst>
              <a:ext uri="{FF2B5EF4-FFF2-40B4-BE49-F238E27FC236}">
                <a16:creationId xmlns:a16="http://schemas.microsoft.com/office/drawing/2014/main" xmlns="" id="{133403C5-BDE6-44F8-BC20-2CCA9E11D3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46" y="98641"/>
            <a:ext cx="52959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675EB9-833C-4802-B293-FD22A1A51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41" y="4032316"/>
            <a:ext cx="3008242" cy="1978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17CB4C-FF8F-4801-8B0E-4FD85DF77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71" y="2042105"/>
            <a:ext cx="2770768" cy="1772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48DE9E-1EB2-43EC-8D1D-B85BE0EB2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261" y="2005577"/>
            <a:ext cx="3001355" cy="1840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8AAE0A-5692-4811-A12F-58ACC88EC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701" y="4097637"/>
            <a:ext cx="2720338" cy="19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8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" y="744754"/>
            <a:ext cx="9379981" cy="5523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709" y="676581"/>
            <a:ext cx="2628900" cy="58643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D1E227D-4423-4EDE-9514-744923C2C51E}"/>
              </a:ext>
            </a:extLst>
          </p:cNvPr>
          <p:cNvSpPr txBox="1">
            <a:spLocks/>
          </p:cNvSpPr>
          <p:nvPr/>
        </p:nvSpPr>
        <p:spPr>
          <a:xfrm>
            <a:off x="370559" y="190395"/>
            <a:ext cx="10515600" cy="55435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My Analysis of TXRH: 1</a:t>
            </a:r>
            <a:r>
              <a:rPr lang="en-US" baseline="30000" dirty="0"/>
              <a:t>st</a:t>
            </a:r>
            <a:r>
              <a:rPr lang="en-US" dirty="0"/>
              <a:t> page of SSG (5/1/20)</a:t>
            </a:r>
          </a:p>
        </p:txBody>
      </p:sp>
    </p:spTree>
    <p:extLst>
      <p:ext uri="{BB962C8B-B14F-4D97-AF65-F5344CB8AC3E}">
        <p14:creationId xmlns:p14="http://schemas.microsoft.com/office/powerpoint/2010/main" val="331654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" y="3016045"/>
            <a:ext cx="10934700" cy="3152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3908" y="1175073"/>
            <a:ext cx="5191999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Analysts Estimates for Sales Growth: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Value Line = 4.5% over 5 </a:t>
            </a:r>
            <a:r>
              <a:rPr lang="en-US" sz="2000" dirty="0" err="1"/>
              <a:t>yrs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Analysts’ Consensus = 6.3% next two years,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Manifest Investing =9.1%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I chose estimate close to Analysts’ Consensus</a:t>
            </a:r>
            <a:r>
              <a:rPr lang="en-US" sz="20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8BC213F-5758-428E-ADED-86D8702A1FC1}"/>
              </a:ext>
            </a:extLst>
          </p:cNvPr>
          <p:cNvSpPr txBox="1">
            <a:spLocks/>
          </p:cNvSpPr>
          <p:nvPr/>
        </p:nvSpPr>
        <p:spPr>
          <a:xfrm>
            <a:off x="643398" y="-302942"/>
            <a:ext cx="10515600" cy="132556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dirty="0"/>
              <a:t>My Sales &amp; Earnings Judgements in these years of  Pandemic &amp; Recovery (2020+) </a:t>
            </a:r>
          </a:p>
        </p:txBody>
      </p:sp>
      <p:sp>
        <p:nvSpPr>
          <p:cNvPr id="5" name="Curved Left Arrow 4"/>
          <p:cNvSpPr/>
          <p:nvPr/>
        </p:nvSpPr>
        <p:spPr>
          <a:xfrm rot="18948406">
            <a:off x="9465990" y="2195567"/>
            <a:ext cx="589670" cy="143120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68383" y="5898656"/>
            <a:ext cx="2964430" cy="959344"/>
            <a:chOff x="7506929" y="5869858"/>
            <a:chExt cx="2344997" cy="959344"/>
          </a:xfrm>
        </p:grpSpPr>
        <p:sp>
          <p:nvSpPr>
            <p:cNvPr id="6" name="TextBox 5"/>
            <p:cNvSpPr txBox="1"/>
            <p:nvPr/>
          </p:nvSpPr>
          <p:spPr>
            <a:xfrm>
              <a:off x="7506929" y="6182871"/>
              <a:ext cx="2344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Note: Debt = New </a:t>
              </a:r>
              <a:br>
                <a:rPr lang="en-US" i="1" dirty="0" smtClean="0"/>
              </a:br>
              <a:r>
                <a:rPr lang="en-US" i="1" dirty="0" smtClean="0"/>
                <a:t>Lease Accounting</a:t>
              </a:r>
              <a:endParaRPr lang="en-US" i="1" dirty="0"/>
            </a:p>
          </p:txBody>
        </p:sp>
        <p:sp>
          <p:nvSpPr>
            <p:cNvPr id="7" name="Up Arrow Callout 6"/>
            <p:cNvSpPr/>
            <p:nvPr/>
          </p:nvSpPr>
          <p:spPr>
            <a:xfrm>
              <a:off x="7506929" y="5869858"/>
              <a:ext cx="1418255" cy="914400"/>
            </a:xfrm>
            <a:prstGeom prst="upArrowCallou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665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08" y="1534728"/>
            <a:ext cx="10412164" cy="47047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98BC213F-5758-428E-ADED-86D8702A1FC1}"/>
              </a:ext>
            </a:extLst>
          </p:cNvPr>
          <p:cNvSpPr txBox="1">
            <a:spLocks/>
          </p:cNvSpPr>
          <p:nvPr/>
        </p:nvSpPr>
        <p:spPr>
          <a:xfrm>
            <a:off x="855077" y="209165"/>
            <a:ext cx="10515600" cy="132556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sz="6100" dirty="0"/>
              <a:t>My P/E Judgements reflecting falling P/E ratios, due to Shuttered Restaurants serving only Take-Out</a:t>
            </a:r>
            <a:br>
              <a:rPr lang="en-US" sz="6100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(Eliminated all but Current High and Low P/</a:t>
            </a:r>
            <a:r>
              <a:rPr lang="en-US" i="1" dirty="0" err="1"/>
              <a:t>Es</a:t>
            </a:r>
            <a:r>
              <a:rPr lang="en-US" i="1" dirty="0"/>
              <a:t>. Note Average PE at 23.4 and Current P/E at 19.1) </a:t>
            </a:r>
          </a:p>
        </p:txBody>
      </p:sp>
      <p:sp>
        <p:nvSpPr>
          <p:cNvPr id="4" name="Oval 3"/>
          <p:cNvSpPr/>
          <p:nvPr/>
        </p:nvSpPr>
        <p:spPr>
          <a:xfrm>
            <a:off x="5619135" y="4925961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02564" y="4925961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49898" y="3148780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7647" y="3134928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4544" y="5648633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5993" y="5648633"/>
            <a:ext cx="811162" cy="75216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3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3" y="2514215"/>
            <a:ext cx="8919241" cy="4197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3" y="209165"/>
            <a:ext cx="8772525" cy="23050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98BC213F-5758-428E-ADED-86D8702A1FC1}"/>
              </a:ext>
            </a:extLst>
          </p:cNvPr>
          <p:cNvSpPr txBox="1">
            <a:spLocks/>
          </p:cNvSpPr>
          <p:nvPr/>
        </p:nvSpPr>
        <p:spPr>
          <a:xfrm>
            <a:off x="9301624" y="0"/>
            <a:ext cx="3057524" cy="4112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sz="6100" dirty="0"/>
              <a:t>Forecast-</a:t>
            </a:r>
            <a:r>
              <a:rPr lang="en-US" sz="6100" dirty="0" err="1"/>
              <a:t>ing</a:t>
            </a:r>
            <a:r>
              <a:rPr lang="en-US" sz="6100" dirty="0"/>
              <a:t> High and Low Stock Price</a:t>
            </a:r>
            <a:br>
              <a:rPr lang="en-US" sz="6100" dirty="0"/>
            </a:br>
            <a:endParaRPr lang="en-US" i="1" dirty="0"/>
          </a:p>
        </p:txBody>
      </p:sp>
      <p:sp>
        <p:nvSpPr>
          <p:cNvPr id="5" name="Oval 4"/>
          <p:cNvSpPr/>
          <p:nvPr/>
        </p:nvSpPr>
        <p:spPr>
          <a:xfrm>
            <a:off x="1150374" y="840293"/>
            <a:ext cx="2846439" cy="1541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6916" y="4570693"/>
            <a:ext cx="2846439" cy="753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18784" y="6150077"/>
            <a:ext cx="2200352" cy="56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5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2" y="997050"/>
            <a:ext cx="10972800" cy="22918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6530" y="3492447"/>
            <a:ext cx="10548941" cy="3188571"/>
            <a:chOff x="1146531" y="3492448"/>
            <a:chExt cx="10253972" cy="27461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531" y="3492448"/>
              <a:ext cx="4914957" cy="27461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9071" y="3492448"/>
              <a:ext cx="5191432" cy="2746120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4129548" y="6046838"/>
            <a:ext cx="2073323" cy="634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22148" y="4621160"/>
            <a:ext cx="2073323" cy="634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540" y="30789"/>
            <a:ext cx="10515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Value 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97" y="558318"/>
            <a:ext cx="2476500" cy="52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80" y="457859"/>
            <a:ext cx="2512059" cy="942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709" y="4852643"/>
            <a:ext cx="2839403" cy="139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" y="1447800"/>
            <a:ext cx="3893820" cy="2910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" y="4358641"/>
            <a:ext cx="3973962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0206" y="1514472"/>
            <a:ext cx="3802380" cy="355092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22763" y="1887793"/>
            <a:ext cx="4497266" cy="1519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BE659C-A75A-4880-BB49-F35DB02C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858991"/>
          </a:xfrm>
        </p:spPr>
        <p:txBody>
          <a:bodyPr/>
          <a:lstStyle/>
          <a:p>
            <a:r>
              <a:rPr lang="en-US" dirty="0"/>
              <a:t>Value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024554-74CC-49D3-B982-EC901D291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26" y="1314638"/>
            <a:ext cx="9884641" cy="51746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053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32" y="4218039"/>
            <a:ext cx="10515600" cy="1811440"/>
          </a:xfrm>
        </p:spPr>
        <p:txBody>
          <a:bodyPr/>
          <a:lstStyle/>
          <a:p>
            <a:r>
              <a:rPr lang="en-US" dirty="0" smtClean="0"/>
              <a:t>Impact of Covid-19 on 1</a:t>
            </a:r>
            <a:r>
              <a:rPr lang="en-US" baseline="30000" dirty="0" smtClean="0"/>
              <a:t>st</a:t>
            </a:r>
            <a:r>
              <a:rPr lang="en-US" dirty="0" smtClean="0"/>
              <a:t> quarter sales at TXRH company restaurants:</a:t>
            </a:r>
          </a:p>
          <a:p>
            <a:pPr lvl="1"/>
            <a:r>
              <a:rPr lang="en-US" dirty="0" smtClean="0"/>
              <a:t>January sales increase = 8%</a:t>
            </a:r>
          </a:p>
          <a:p>
            <a:pPr lvl="1"/>
            <a:r>
              <a:rPr lang="en-US" dirty="0" smtClean="0"/>
              <a:t>February sales increase = 4.2%</a:t>
            </a:r>
          </a:p>
          <a:p>
            <a:pPr lvl="1"/>
            <a:r>
              <a:rPr lang="en-US" dirty="0" smtClean="0"/>
              <a:t>March sales increase/(decrease) = (29.7%)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F5A43BB-F824-420C-996D-ED021102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UPDATE: May 4, 2020 TXRH Q1 2020 (Mar 31, 2020) Financial Results – Coronavirus Impact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2" y="1690688"/>
            <a:ext cx="11353800" cy="230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7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/>
          <a:lstStyle/>
          <a:p>
            <a:r>
              <a:rPr lang="en-US" dirty="0" smtClean="0"/>
              <a:t>Steps TXRH is Taking to Survive &amp; Recover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7858"/>
            <a:ext cx="10515600" cy="47932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Selling restaurant fare without dine-in: To Go/Curbside service; hot and cold “Family Value Packs;” Ready-to-Grill Steaks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restaurant’s weekly </a:t>
            </a:r>
            <a:r>
              <a:rPr lang="en-US" i="1" dirty="0" smtClean="0">
                <a:solidFill>
                  <a:srgbClr val="FF0000"/>
                </a:solidFill>
              </a:rPr>
              <a:t>dine-in sales</a:t>
            </a:r>
            <a:r>
              <a:rPr lang="en-US" dirty="0" smtClean="0"/>
              <a:t>, week ending 3/3/20 = </a:t>
            </a:r>
            <a:r>
              <a:rPr lang="en-US" dirty="0" smtClean="0">
                <a:solidFill>
                  <a:srgbClr val="FF0000"/>
                </a:solidFill>
              </a:rPr>
              <a:t>$118,512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restaurant's  weekly </a:t>
            </a:r>
            <a:r>
              <a:rPr lang="en-US" i="1" dirty="0" smtClean="0">
                <a:solidFill>
                  <a:srgbClr val="FF0000"/>
                </a:solidFill>
              </a:rPr>
              <a:t>To-Go Sales </a:t>
            </a:r>
            <a:r>
              <a:rPr lang="en-US" dirty="0" smtClean="0"/>
              <a:t>from 3/3 to 4/28 = </a:t>
            </a:r>
            <a:r>
              <a:rPr lang="en-US" dirty="0" smtClean="0">
                <a:solidFill>
                  <a:srgbClr val="FF0000"/>
                </a:solidFill>
              </a:rPr>
              <a:t>$9,115 - $54,937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although impressive, To-Go sales can’t replace dine-in sales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Reducing Expenses: </a:t>
            </a:r>
          </a:p>
          <a:p>
            <a:pPr lvl="1"/>
            <a:r>
              <a:rPr lang="en-US" dirty="0" smtClean="0"/>
              <a:t>Decreased capital expenditures – only finishing 9 restaurants</a:t>
            </a:r>
          </a:p>
          <a:p>
            <a:pPr lvl="1"/>
            <a:r>
              <a:rPr lang="en-US" dirty="0" smtClean="0"/>
              <a:t>Suspended all quarterly cash dividends &amp; share repurchases</a:t>
            </a:r>
          </a:p>
          <a:p>
            <a:pPr lvl="1"/>
            <a:r>
              <a:rPr lang="en-US" dirty="0" smtClean="0"/>
              <a:t>Decreased salaries, bonuses &amp; feeds (including executive &amp; leadership teams)</a:t>
            </a:r>
          </a:p>
          <a:p>
            <a:pPr lvl="1"/>
            <a:r>
              <a:rPr lang="en-US" dirty="0" smtClean="0"/>
              <a:t>Increased borrowings under revol</a:t>
            </a:r>
            <a:r>
              <a:rPr lang="en-US" dirty="0"/>
              <a:t>v</a:t>
            </a:r>
            <a:r>
              <a:rPr lang="en-US" dirty="0" smtClean="0"/>
              <a:t>ing credit facility by $190 million</a:t>
            </a:r>
          </a:p>
          <a:p>
            <a:r>
              <a:rPr lang="en-US" dirty="0" smtClean="0"/>
              <a:t>Supporting Employees and Communities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 Employees</a:t>
            </a:r>
            <a:r>
              <a:rPr lang="en-US" dirty="0" smtClean="0"/>
              <a:t>: Provided “stimulus package” to front-line employees in March: allow early vacations; paid health insurance premiums; provide relief grants; secured personal protective equipment  (</a:t>
            </a:r>
            <a:r>
              <a:rPr lang="en-US" i="1" dirty="0" smtClean="0"/>
              <a:t>helps cover some lost hours and supports employee retention)</a:t>
            </a:r>
          </a:p>
          <a:p>
            <a:pPr lvl="1"/>
            <a:r>
              <a:rPr lang="en-US" dirty="0" smtClean="0"/>
              <a:t>For Communities</a:t>
            </a:r>
            <a:r>
              <a:rPr lang="en-US" i="1" dirty="0" smtClean="0"/>
              <a:t>: </a:t>
            </a:r>
            <a:r>
              <a:rPr lang="en-US" dirty="0" smtClean="0"/>
              <a:t>Has Donated funds to provide assistance to community customers in need.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partners with their communities and customers)</a:t>
            </a:r>
          </a:p>
          <a:p>
            <a:pPr marL="45720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824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110089-08CF-4714-B6CD-949FA350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 Add to Watch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309DFB-054F-4A92-A20B-CC2F5A2FF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952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TXRH </a:t>
            </a:r>
            <a:r>
              <a:rPr lang="en-US" dirty="0" smtClean="0"/>
              <a:t>has developed a re-opening framework for US stores – using a hybrid business model of limited dining rooms and enhanced To-Go, as permitted by local guidelines.</a:t>
            </a:r>
          </a:p>
          <a:p>
            <a:r>
              <a:rPr lang="en-US" dirty="0" smtClean="0"/>
              <a:t>As of May 4, Company has re-opened dining rooms in 25 restaurants (following limited capacity local restrictions)</a:t>
            </a:r>
          </a:p>
          <a:p>
            <a:r>
              <a:rPr lang="en-US" dirty="0" smtClean="0"/>
              <a:t>Due to unprecedented economic conditions, the Company cannot yet provide an updated financial outlook for its performance.</a:t>
            </a:r>
            <a:endParaRPr lang="en-US" dirty="0"/>
          </a:p>
          <a:p>
            <a:r>
              <a:rPr lang="en-US" dirty="0" smtClean="0"/>
              <a:t>However, TXRH </a:t>
            </a:r>
            <a:r>
              <a:rPr lang="en-US" dirty="0" smtClean="0"/>
              <a:t>has been a </a:t>
            </a:r>
            <a:r>
              <a:rPr lang="en-US" dirty="0" smtClean="0"/>
              <a:t>Best-of-breed, midsize </a:t>
            </a:r>
            <a:r>
              <a:rPr lang="en-US" dirty="0"/>
              <a:t>company, </a:t>
            </a:r>
            <a:r>
              <a:rPr lang="en-US" dirty="0"/>
              <a:t>in restaurant </a:t>
            </a:r>
            <a:r>
              <a:rPr lang="en-US" dirty="0"/>
              <a:t>industry</a:t>
            </a:r>
          </a:p>
          <a:p>
            <a:r>
              <a:rPr lang="en-US" dirty="0" smtClean="0"/>
              <a:t>Value </a:t>
            </a:r>
            <a:r>
              <a:rPr lang="en-US" dirty="0"/>
              <a:t>Line feels it is positioned to survive the </a:t>
            </a:r>
            <a:r>
              <a:rPr lang="en-US" dirty="0" smtClean="0"/>
              <a:t>pandemic:</a:t>
            </a:r>
            <a:endParaRPr lang="en-US" dirty="0"/>
          </a:p>
          <a:p>
            <a:pPr lvl="1"/>
            <a:r>
              <a:rPr lang="en-US" dirty="0"/>
              <a:t>Good cash flow, </a:t>
            </a:r>
            <a:r>
              <a:rPr lang="en-US" dirty="0" smtClean="0"/>
              <a:t>good growth</a:t>
            </a:r>
            <a:endParaRPr lang="en-US" dirty="0"/>
          </a:p>
          <a:p>
            <a:pPr lvl="1"/>
            <a:r>
              <a:rPr lang="en-US" dirty="0"/>
              <a:t>Solid Fundaments For the long term investor</a:t>
            </a:r>
          </a:p>
        </p:txBody>
      </p:sp>
    </p:spTree>
    <p:extLst>
      <p:ext uri="{BB962C8B-B14F-4D97-AF65-F5344CB8AC3E}">
        <p14:creationId xmlns:p14="http://schemas.microsoft.com/office/powerpoint/2010/main" val="14329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Schwab Sector Performance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48" y="1285875"/>
            <a:ext cx="10087897" cy="55721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6194" y="1947760"/>
            <a:ext cx="10704871" cy="86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8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26" y="589115"/>
            <a:ext cx="8791267" cy="5860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91381" y="5943600"/>
            <a:ext cx="7506929" cy="575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9597667">
            <a:off x="8482969" y="4786142"/>
            <a:ext cx="1761996" cy="1624329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Note: TXRH PAR 14.2%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8BC213F-5758-428E-ADED-86D8702A1FC1}"/>
              </a:ext>
            </a:extLst>
          </p:cNvPr>
          <p:cNvSpPr txBox="1">
            <a:spLocks/>
          </p:cNvSpPr>
          <p:nvPr/>
        </p:nvSpPr>
        <p:spPr>
          <a:xfrm>
            <a:off x="852949" y="-86982"/>
            <a:ext cx="10515600" cy="75066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Manifest Investing Roundtable,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3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45FCDA-4FC1-4091-9087-00F5B478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16" y="365125"/>
            <a:ext cx="6630325" cy="13527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121DF9-FE45-47CF-B9E5-04A3B63C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48" y="2071698"/>
            <a:ext cx="10488562" cy="42406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Discussed in Q4, </a:t>
            </a:r>
            <a:r>
              <a:rPr lang="en-US" dirty="0" smtClean="0"/>
              <a:t>October 2019, </a:t>
            </a:r>
            <a:r>
              <a:rPr lang="en-US" dirty="0"/>
              <a:t>Manifest RoundTable as a possible buy</a:t>
            </a:r>
          </a:p>
          <a:p>
            <a:r>
              <a:rPr lang="en-US" dirty="0"/>
              <a:t>Texas Roadhouse, Inc. is a growing restaurant company operating in the casual dining segment. </a:t>
            </a:r>
          </a:p>
          <a:p>
            <a:r>
              <a:rPr lang="en-US" dirty="0"/>
              <a:t>Founder, Chairman and Chief Executive Officer, W. Kent Taylor, started the business in 1993 with the opening of the first Texas Roadhouse restaurant in Clarksville, Indiana. </a:t>
            </a:r>
          </a:p>
          <a:p>
            <a:r>
              <a:rPr lang="en-US" dirty="0"/>
              <a:t>Today, the Company operates over 610 restaurants system-wide in 49 states and 10 foreign countries, including 581 Texas Roadhouse restaurants and 28 Bubba’s 33 restaurants. </a:t>
            </a:r>
          </a:p>
          <a:p>
            <a:r>
              <a:rPr lang="en-US" dirty="0" smtClean="0"/>
              <a:t>Their focus: High </a:t>
            </a:r>
            <a:r>
              <a:rPr lang="en-US" dirty="0"/>
              <a:t>quality, affordable meals served with friendly service</a:t>
            </a:r>
          </a:p>
          <a:p>
            <a:r>
              <a:rPr lang="en-US" dirty="0"/>
              <a:t>Customer Quote: “We go to Texas Roadhouse because their steaks are just as good as the high end steak houses and the prices are more affordable.”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2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C213F-5758-428E-ADED-86D8702A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119084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Growing Strong (info from fiscal year ended Dec. 31, 2019 MD&amp;A)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B7E51B-EECB-4BC1-BA72-10A0F7EB3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716"/>
            <a:ext cx="10515600" cy="4338083"/>
          </a:xfrm>
        </p:spPr>
        <p:txBody>
          <a:bodyPr/>
          <a:lstStyle/>
          <a:p>
            <a:r>
              <a:rPr lang="en-US" dirty="0"/>
              <a:t>2019 opened 22 restaurants</a:t>
            </a:r>
          </a:p>
          <a:p>
            <a:r>
              <a:rPr lang="en-US" dirty="0"/>
              <a:t>2020 slated to open 30 new restaurants</a:t>
            </a:r>
          </a:p>
          <a:p>
            <a:r>
              <a:rPr lang="en-US" dirty="0"/>
              <a:t>December 2019 signed </a:t>
            </a:r>
            <a:r>
              <a:rPr lang="en-US" i="1" dirty="0"/>
              <a:t>franchise and/or development agreements </a:t>
            </a:r>
            <a:r>
              <a:rPr lang="en-US" dirty="0"/>
              <a:t>in the Middle East, Taiwan, Philippines, Mexico, China and South Korea. Now have 28 international restaurants</a:t>
            </a:r>
          </a:p>
          <a:p>
            <a:r>
              <a:rPr lang="en-US" dirty="0"/>
              <a:t>February, 2020 pays quarterly dividend of .36 per share of common stock</a:t>
            </a:r>
          </a:p>
          <a:p>
            <a:r>
              <a:rPr lang="en-US" dirty="0"/>
              <a:t>Dec, 2019 $160.4 Million remains authorized for stock repurchase</a:t>
            </a:r>
          </a:p>
        </p:txBody>
      </p:sp>
    </p:spTree>
    <p:extLst>
      <p:ext uri="{BB962C8B-B14F-4D97-AF65-F5344CB8AC3E}">
        <p14:creationId xmlns:p14="http://schemas.microsoft.com/office/powerpoint/2010/main" val="411823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E227D-4423-4EDE-9514-744923C2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839972"/>
            <a:ext cx="10515600" cy="79512"/>
          </a:xfrm>
        </p:spPr>
        <p:txBody>
          <a:bodyPr>
            <a:normAutofit fontScale="90000"/>
          </a:bodyPr>
          <a:lstStyle/>
          <a:p>
            <a:r>
              <a:rPr lang="en-US" dirty="0"/>
              <a:t>TXRH Compared to Competitors </a:t>
            </a:r>
            <a:r>
              <a:rPr lang="en-US" sz="3600" i="1" dirty="0"/>
              <a:t>(</a:t>
            </a:r>
            <a:r>
              <a:rPr lang="en-US" sz="3100" i="1" dirty="0"/>
              <a:t>Merrill Edge, 4-25-20</a:t>
            </a:r>
            <a:r>
              <a:rPr lang="en-US" sz="3600" i="1" dirty="0"/>
              <a:t>)</a:t>
            </a:r>
            <a:br>
              <a:rPr lang="en-US" sz="3600" i="1" dirty="0"/>
            </a:br>
            <a:endParaRPr lang="en-US" sz="3600" i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8FFC215-E3A0-4F81-A38B-B4715B9AF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432" y="839972"/>
            <a:ext cx="10146891" cy="582664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837239">
            <a:off x="10461474" y="247772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20837239">
            <a:off x="1728151" y="2331517"/>
            <a:ext cx="390792" cy="2214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0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59" y="563972"/>
            <a:ext cx="11801475" cy="55530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10052" y="5358579"/>
            <a:ext cx="1194619" cy="368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910051" y="3158613"/>
            <a:ext cx="1194619" cy="363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59" y="1170960"/>
            <a:ext cx="4515298" cy="4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1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19" y="1254994"/>
            <a:ext cx="9527458" cy="51149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527458" y="3628102"/>
            <a:ext cx="1194619" cy="368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473381" y="2866102"/>
            <a:ext cx="1194619" cy="368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6" y="792073"/>
            <a:ext cx="4515298" cy="4071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D1E227D-4423-4EDE-9514-744923C2C51E}"/>
              </a:ext>
            </a:extLst>
          </p:cNvPr>
          <p:cNvSpPr txBox="1">
            <a:spLocks/>
          </p:cNvSpPr>
          <p:nvPr/>
        </p:nvSpPr>
        <p:spPr>
          <a:xfrm>
            <a:off x="943896" y="262338"/>
            <a:ext cx="10515600" cy="55435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Manifest Investing Assessment of TXRH, cont.</a:t>
            </a:r>
          </a:p>
        </p:txBody>
      </p:sp>
    </p:spTree>
    <p:extLst>
      <p:ext uri="{BB962C8B-B14F-4D97-AF65-F5344CB8AC3E}">
        <p14:creationId xmlns:p14="http://schemas.microsoft.com/office/powerpoint/2010/main" val="118506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91" y="1565480"/>
            <a:ext cx="9497961" cy="49975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5D1E227D-4423-4EDE-9514-744923C2C51E}"/>
              </a:ext>
            </a:extLst>
          </p:cNvPr>
          <p:cNvSpPr txBox="1">
            <a:spLocks/>
          </p:cNvSpPr>
          <p:nvPr/>
        </p:nvSpPr>
        <p:spPr>
          <a:xfrm>
            <a:off x="619432" y="365125"/>
            <a:ext cx="10515600" cy="55435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TXRH Quality and PAR – From Manifest Investing</a:t>
            </a:r>
          </a:p>
        </p:txBody>
      </p:sp>
      <p:sp>
        <p:nvSpPr>
          <p:cNvPr id="4" name="Left Arrow 3"/>
          <p:cNvSpPr/>
          <p:nvPr/>
        </p:nvSpPr>
        <p:spPr>
          <a:xfrm>
            <a:off x="9114504" y="2448232"/>
            <a:ext cx="1784554" cy="1327355"/>
          </a:xfrm>
          <a:prstGeom prst="lef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19122" y="2788743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Quality</a:t>
            </a:r>
            <a:br>
              <a:rPr lang="en-US" dirty="0" smtClean="0"/>
            </a:br>
            <a:r>
              <a:rPr lang="en-US" dirty="0" smtClean="0"/>
              <a:t>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6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550</Words>
  <Application>Microsoft Office PowerPoint</Application>
  <PresentationFormat>Widescreen</PresentationFormat>
  <Paragraphs>60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Schwab Sector Performance 2020</vt:lpstr>
      <vt:lpstr>PowerPoint Presentation</vt:lpstr>
      <vt:lpstr>PowerPoint Presentation</vt:lpstr>
      <vt:lpstr> Growing Strong (info from fiscal year ended Dec. 31, 2019 MD&amp;A) </vt:lpstr>
      <vt:lpstr>TXRH Compared to Competitors (Merrill Edge, 4-25-20)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Line</vt:lpstr>
      <vt:lpstr>Value Line</vt:lpstr>
      <vt:lpstr>UPDATE: May 4, 2020 TXRH Q1 2020 (Mar 31, 2020) Financial Results – Coronavirus Impact</vt:lpstr>
      <vt:lpstr>Steps TXRH is Taking to Survive &amp; Recover</vt:lpstr>
      <vt:lpstr>Conclusion:  Add to Watch List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L</dc:creator>
  <cp:lastModifiedBy>gladys.henrikson@verizon.net</cp:lastModifiedBy>
  <cp:revision>88</cp:revision>
  <cp:lastPrinted>2020-04-30T15:35:08Z</cp:lastPrinted>
  <dcterms:created xsi:type="dcterms:W3CDTF">2020-04-26T17:48:27Z</dcterms:created>
  <dcterms:modified xsi:type="dcterms:W3CDTF">2020-05-06T02:10:51Z</dcterms:modified>
</cp:coreProperties>
</file>