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66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2173-4664-4C06-9F55-198C7ED9818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4CA2B-936D-46EA-A1CB-6E783830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6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4CA2B-936D-46EA-A1CB-6E7838308F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4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D346-D53F-40D0-974D-774A8897C4A2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683E-B62B-402F-AB39-E8DBF1466BB9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8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B142-0063-48F9-BCD5-543886F0A787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0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6EFB-DD73-47A4-893F-0393ECDBC9C4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1202D-C668-40E2-A87E-66FA4C9C012B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3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5045-7C29-4145-9CDC-EA5FBC131AED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4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027D-B3B7-4BE3-845F-5C038B3B5DC6}" type="datetime1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33E30-2142-409C-A233-A1B853326609}" type="datetime1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4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FF8D2-8ADB-4AE2-B580-44972DC6B5FD}" type="datetime1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1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9CB7-87A1-4E89-94D4-6D24C25FF0EE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8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F104-B44D-4450-A1B8-870932C71A55}" type="datetime1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1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2BB2-EB60-48C3-8E43-7E5EF4CE5AE3}" type="datetime1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CE3C-0BA4-4029-BA9B-0D3D33073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9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people.defensenews.com/top-10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ligent-aerospace.com/military" TargetMode="External"/><Relationship Id="rId2" Type="http://schemas.openxmlformats.org/officeDocument/2006/relationships/hyperlink" Target="https://www.intelligent-aerospace.com/military/article/14169604/missile-defense-agency-mda-long-range-discrimination-rada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5092"/>
            <a:ext cx="3484613" cy="11438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935" y="250666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Sector</a:t>
            </a:r>
            <a:r>
              <a:rPr lang="en-US" dirty="0" smtClean="0"/>
              <a:t>: Industrials/ Aerospace and Defense</a:t>
            </a:r>
          </a:p>
          <a:p>
            <a:r>
              <a:rPr lang="en-US" b="1" dirty="0" smtClean="0"/>
              <a:t>Background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b="1" dirty="0" smtClean="0"/>
              <a:t>Merger</a:t>
            </a:r>
            <a:r>
              <a:rPr lang="en-US" dirty="0" smtClean="0"/>
              <a:t>: </a:t>
            </a:r>
            <a:r>
              <a:rPr lang="en-US" dirty="0" smtClean="0"/>
              <a:t>Raytheon </a:t>
            </a:r>
            <a:r>
              <a:rPr lang="en-US" dirty="0"/>
              <a:t>Technologies Corporation (NYSE: RTX) announced </a:t>
            </a:r>
            <a:r>
              <a:rPr lang="en-US" dirty="0" smtClean="0"/>
              <a:t>its </a:t>
            </a:r>
            <a:r>
              <a:rPr lang="en-US" i="1" dirty="0" smtClean="0"/>
              <a:t>all-stock </a:t>
            </a:r>
            <a:r>
              <a:rPr lang="en-US" i="1" dirty="0"/>
              <a:t>merger </a:t>
            </a:r>
            <a:r>
              <a:rPr lang="en-US" dirty="0"/>
              <a:t>of </a:t>
            </a:r>
            <a:r>
              <a:rPr lang="en-US" i="1" dirty="0" smtClean="0"/>
              <a:t>Raytheon </a:t>
            </a:r>
            <a:r>
              <a:rPr lang="en-US" i="1" dirty="0"/>
              <a:t>Company </a:t>
            </a:r>
            <a:r>
              <a:rPr lang="en-US" dirty="0"/>
              <a:t>and </a:t>
            </a:r>
            <a:r>
              <a:rPr lang="en-US" i="1" dirty="0"/>
              <a:t>United Technologies </a:t>
            </a:r>
            <a:r>
              <a:rPr lang="en-US" i="1" dirty="0" smtClean="0"/>
              <a:t>Corporation (UTC)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>
                <a:solidFill>
                  <a:srgbClr val="FF0000"/>
                </a:solidFill>
              </a:rPr>
              <a:t>April 3, </a:t>
            </a:r>
            <a:r>
              <a:rPr lang="en-US" dirty="0" smtClean="0">
                <a:solidFill>
                  <a:srgbClr val="FF0000"/>
                </a:solidFill>
              </a:rPr>
              <a:t>2020</a:t>
            </a:r>
          </a:p>
          <a:p>
            <a:pPr lvl="1"/>
            <a:r>
              <a:rPr lang="en-US" b="1" dirty="0" smtClean="0"/>
              <a:t>Size</a:t>
            </a:r>
            <a:r>
              <a:rPr lang="en-US" dirty="0" smtClean="0"/>
              <a:t>: Raytheon </a:t>
            </a:r>
            <a:r>
              <a:rPr lang="en-US" dirty="0"/>
              <a:t>Technologies is </a:t>
            </a:r>
            <a:r>
              <a:rPr lang="en-US" dirty="0" smtClean="0"/>
              <a:t>(now) one </a:t>
            </a:r>
            <a:r>
              <a:rPr lang="en-US" dirty="0"/>
              <a:t>of the largest aerospace and defense companies in the world with approximately $74 billion in pro forma 2019 net sales </a:t>
            </a:r>
            <a:endParaRPr lang="en-US" dirty="0" smtClean="0"/>
          </a:p>
          <a:p>
            <a:pPr lvl="1"/>
            <a:r>
              <a:rPr lang="en-US" b="1" dirty="0" smtClean="0"/>
              <a:t>Ranking among </a:t>
            </a:r>
            <a:r>
              <a:rPr lang="en-US" b="1" i="1" dirty="0" smtClean="0"/>
              <a:t>Defense</a:t>
            </a:r>
            <a:r>
              <a:rPr lang="en-US" b="1" dirty="0" smtClean="0"/>
              <a:t> Contractors</a:t>
            </a:r>
            <a:r>
              <a:rPr lang="en-US" dirty="0" smtClean="0"/>
              <a:t>: Raytheon </a:t>
            </a:r>
            <a:r>
              <a:rPr lang="en-US" dirty="0"/>
              <a:t>already ranked number two on the most recent </a:t>
            </a:r>
            <a:r>
              <a:rPr lang="en-US" dirty="0">
                <a:hlinkClick r:id="rId4"/>
              </a:rPr>
              <a:t>Defense News Top 100 list</a:t>
            </a:r>
            <a:r>
              <a:rPr lang="en-US" dirty="0"/>
              <a:t>, with $23.5 billion in defense revenues, 93 percent of its overall revenue total; </a:t>
            </a:r>
            <a:r>
              <a:rPr lang="en-US" dirty="0" smtClean="0"/>
              <a:t>UTC had </a:t>
            </a:r>
            <a:r>
              <a:rPr lang="en-US" dirty="0"/>
              <a:t>$7.83 billion in defense revenues, a mere 13 percent of its overall figures.</a:t>
            </a:r>
          </a:p>
          <a:p>
            <a:pPr lvl="1"/>
            <a:r>
              <a:rPr lang="en-US" b="1" dirty="0" smtClean="0"/>
              <a:t>Business Customers of Merged Company</a:t>
            </a:r>
            <a:r>
              <a:rPr lang="en-US" dirty="0" smtClean="0"/>
              <a:t>: </a:t>
            </a:r>
            <a:r>
              <a:rPr lang="en-US" dirty="0"/>
              <a:t>50% commercial and 50% defense; plans $8B for R&amp;D, mostly for defense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6669"/>
            <a:ext cx="12192000" cy="787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5961" y="884903"/>
            <a:ext cx="553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Presentation &amp; Data as of: May 6, 2020</a:t>
            </a:r>
            <a:endParaRPr lang="en-US" sz="2400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38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18" y="235966"/>
            <a:ext cx="11868600" cy="61353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17294" y="1061883"/>
            <a:ext cx="693174" cy="442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V="1">
            <a:off x="3967310" y="2610464"/>
            <a:ext cx="2370108" cy="6636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39888" y="958645"/>
            <a:ext cx="1145458" cy="50144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83075" y="4055804"/>
            <a:ext cx="1145458" cy="50144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66768" y="5928846"/>
            <a:ext cx="1145458" cy="50144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347" y="3395198"/>
            <a:ext cx="4300094" cy="2917111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85346" y="4136920"/>
            <a:ext cx="4262756" cy="121674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9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RTX Study 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much economic uncertainty with the pandemic, although Defense Spending should be fairly steady</a:t>
            </a:r>
          </a:p>
          <a:p>
            <a:r>
              <a:rPr lang="en-US" dirty="0" smtClean="0"/>
              <a:t>This study used conservative estimates, but hampered by lack of: </a:t>
            </a:r>
          </a:p>
          <a:p>
            <a:pPr lvl="1"/>
            <a:r>
              <a:rPr lang="en-US" dirty="0" smtClean="0"/>
              <a:t>Merger newness – no combined financial history, except pro forma</a:t>
            </a:r>
          </a:p>
          <a:p>
            <a:pPr lvl="1"/>
            <a:r>
              <a:rPr lang="en-US" dirty="0" smtClean="0"/>
              <a:t>Earnings reports –Q1 2020, the first, to be issued tomorrow, May 7,2020</a:t>
            </a:r>
          </a:p>
          <a:p>
            <a:pPr lvl="1"/>
            <a:r>
              <a:rPr lang="en-US" dirty="0" smtClean="0"/>
              <a:t>Current analyst coverage of merged company</a:t>
            </a:r>
          </a:p>
          <a:p>
            <a:r>
              <a:rPr lang="en-US" dirty="0" smtClean="0"/>
              <a:t>Proposed Next Steps</a:t>
            </a:r>
          </a:p>
          <a:p>
            <a:pPr lvl="1"/>
            <a:r>
              <a:rPr lang="en-US" dirty="0" smtClean="0"/>
              <a:t>Add RTX to Watch List, together with GD (from last month)</a:t>
            </a:r>
          </a:p>
          <a:p>
            <a:pPr lvl="1"/>
            <a:r>
              <a:rPr lang="en-US" dirty="0" smtClean="0"/>
              <a:t>Next Month, with Q1 earnings, do a Stock Comparison between RTX and GD</a:t>
            </a:r>
          </a:p>
          <a:p>
            <a:pPr lvl="1"/>
            <a:r>
              <a:rPr lang="en-US" dirty="0" smtClean="0"/>
              <a:t>Choose which stock to keep on the Watch List.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640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Business Segments from United </a:t>
            </a:r>
            <a:r>
              <a:rPr lang="en-US" b="1" dirty="0" smtClean="0"/>
              <a:t>Technologies Corp.</a:t>
            </a:r>
            <a:endParaRPr lang="en-US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 smtClean="0"/>
              <a:t>Collins </a:t>
            </a:r>
            <a:r>
              <a:rPr lang="en-US" b="1" dirty="0"/>
              <a:t>Aerospace Systems</a:t>
            </a:r>
            <a:r>
              <a:rPr lang="en-US" dirty="0"/>
              <a:t> specializes in </a:t>
            </a:r>
            <a:r>
              <a:rPr lang="en-US" b="1" i="1" dirty="0" err="1"/>
              <a:t>aerostructures</a:t>
            </a:r>
            <a:r>
              <a:rPr lang="en-US" dirty="0"/>
              <a:t>, avionics, interiors, mechanical systems, mission systems and power controls that serve customers across the commercial, regional, business aviation and military sectors. The </a:t>
            </a:r>
            <a:r>
              <a:rPr lang="en-US" dirty="0" smtClean="0"/>
              <a:t>segment, headquartered </a:t>
            </a:r>
            <a:r>
              <a:rPr lang="en-US" dirty="0"/>
              <a:t>in Charlotte, </a:t>
            </a:r>
            <a:r>
              <a:rPr lang="en-US" dirty="0" smtClean="0"/>
              <a:t>NC, had </a:t>
            </a:r>
            <a:r>
              <a:rPr lang="en-US" dirty="0"/>
              <a:t>approximately $26 billion in 2019 net sales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Pratt &amp; Whitney</a:t>
            </a:r>
            <a:r>
              <a:rPr lang="en-US" dirty="0"/>
              <a:t> designs, manufactures and services the world's most advanced </a:t>
            </a:r>
            <a:r>
              <a:rPr lang="en-US" b="1" i="1" dirty="0"/>
              <a:t>aircraft engines </a:t>
            </a:r>
            <a:r>
              <a:rPr lang="en-US" dirty="0"/>
              <a:t>and auxiliary power systems for commercial, military and business aircraft. The segment is </a:t>
            </a:r>
            <a:r>
              <a:rPr lang="en-US" dirty="0" smtClean="0"/>
              <a:t>headquartered </a:t>
            </a:r>
            <a:r>
              <a:rPr lang="en-US" dirty="0"/>
              <a:t>in East Hartford, </a:t>
            </a:r>
            <a:r>
              <a:rPr lang="en-US" dirty="0" smtClean="0"/>
              <a:t>CT, had </a:t>
            </a:r>
            <a:r>
              <a:rPr lang="en-US" dirty="0"/>
              <a:t>approximately $21 billion in 2019 net sales.</a:t>
            </a:r>
          </a:p>
          <a:p>
            <a:r>
              <a:rPr lang="en-US" b="1" dirty="0" smtClean="0"/>
              <a:t>Business Segments from Raytheon </a:t>
            </a:r>
            <a:r>
              <a:rPr lang="en-US" b="1" dirty="0" smtClean="0"/>
              <a:t>Co.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3. 	Raytheon </a:t>
            </a:r>
            <a:r>
              <a:rPr lang="en-US" b="1" dirty="0"/>
              <a:t>Intelligence &amp; Space</a:t>
            </a:r>
            <a:r>
              <a:rPr lang="en-US" dirty="0"/>
              <a:t> specializes in developing </a:t>
            </a:r>
            <a:r>
              <a:rPr lang="en-US" b="1" i="1" dirty="0"/>
              <a:t>advanced </a:t>
            </a:r>
            <a:r>
              <a:rPr lang="en-US" b="1" i="1" dirty="0" smtClean="0"/>
              <a:t>sensors,…cyber </a:t>
            </a:r>
            <a:r>
              <a:rPr lang="en-US" b="1" i="1" dirty="0"/>
              <a:t>and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	software </a:t>
            </a:r>
            <a:r>
              <a:rPr lang="en-US" b="1" i="1" dirty="0"/>
              <a:t>solutions </a:t>
            </a:r>
            <a:r>
              <a:rPr lang="en-US" dirty="0"/>
              <a:t>— delivering the </a:t>
            </a:r>
            <a:r>
              <a:rPr lang="en-US" b="1" i="1" dirty="0"/>
              <a:t>disruptive technologies </a:t>
            </a:r>
            <a:r>
              <a:rPr lang="en-US" dirty="0"/>
              <a:t>its customers need to succeed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in </a:t>
            </a:r>
            <a:r>
              <a:rPr lang="en-US" dirty="0"/>
              <a:t>any domain, against any challenge. The </a:t>
            </a:r>
            <a:r>
              <a:rPr lang="en-US" dirty="0" smtClean="0"/>
              <a:t>segment, headquartered </a:t>
            </a:r>
            <a:r>
              <a:rPr lang="en-US" dirty="0"/>
              <a:t>in Arlington, </a:t>
            </a:r>
            <a:r>
              <a:rPr lang="en-US" dirty="0" smtClean="0"/>
              <a:t>VA, had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approximately </a:t>
            </a:r>
            <a:r>
              <a:rPr lang="en-US" dirty="0"/>
              <a:t>$15 billion in pro forma 2019 net sales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4. 	Raytheon </a:t>
            </a:r>
            <a:r>
              <a:rPr lang="en-US" b="1" dirty="0"/>
              <a:t>Missiles &amp; Defense</a:t>
            </a:r>
            <a:r>
              <a:rPr lang="en-US" dirty="0"/>
              <a:t> provides the industry's most advanced end-to-end solutions </a:t>
            </a:r>
            <a:r>
              <a:rPr lang="en-US" dirty="0" smtClean="0"/>
              <a:t>	to </a:t>
            </a:r>
            <a:r>
              <a:rPr lang="en-US" b="1" i="1" dirty="0"/>
              <a:t>detect, track and engage threats</a:t>
            </a:r>
            <a:r>
              <a:rPr lang="en-US" dirty="0"/>
              <a:t>. The segment </a:t>
            </a:r>
            <a:r>
              <a:rPr lang="en-US" dirty="0" smtClean="0"/>
              <a:t>is, headquartered </a:t>
            </a:r>
            <a:r>
              <a:rPr lang="en-US" dirty="0"/>
              <a:t>in Tucson, </a:t>
            </a:r>
            <a:r>
              <a:rPr lang="en-US" dirty="0" smtClean="0"/>
              <a:t>AZ, had </a:t>
            </a:r>
            <a:r>
              <a:rPr lang="en-US" dirty="0" smtClean="0"/>
              <a:t>	approximately </a:t>
            </a:r>
            <a:r>
              <a:rPr lang="en-US" dirty="0"/>
              <a:t>$16 billion in pro forma 2019 net sales.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23" y="230188"/>
            <a:ext cx="12192000" cy="1460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5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16" y="376289"/>
            <a:ext cx="10515600" cy="9086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Collins </a:t>
            </a:r>
            <a:r>
              <a:rPr lang="en-US" dirty="0" smtClean="0"/>
              <a:t>Aerospace</a:t>
            </a:r>
            <a:br>
              <a:rPr lang="en-US" dirty="0" smtClean="0"/>
            </a:br>
            <a:r>
              <a:rPr lang="en-US" dirty="0" smtClean="0"/>
              <a:t>Segment </a:t>
            </a:r>
            <a:r>
              <a:rPr lang="en-US" sz="3100" i="1" dirty="0" smtClean="0"/>
              <a:t>(Components)</a:t>
            </a:r>
            <a:endParaRPr lang="en-US" sz="3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602" y="221560"/>
            <a:ext cx="4870345" cy="1179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95" y="1555826"/>
            <a:ext cx="9058059" cy="1945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74" y="3501049"/>
            <a:ext cx="9058059" cy="185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9432" y="5358424"/>
            <a:ext cx="80073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Was 33% of UTX Revenues before merger with Raytheon</a:t>
            </a:r>
          </a:p>
          <a:p>
            <a:r>
              <a:rPr lang="en-US" b="1" dirty="0" smtClean="0"/>
              <a:t>Examples of  Innovations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3D printed </a:t>
            </a:r>
            <a:r>
              <a:rPr lang="en-US" dirty="0"/>
              <a:t>headbands for face </a:t>
            </a:r>
            <a:r>
              <a:rPr lang="en-US" dirty="0" smtClean="0"/>
              <a:t>shields for healthcare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Hybrid-Electric Propulsion to reduce aviation’s carbon footprint </a:t>
            </a:r>
            <a:r>
              <a:rPr lang="en-US" i="1" dirty="0" smtClean="0"/>
              <a:t>(in process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7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Pratt </a:t>
            </a:r>
            <a:r>
              <a:rPr lang="en-US" dirty="0" smtClean="0"/>
              <a:t>and Whitney Segment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Aircraft Engines &amp; Parts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36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PRATT &amp; WHITNEY </a:t>
            </a:r>
            <a:r>
              <a:rPr lang="en-US" sz="2400" dirty="0" smtClean="0"/>
              <a:t>Is a world leader in the design, manufacture and service of aircraft engines and auxiliary power units. (</a:t>
            </a:r>
            <a:r>
              <a:rPr lang="en-US" sz="2400" i="1" dirty="0" smtClean="0"/>
              <a:t>Note: was 27% of UTX Before Raytheon Merger)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000" b="1" dirty="0" smtClean="0"/>
              <a:t>Commercial Engines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13,000 installed engines </a:t>
            </a:r>
            <a:br>
              <a:rPr lang="en-US" sz="2000" dirty="0" smtClean="0"/>
            </a:br>
            <a:r>
              <a:rPr lang="en-US" sz="2000" dirty="0" smtClean="0"/>
              <a:t>in nearly 30% of world’s mainline </a:t>
            </a:r>
            <a:r>
              <a:rPr lang="en-US" sz="2000" dirty="0"/>
              <a:t>passenger aircraft fleet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b="1" dirty="0" smtClean="0"/>
              <a:t>Military Engines</a:t>
            </a:r>
            <a:r>
              <a:rPr lang="en-US" sz="2000" dirty="0" smtClean="0"/>
              <a:t>: 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&gt;7,000 installed engines with 34 armed forces world wide.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859" y="365125"/>
            <a:ext cx="2124075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170" y="2705407"/>
            <a:ext cx="1270205" cy="1010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064" y="2755790"/>
            <a:ext cx="1765025" cy="959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865" y="4314873"/>
            <a:ext cx="4350774" cy="1111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231492" y="4910411"/>
            <a:ext cx="644147" cy="516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55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5628"/>
            <a:ext cx="10515600" cy="1325563"/>
          </a:xfrm>
        </p:spPr>
        <p:txBody>
          <a:bodyPr/>
          <a:lstStyle/>
          <a:p>
            <a:r>
              <a:rPr lang="en-US" dirty="0" smtClean="0"/>
              <a:t>3. Raytheon </a:t>
            </a:r>
            <a:r>
              <a:rPr lang="en-US" dirty="0" smtClean="0"/>
              <a:t>Intelligence &amp; Space Segment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454013"/>
            <a:ext cx="10515600" cy="178455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Key </a:t>
            </a:r>
            <a:r>
              <a:rPr lang="en-US" b="1" dirty="0" smtClean="0"/>
              <a:t>capabilities </a:t>
            </a:r>
            <a:r>
              <a:rPr lang="en-US" b="1" dirty="0"/>
              <a:t>include:</a:t>
            </a:r>
            <a:endParaRPr lang="en-US" dirty="0"/>
          </a:p>
          <a:p>
            <a:r>
              <a:rPr lang="en-US" dirty="0"/>
              <a:t>Acoustic signal processing.</a:t>
            </a:r>
          </a:p>
          <a:p>
            <a:r>
              <a:rPr lang="en-US" dirty="0"/>
              <a:t>Quantum computing.</a:t>
            </a:r>
          </a:p>
          <a:p>
            <a:r>
              <a:rPr lang="en-US" dirty="0"/>
              <a:t>Artificial </a:t>
            </a:r>
            <a:r>
              <a:rPr lang="en-US" b="1" dirty="0"/>
              <a:t>Intelligence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9072"/>
            <a:ext cx="9764815" cy="314494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Raytheon </a:t>
            </a:r>
            <a:r>
              <a:rPr lang="en-US" dirty="0" smtClean="0"/>
              <a:t>Missiles and Defense Segment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925" y="4267986"/>
            <a:ext cx="7122815" cy="21121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RM&amp;D is producing SM-3 </a:t>
            </a:r>
            <a:r>
              <a:rPr lang="en-US" dirty="0"/>
              <a:t>Block IB interceptors under a $2.1 billion, multi-year </a:t>
            </a:r>
            <a:r>
              <a:rPr lang="en-US" dirty="0">
                <a:hlinkClick r:id="rId2"/>
              </a:rPr>
              <a:t>U.S. Missile Defense Agency</a:t>
            </a:r>
            <a:r>
              <a:rPr lang="en-US" dirty="0"/>
              <a:t> contract. It is the first multi-year contract for the SM-3 program, and covers fiscal years 2019–2023. </a:t>
            </a:r>
            <a:endParaRPr lang="en-US" dirty="0" smtClean="0"/>
          </a:p>
          <a:p>
            <a:r>
              <a:rPr lang="en-US" dirty="0" smtClean="0"/>
              <a:t>SM-3 </a:t>
            </a:r>
            <a:r>
              <a:rPr lang="en-US" dirty="0"/>
              <a:t>is the only </a:t>
            </a:r>
            <a:r>
              <a:rPr lang="en-US" dirty="0">
                <a:hlinkClick r:id="rId3"/>
              </a:rPr>
              <a:t>ballistic missile interceptor</a:t>
            </a:r>
            <a:r>
              <a:rPr lang="en-US" dirty="0"/>
              <a:t> that can be launched on land and at sea. It is deployed worldwide and has achieved more than 30 </a:t>
            </a:r>
            <a:r>
              <a:rPr lang="en-US" dirty="0" err="1"/>
              <a:t>exoatmospheric</a:t>
            </a:r>
            <a:r>
              <a:rPr lang="en-US" dirty="0"/>
              <a:t> intercepts against ballistic missile targets.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17842"/>
            <a:ext cx="2943225" cy="2105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572261"/>
            <a:ext cx="3181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Excalibur</a:t>
            </a:r>
            <a:r>
              <a:rPr lang="en-US" b="1" baseline="30000" dirty="0"/>
              <a:t>® </a:t>
            </a:r>
            <a:r>
              <a:rPr lang="en-US" b="1" dirty="0"/>
              <a:t>S </a:t>
            </a:r>
            <a:r>
              <a:rPr lang="en-US" dirty="0" smtClean="0"/>
              <a:t>munition use </a:t>
            </a:r>
          </a:p>
          <a:p>
            <a:r>
              <a:rPr lang="en-US" dirty="0" smtClean="0"/>
              <a:t>GPS/lasers to hit moving targets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44" y="1499343"/>
            <a:ext cx="3705981" cy="2023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6113" y="3507352"/>
            <a:ext cx="3643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Hypersonics</a:t>
            </a:r>
            <a:r>
              <a:rPr lang="en-US" dirty="0" smtClean="0"/>
              <a:t> (weapons &amp; defense </a:t>
            </a:r>
            <a:br>
              <a:rPr lang="en-US" dirty="0" smtClean="0"/>
            </a:br>
            <a:r>
              <a:rPr lang="en-US" dirty="0" smtClean="0"/>
              <a:t>missiles) travel at 5X speed of sound.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015" y="1502042"/>
            <a:ext cx="3416749" cy="19404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97855" y="3486922"/>
            <a:ext cx="4210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Zumwalt</a:t>
            </a:r>
            <a:r>
              <a:rPr lang="en-US" dirty="0"/>
              <a:t>-class </a:t>
            </a:r>
            <a:r>
              <a:rPr lang="en-US" dirty="0" smtClean="0"/>
              <a:t>destroyers, </a:t>
            </a:r>
            <a:r>
              <a:rPr lang="en-US" dirty="0"/>
              <a:t>DDG </a:t>
            </a:r>
            <a:r>
              <a:rPr lang="en-US" dirty="0" smtClean="0"/>
              <a:t>1000,</a:t>
            </a:r>
          </a:p>
          <a:p>
            <a:r>
              <a:rPr lang="en-US" dirty="0" smtClean="0"/>
              <a:t>feature Raytheon technologies: </a:t>
            </a:r>
            <a:br>
              <a:rPr lang="en-US" dirty="0" smtClean="0"/>
            </a:br>
            <a:r>
              <a:rPr lang="en-US" b="1" dirty="0"/>
              <a:t>T</a:t>
            </a:r>
            <a:r>
              <a:rPr lang="en-US" b="1" dirty="0" smtClean="0"/>
              <a:t>otal ship, encrypted, computing network</a:t>
            </a:r>
            <a:r>
              <a:rPr lang="en-US" dirty="0" smtClean="0"/>
              <a:t>;</a:t>
            </a:r>
          </a:p>
          <a:p>
            <a:r>
              <a:rPr lang="en-US" b="1" dirty="0"/>
              <a:t>Electronic Modular Enclosures </a:t>
            </a:r>
            <a:r>
              <a:rPr lang="en-US" dirty="0" smtClean="0"/>
              <a:t>; </a:t>
            </a:r>
            <a:r>
              <a:rPr lang="en-US" b="1" dirty="0"/>
              <a:t>MK57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Vertical </a:t>
            </a:r>
            <a:r>
              <a:rPr lang="en-US" b="1" dirty="0"/>
              <a:t>Launching System 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23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991"/>
          </a:xfrm>
        </p:spPr>
        <p:txBody>
          <a:bodyPr/>
          <a:lstStyle/>
          <a:p>
            <a:r>
              <a:rPr lang="en-US" dirty="0" smtClean="0"/>
              <a:t>Some Analysts’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212" y="1224116"/>
            <a:ext cx="10515600" cy="514718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Byron Callan, </a:t>
            </a:r>
            <a:r>
              <a:rPr lang="en-US" b="1" dirty="0"/>
              <a:t>Capital Alpha </a:t>
            </a:r>
            <a:r>
              <a:rPr lang="en-US" b="1" dirty="0" smtClean="0"/>
              <a:t>Partners defense analyst, (</a:t>
            </a:r>
            <a:r>
              <a:rPr lang="en-US" b="1" i="1" dirty="0" smtClean="0"/>
              <a:t>June 2019</a:t>
            </a:r>
            <a:r>
              <a:rPr lang="en-US" b="1" dirty="0" smtClean="0"/>
              <a:t>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“ </a:t>
            </a:r>
            <a:r>
              <a:rPr lang="en-US" dirty="0"/>
              <a:t>(this merger) may </a:t>
            </a:r>
            <a:r>
              <a:rPr lang="en-US" dirty="0"/>
              <a:t>be a signal </a:t>
            </a:r>
            <a:r>
              <a:rPr lang="en-US" dirty="0"/>
              <a:t>that </a:t>
            </a:r>
            <a:r>
              <a:rPr lang="en-US" dirty="0"/>
              <a:t>1) this U.S. </a:t>
            </a:r>
            <a:r>
              <a:rPr lang="en-US" dirty="0"/>
              <a:t>defense cycle is </a:t>
            </a:r>
            <a:r>
              <a:rPr lang="en-US" dirty="0"/>
              <a:t>	peaking</a:t>
            </a:r>
            <a:r>
              <a:rPr lang="en-US" dirty="0"/>
              <a:t>, and firms need to start repositioning for growth in 2021 </a:t>
            </a:r>
            <a:r>
              <a:rPr lang="en-US" dirty="0"/>
              <a:t>	and </a:t>
            </a:r>
            <a:r>
              <a:rPr lang="en-US" dirty="0"/>
              <a:t>beyond; 2) </a:t>
            </a:r>
            <a:r>
              <a:rPr lang="en-US" dirty="0"/>
              <a:t>the </a:t>
            </a:r>
            <a:r>
              <a:rPr lang="en-US" dirty="0"/>
              <a:t>commercial aerospace outlook is looking </a:t>
            </a:r>
            <a:r>
              <a:rPr lang="en-US" dirty="0"/>
              <a:t>	wobbly .]. 3</a:t>
            </a:r>
            <a:r>
              <a:rPr lang="en-US" dirty="0"/>
              <a:t>) Defense firms </a:t>
            </a:r>
            <a:r>
              <a:rPr lang="en-US" dirty="0"/>
              <a:t>need </a:t>
            </a:r>
            <a:r>
              <a:rPr lang="en-US" dirty="0"/>
              <a:t>to fund more of their own R&amp;D </a:t>
            </a:r>
            <a:r>
              <a:rPr lang="en-US" dirty="0"/>
              <a:t>	in </a:t>
            </a:r>
            <a:r>
              <a:rPr lang="en-US" dirty="0"/>
              <a:t>the future so </a:t>
            </a:r>
            <a:r>
              <a:rPr lang="en-US" dirty="0"/>
              <a:t>(being) a </a:t>
            </a:r>
            <a:r>
              <a:rPr lang="en-US" dirty="0"/>
              <a:t>larger firm will limit margin </a:t>
            </a:r>
            <a:r>
              <a:rPr lang="en-US" dirty="0"/>
              <a:t>pressure, 	(appearing) in </a:t>
            </a:r>
            <a:r>
              <a:rPr lang="en-US" dirty="0"/>
              <a:t>the 2020s</a:t>
            </a:r>
            <a:r>
              <a:rPr lang="en-US" dirty="0"/>
              <a:t>,”</a:t>
            </a:r>
          </a:p>
          <a:p>
            <a:r>
              <a:rPr lang="en-US" b="1" dirty="0"/>
              <a:t>Colin </a:t>
            </a:r>
            <a:r>
              <a:rPr lang="en-US" b="1" dirty="0" err="1" smtClean="0"/>
              <a:t>Scarola</a:t>
            </a:r>
            <a:r>
              <a:rPr lang="en-US" b="1" dirty="0" smtClean="0"/>
              <a:t>, CFRA analyst,</a:t>
            </a:r>
            <a:r>
              <a:rPr lang="en-US" dirty="0" smtClean="0"/>
              <a:t> </a:t>
            </a:r>
            <a:r>
              <a:rPr lang="en-US" b="1" dirty="0" smtClean="0"/>
              <a:t>(May 2, 2020)</a:t>
            </a:r>
            <a:endParaRPr lang="en-US" b="1" dirty="0"/>
          </a:p>
          <a:p>
            <a:pPr lvl="1"/>
            <a:r>
              <a:rPr lang="en-US" b="1" dirty="0" smtClean="0"/>
              <a:t>Buy</a:t>
            </a:r>
            <a:r>
              <a:rPr lang="en-US" dirty="0" smtClean="0"/>
              <a:t> recommendation. Price target $71/share. </a:t>
            </a:r>
          </a:p>
          <a:p>
            <a:pPr lvl="1"/>
            <a:r>
              <a:rPr lang="en-US" dirty="0"/>
              <a:t>RTX possesses an attractive combination of non-cyclical Defense businesses with strong long-term growth prospects in commercial aerospace, and that it is currently undervalued. </a:t>
            </a:r>
          </a:p>
          <a:p>
            <a:pPr lvl="1"/>
            <a:r>
              <a:rPr lang="en-US" dirty="0"/>
              <a:t>We expect RTX's commercial aerospace businesses to decline during the coronavirus downturn ... Our analysis shows Defense earnings are not correlated to economic downturns or budget deficits. </a:t>
            </a:r>
          </a:p>
          <a:p>
            <a:pPr lvl="1"/>
            <a:r>
              <a:rPr lang="en-US" dirty="0" smtClean="0"/>
              <a:t>“We </a:t>
            </a:r>
            <a:r>
              <a:rPr lang="en-US" dirty="0"/>
              <a:t>see </a:t>
            </a:r>
            <a:r>
              <a:rPr lang="en-US" dirty="0" smtClean="0"/>
              <a:t>[RTX] </a:t>
            </a:r>
            <a:r>
              <a:rPr lang="en-US" dirty="0"/>
              <a:t>outperforming most industrial peers</a:t>
            </a:r>
            <a:r>
              <a:rPr lang="en-US" dirty="0" smtClean="0"/>
              <a:t>,…due </a:t>
            </a:r>
            <a:r>
              <a:rPr lang="en-US" dirty="0"/>
              <a:t>to the stability of </a:t>
            </a:r>
            <a:r>
              <a:rPr lang="en-US" dirty="0" smtClean="0"/>
              <a:t>its </a:t>
            </a:r>
            <a:r>
              <a:rPr lang="en-US" dirty="0"/>
              <a:t>Defense businesses </a:t>
            </a:r>
            <a:r>
              <a:rPr lang="en-US" dirty="0" smtClean="0"/>
              <a:t>(51% of revenues) through </a:t>
            </a:r>
            <a:r>
              <a:rPr lang="en-US" dirty="0"/>
              <a:t>recessions.” </a:t>
            </a:r>
            <a:endParaRPr lang="en-US" dirty="0" smtClean="0"/>
          </a:p>
          <a:p>
            <a:r>
              <a:rPr lang="en-US" b="1" dirty="0" smtClean="0"/>
              <a:t>Manifest Investing,</a:t>
            </a:r>
            <a:r>
              <a:rPr lang="en-US" dirty="0" smtClean="0"/>
              <a:t> </a:t>
            </a:r>
            <a:r>
              <a:rPr lang="en-US" b="1" dirty="0"/>
              <a:t>(May </a:t>
            </a:r>
            <a:r>
              <a:rPr lang="en-US" b="1" dirty="0" smtClean="0"/>
              <a:t>6, </a:t>
            </a:r>
            <a:r>
              <a:rPr lang="en-US" b="1" dirty="0"/>
              <a:t>2020</a:t>
            </a:r>
            <a:r>
              <a:rPr lang="en-US" b="1" dirty="0" smtClean="0"/>
              <a:t>) (</a:t>
            </a:r>
            <a:r>
              <a:rPr lang="en-US" b="1" i="1" dirty="0" smtClean="0">
                <a:solidFill>
                  <a:srgbClr val="FF0000"/>
                </a:solidFill>
              </a:rPr>
              <a:t>NOTE: Q1 2020 Earnings Call on May 7, 2020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Quality = 94; PAR= 20.8%; Sales growth =10%; </a:t>
            </a:r>
            <a:r>
              <a:rPr lang="en-US" b="1" dirty="0" err="1" smtClean="0"/>
              <a:t>Avg</a:t>
            </a:r>
            <a:r>
              <a:rPr lang="en-US" b="1" dirty="0" smtClean="0"/>
              <a:t> P/E=9; </a:t>
            </a:r>
            <a:r>
              <a:rPr lang="en-US" b="1" dirty="0" err="1" smtClean="0"/>
              <a:t>Proj</a:t>
            </a:r>
            <a:r>
              <a:rPr lang="en-US" b="1" dirty="0" smtClean="0"/>
              <a:t> </a:t>
            </a:r>
            <a:r>
              <a:rPr lang="en-US" b="1" dirty="0" err="1" smtClean="0"/>
              <a:t>Avg</a:t>
            </a:r>
            <a:r>
              <a:rPr lang="en-US" b="1" dirty="0" smtClean="0"/>
              <a:t> Price =$135; Annual price appreciation = 18%</a:t>
            </a:r>
          </a:p>
          <a:p>
            <a:pPr lvl="1"/>
            <a:r>
              <a:rPr lang="en-US" b="1" dirty="0" smtClean="0"/>
              <a:t>Top in Aerospace &amp; Defense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20212" y="4350774"/>
            <a:ext cx="10633588" cy="6341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08" y="0"/>
            <a:ext cx="8362950" cy="550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058" y="94174"/>
            <a:ext cx="3274142" cy="39444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75" y="5391150"/>
            <a:ext cx="11506354" cy="14668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615948" y="5505450"/>
            <a:ext cx="1135626" cy="12050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382865" y="1991032"/>
            <a:ext cx="855406" cy="54569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Callout 6"/>
          <p:cNvSpPr/>
          <p:nvPr/>
        </p:nvSpPr>
        <p:spPr>
          <a:xfrm>
            <a:off x="9085006" y="4152899"/>
            <a:ext cx="2094271" cy="1352550"/>
          </a:xfrm>
          <a:prstGeom prst="downArrowCallou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8878529" y="5088194"/>
            <a:ext cx="737419" cy="41725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85006" y="4152899"/>
            <a:ext cx="2536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Est. 4% growth</a:t>
            </a:r>
            <a:r>
              <a:rPr lang="en-US" dirty="0" smtClean="0"/>
              <a:t>;</a:t>
            </a:r>
          </a:p>
          <a:p>
            <a:r>
              <a:rPr lang="en-US" i="1" dirty="0" smtClean="0"/>
              <a:t>2018-19 ~ 8% </a:t>
            </a:r>
            <a:br>
              <a:rPr lang="en-US" i="1" dirty="0" smtClean="0"/>
            </a:br>
            <a:r>
              <a:rPr lang="en-US" i="1" dirty="0" smtClean="0"/>
              <a:t>growth</a:t>
            </a:r>
            <a:endParaRPr lang="en-US" i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8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80" y="593775"/>
            <a:ext cx="10827195" cy="1662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79" y="2566526"/>
            <a:ext cx="10827195" cy="390309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863781" y="1386348"/>
            <a:ext cx="3126658" cy="560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35213" y="6037006"/>
            <a:ext cx="3126658" cy="560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86752" y="6037006"/>
            <a:ext cx="3126658" cy="560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66837" y="5678129"/>
            <a:ext cx="1696065" cy="3588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6CE3C-0BA4-4029-BA9B-0D3D330733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78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396</Words>
  <Application>Microsoft Office PowerPoint</Application>
  <PresentationFormat>Widescreen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1. Collins Aerospace Segment (Components)</vt:lpstr>
      <vt:lpstr>2. Pratt and Whitney Segment (Aircraft Engines &amp; Parts)</vt:lpstr>
      <vt:lpstr>3. Raytheon Intelligence &amp; Space Segment </vt:lpstr>
      <vt:lpstr>4. Raytheon Missiles and Defense Segment </vt:lpstr>
      <vt:lpstr>Some Analysts’ Observations</vt:lpstr>
      <vt:lpstr>PowerPoint Presentation</vt:lpstr>
      <vt:lpstr>PowerPoint Presentation</vt:lpstr>
      <vt:lpstr>PowerPoint Presentation</vt:lpstr>
      <vt:lpstr>RTX Study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gladys.henrikson@verizon.net</dc:creator>
  <cp:lastModifiedBy>gladys.henrikson@verizon.net</cp:lastModifiedBy>
  <cp:revision>83</cp:revision>
  <dcterms:created xsi:type="dcterms:W3CDTF">2020-05-06T14:43:45Z</dcterms:created>
  <dcterms:modified xsi:type="dcterms:W3CDTF">2020-05-06T22:23:43Z</dcterms:modified>
</cp:coreProperties>
</file>