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62" r:id="rId5"/>
    <p:sldId id="264" r:id="rId6"/>
    <p:sldId id="263" r:id="rId7"/>
    <p:sldId id="265" r:id="rId8"/>
    <p:sldId id="259" r:id="rId9"/>
    <p:sldId id="260" r:id="rId10"/>
    <p:sldId id="273" r:id="rId11"/>
    <p:sldId id="274" r:id="rId12"/>
    <p:sldId id="268" r:id="rId13"/>
    <p:sldId id="266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A62F-CBFE-4A75-BFC8-7F15E1517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ACE73-2773-40B3-A5F4-6826E8C48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2F39-34B1-4F91-93B8-C04314D4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4BD28-FD58-4796-A1D1-3A77CF08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FD4CA-BB1F-4090-BE66-6AB33BA4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480E-FD78-4A59-9AD3-9BE8E231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E2D1E-3319-4A2C-B380-B7964A675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D9F32-7847-4DEC-9007-B7F2C62B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CBE05-F0B9-4F3D-A4E0-28759134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76791-6F2F-41D0-90D9-7494842E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E04F3A-6FEC-4407-9375-31E4759BE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7AE0C-DCA3-4A75-97F2-89A9A00B0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D6CF9-82FA-42B1-8140-5472C3D2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7E499-AF4D-4425-89D5-FA18DC1C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8CB8B-C628-4658-B2BF-50070CFC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7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D483-FBC1-40FC-8513-A87AE2C8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06D4B-B5E7-43FA-8245-CAC3A5E35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3919B-D2E5-43C1-A2B3-0FB282B7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40C8A-663B-4840-B071-154B05AC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4E202-39C5-45FE-9CF2-928EBE29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D3B8-9A6E-41A8-A8E9-4E4D2E1C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15278-040A-4EF7-A0BC-26916F596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2564-9EE1-4766-9D65-6B3FBAFD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61050-33A2-485C-9692-C5D87EA4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8774E-8E01-4DFA-A135-06ABB42C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1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D606-B856-4912-9A67-85283761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AFFE-58D6-484D-AE54-ADC2642F1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264B8-78D4-4F89-AF4F-CECE73347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F17C5-4713-46DB-9517-EDC6741A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B78D9-5E68-4732-B2B9-A39D4387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C04F8-9ABF-4C2E-B15E-9F9B096F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2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33F4-F9FB-42BC-A2E7-A0D0AB9C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5F397-E3E3-4362-AC62-1D8469831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98B69-CE14-4B0D-AE65-1EF909BC6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66CF1-5352-41D3-A01E-6B213E463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56860-D53A-4EFF-A009-30B60CED3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E7DB9-B79F-469D-8B41-E48343F6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77825-BE82-4AD9-9511-9318F2FE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91175-3C78-4937-B804-73534B77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B01E-A772-4EF2-8067-C6D3A6F9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CAD92-30A7-46FA-AB0E-D4DDF111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229FD-CBEE-4533-B1ED-1F109123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C9A9F-6603-435C-BE04-12B281A3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0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5B5AD-95D9-48AC-BB34-48D2200D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BF3FC-1982-465D-BF06-E1920181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ED3E6-E85A-4E61-BCC9-3B94B934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2E02-56C4-4474-97E0-E1C116CD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4875C-831B-4559-8CA5-6BA9902E6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3F915-36A0-47E7-B3F7-F9D8C6F0B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FE2AB-927F-4FE2-ADF3-41503456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F7A19-7E4F-4C22-A433-4EBFBA82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35762-76ED-45C3-895B-54F82A00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3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E56-28BA-4B5F-B15D-F6B2C311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B3E99-0D18-4FD8-A7EB-E67804184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45E78-8B09-4D52-8B72-C25A4E54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9CE1D-FDC3-4225-81E0-3C628084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717A3-0B6C-4755-A968-03D789F4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EA75F-3360-46C5-A582-70284B6F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A87C0-4751-4512-88EF-A7CECB55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D5FB8-D5A6-47F2-882E-C3B02EDA8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70D55-ED08-468B-B95F-2CAC75C16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E71D-1042-4692-84EC-74249B003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5A808-7D74-4639-83BC-E55525405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47B30-1531-4C53-A262-2A637AA07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30CC-E6D8-4259-AC5F-7CF10BC3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38B05D-061B-4AFE-8C27-7E2B0FB3B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r="-2" b="-2"/>
          <a:stretch/>
        </p:blipFill>
        <p:spPr>
          <a:xfrm>
            <a:off x="-99602" y="10"/>
            <a:ext cx="8086705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DD79F-26F1-437A-8155-F1185D6A2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OMNICON GROUP INC.</a:t>
            </a:r>
            <a:b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NYSE – OMC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23730-DD79-4F55-9E9C-855703E7A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Presented by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Kent Billmyer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3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Mornigstar’s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Analysis – OMC - Oct 27, 2020</a:t>
            </a:r>
            <a:endParaRPr lang="en-US" sz="2000" dirty="0"/>
          </a:p>
        </p:txBody>
      </p:sp>
      <p:pic>
        <p:nvPicPr>
          <p:cNvPr id="4" name="Content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D63843-3074-4A96-A38E-E21D28A1F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51" y="466725"/>
            <a:ext cx="7728974" cy="6262731"/>
          </a:xfrm>
        </p:spPr>
      </p:pic>
    </p:spTree>
    <p:extLst>
      <p:ext uri="{BB962C8B-B14F-4D97-AF65-F5344CB8AC3E}">
        <p14:creationId xmlns:p14="http://schemas.microsoft.com/office/powerpoint/2010/main" val="332831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Mornigstar’s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Analysis – OMC - Oct 27, 2020</a:t>
            </a:r>
            <a:endParaRPr lang="en-US" sz="2000" dirty="0"/>
          </a:p>
        </p:txBody>
      </p:sp>
      <p:pic>
        <p:nvPicPr>
          <p:cNvPr id="4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9BAC45-FD90-4663-B419-6972BA5C7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" y="904875"/>
            <a:ext cx="12157628" cy="5400675"/>
          </a:xfrm>
        </p:spPr>
      </p:pic>
    </p:spTree>
    <p:extLst>
      <p:ext uri="{BB962C8B-B14F-4D97-AF65-F5344CB8AC3E}">
        <p14:creationId xmlns:p14="http://schemas.microsoft.com/office/powerpoint/2010/main" val="125793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Morningstar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DividendInvester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– OMC - February and November 2020</a:t>
            </a:r>
            <a:endParaRPr lang="en-US" sz="2000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530A804-24A6-45EC-A687-B80F1E041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8" y="293593"/>
            <a:ext cx="5641842" cy="6564407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2C6645-5BE4-4289-8601-8DAAEF53D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74559"/>
            <a:ext cx="6077122" cy="21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7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Morningstar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StockInvester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 OMC November 2020</a:t>
            </a:r>
            <a:endParaRPr lang="en-US" sz="2000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B9476D6-E334-4E6A-879E-400121367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05619"/>
            <a:ext cx="11911495" cy="4961731"/>
          </a:xfrm>
        </p:spPr>
      </p:pic>
    </p:spTree>
    <p:extLst>
      <p:ext uri="{BB962C8B-B14F-4D97-AF65-F5344CB8AC3E}">
        <p14:creationId xmlns:p14="http://schemas.microsoft.com/office/powerpoint/2010/main" val="417971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OMC – SSG 16 Nov 2020</a:t>
            </a:r>
            <a:endParaRPr lang="en-US" sz="2000" dirty="0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EFFA6D3-A1A9-454D-A8B3-489CB94CF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10" y="379413"/>
            <a:ext cx="7147605" cy="6415087"/>
          </a:xfrm>
        </p:spPr>
      </p:pic>
    </p:spTree>
    <p:extLst>
      <p:ext uri="{BB962C8B-B14F-4D97-AF65-F5344CB8AC3E}">
        <p14:creationId xmlns:p14="http://schemas.microsoft.com/office/powerpoint/2010/main" val="326924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OMC – SSG 16 Nov 2020</a:t>
            </a:r>
            <a:endParaRPr lang="en-US" sz="2000" dirty="0"/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B0F9F097-DDA0-4779-A7BA-8CAFF918A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7" y="694946"/>
            <a:ext cx="12063683" cy="5376066"/>
          </a:xfrm>
        </p:spPr>
      </p:pic>
    </p:spTree>
    <p:extLst>
      <p:ext uri="{BB962C8B-B14F-4D97-AF65-F5344CB8AC3E}">
        <p14:creationId xmlns:p14="http://schemas.microsoft.com/office/powerpoint/2010/main" val="3601286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OMC – SSG 16 Nov 2020</a:t>
            </a:r>
            <a:endParaRPr lang="en-US" sz="2000" dirty="0"/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1E8676-5209-4FB7-B564-A5D545E52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379034"/>
            <a:ext cx="9563100" cy="6331502"/>
          </a:xfrm>
        </p:spPr>
      </p:pic>
    </p:spTree>
    <p:extLst>
      <p:ext uri="{BB962C8B-B14F-4D97-AF65-F5344CB8AC3E}">
        <p14:creationId xmlns:p14="http://schemas.microsoft.com/office/powerpoint/2010/main" val="203372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OMC – SSG 16 Nov 2020</a:t>
            </a:r>
            <a:endParaRPr lang="en-US" sz="2000" dirty="0"/>
          </a:p>
        </p:txBody>
      </p:sp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7CDFD8-6AA5-47C5-8DB6-AC4CAF5E5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379034"/>
            <a:ext cx="12106274" cy="6343184"/>
          </a:xfrm>
        </p:spPr>
      </p:pic>
    </p:spTree>
    <p:extLst>
      <p:ext uri="{BB962C8B-B14F-4D97-AF65-F5344CB8AC3E}">
        <p14:creationId xmlns:p14="http://schemas.microsoft.com/office/powerpoint/2010/main" val="281997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OMC Investor slides 3</a:t>
            </a:r>
            <a:r>
              <a:rPr 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2020</a:t>
            </a:r>
            <a:endParaRPr lang="en-US" sz="2000" dirty="0"/>
          </a:p>
        </p:txBody>
      </p:sp>
      <p:pic>
        <p:nvPicPr>
          <p:cNvPr id="5" name="Content Placeholder 4" descr="Graphical user interface, chart, application, table, Excel, pie chart&#10;&#10;Description automatically generated">
            <a:extLst>
              <a:ext uri="{FF2B5EF4-FFF2-40B4-BE49-F238E27FC236}">
                <a16:creationId xmlns:a16="http://schemas.microsoft.com/office/drawing/2014/main" id="{DB41E02B-6793-4076-A072-810B72C72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34" y="379034"/>
            <a:ext cx="8082556" cy="6415843"/>
          </a:xfrm>
        </p:spPr>
      </p:pic>
    </p:spTree>
    <p:extLst>
      <p:ext uri="{BB962C8B-B14F-4D97-AF65-F5344CB8AC3E}">
        <p14:creationId xmlns:p14="http://schemas.microsoft.com/office/powerpoint/2010/main" val="281723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285D-8E07-42E0-8289-0F2DDE85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79900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OMC Investor slides 3</a:t>
            </a:r>
            <a:r>
              <a:rPr 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2020</a:t>
            </a:r>
          </a:p>
        </p:txBody>
      </p:sp>
      <p:pic>
        <p:nvPicPr>
          <p:cNvPr id="7" name="Content Placeholder 6" descr="Chart, pie chart&#10;&#10;Description automatically generated">
            <a:extLst>
              <a:ext uri="{FF2B5EF4-FFF2-40B4-BE49-F238E27FC236}">
                <a16:creationId xmlns:a16="http://schemas.microsoft.com/office/drawing/2014/main" id="{897B9490-29B0-4708-A468-41D6131B4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65" y="395812"/>
            <a:ext cx="8017528" cy="6462188"/>
          </a:xfrm>
        </p:spPr>
      </p:pic>
    </p:spTree>
    <p:extLst>
      <p:ext uri="{BB962C8B-B14F-4D97-AF65-F5344CB8AC3E}">
        <p14:creationId xmlns:p14="http://schemas.microsoft.com/office/powerpoint/2010/main" val="389345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OMC Investor slides 3</a:t>
            </a:r>
            <a:r>
              <a:rPr 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2020</a:t>
            </a:r>
            <a:endParaRPr lang="en-US" sz="200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35AC01A-ED9C-44F9-A023-4FB2967C7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87" y="379035"/>
            <a:ext cx="8002452" cy="6415844"/>
          </a:xfrm>
        </p:spPr>
      </p:pic>
    </p:spTree>
    <p:extLst>
      <p:ext uri="{BB962C8B-B14F-4D97-AF65-F5344CB8AC3E}">
        <p14:creationId xmlns:p14="http://schemas.microsoft.com/office/powerpoint/2010/main" val="279835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OMC Investor slides 3</a:t>
            </a:r>
            <a:r>
              <a:rPr 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2020</a:t>
            </a:r>
            <a:endParaRPr lang="en-US" sz="2000" dirty="0"/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2D9E70F9-D12A-4EC2-977E-0E9DEF9AC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37" y="379035"/>
            <a:ext cx="7844387" cy="6375400"/>
          </a:xfrm>
        </p:spPr>
      </p:pic>
    </p:spTree>
    <p:extLst>
      <p:ext uri="{BB962C8B-B14F-4D97-AF65-F5344CB8AC3E}">
        <p14:creationId xmlns:p14="http://schemas.microsoft.com/office/powerpoint/2010/main" val="367599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OMC Investor slides 3</a:t>
            </a:r>
            <a:r>
              <a:rPr 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2020</a:t>
            </a:r>
            <a:endParaRPr lang="en-US" sz="2000" dirty="0"/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CDD7DABA-9428-4396-948F-DEDF4C33A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92" y="379034"/>
            <a:ext cx="7934918" cy="6336091"/>
          </a:xfrm>
        </p:spPr>
      </p:pic>
    </p:spTree>
    <p:extLst>
      <p:ext uri="{BB962C8B-B14F-4D97-AF65-F5344CB8AC3E}">
        <p14:creationId xmlns:p14="http://schemas.microsoft.com/office/powerpoint/2010/main" val="44923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6D-6EA6-461C-9839-4E05D87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OMC Investor slides 3</a:t>
            </a:r>
            <a:r>
              <a:rPr 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2020</a:t>
            </a:r>
            <a:endParaRPr lang="en-US" sz="2000" dirty="0"/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DEC5D4-A1CC-442B-AC05-92BACF878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59" y="379034"/>
            <a:ext cx="7903366" cy="6389537"/>
          </a:xfrm>
        </p:spPr>
      </p:pic>
    </p:spTree>
    <p:extLst>
      <p:ext uri="{BB962C8B-B14F-4D97-AF65-F5344CB8AC3E}">
        <p14:creationId xmlns:p14="http://schemas.microsoft.com/office/powerpoint/2010/main" val="188737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AF683-69A6-4766-AE06-3F956A22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3629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000" kern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 LINE – OMC – October 30, 2020</a:t>
            </a:r>
          </a:p>
        </p:txBody>
      </p:sp>
      <p:pic>
        <p:nvPicPr>
          <p:cNvPr id="11" name="Content Placeholder 10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B19A2B6B-CB36-466B-864E-3C579E459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90" y="533400"/>
            <a:ext cx="8401176" cy="6324600"/>
          </a:xfrm>
        </p:spPr>
      </p:pic>
    </p:spTree>
    <p:extLst>
      <p:ext uri="{BB962C8B-B14F-4D97-AF65-F5344CB8AC3E}">
        <p14:creationId xmlns:p14="http://schemas.microsoft.com/office/powerpoint/2010/main" val="40590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56FB-153B-4FE3-A527-EB5B4F45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6312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 LINE – OMC – October 30, 2020</a:t>
            </a:r>
            <a:endParaRPr lang="en-US" sz="2000" dirty="0"/>
          </a:p>
        </p:txBody>
      </p:sp>
      <p:pic>
        <p:nvPicPr>
          <p:cNvPr id="5" name="Content Placeholder 4" descr="A close up of a newspaper&#10;&#10;Description automatically generated">
            <a:extLst>
              <a:ext uri="{FF2B5EF4-FFF2-40B4-BE49-F238E27FC236}">
                <a16:creationId xmlns:a16="http://schemas.microsoft.com/office/drawing/2014/main" id="{F0B8211D-324A-4CEC-B476-4AD6F304D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5" y="379034"/>
            <a:ext cx="9213383" cy="6415844"/>
          </a:xfrm>
        </p:spPr>
      </p:pic>
    </p:spTree>
    <p:extLst>
      <p:ext uri="{BB962C8B-B14F-4D97-AF65-F5344CB8AC3E}">
        <p14:creationId xmlns:p14="http://schemas.microsoft.com/office/powerpoint/2010/main" val="32505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124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OMNICON GROUP INC. NYSE – OMC </vt:lpstr>
      <vt:lpstr>OMC Investor slides 3rd qtr 2020</vt:lpstr>
      <vt:lpstr>OMC Investor slides 3rd qtr 2020</vt:lpstr>
      <vt:lpstr>OMC Investor slides 3rd qtr 2020</vt:lpstr>
      <vt:lpstr>OMC Investor slides 3rd qtr 2020</vt:lpstr>
      <vt:lpstr>OMC Investor slides 3rd qtr 2020</vt:lpstr>
      <vt:lpstr>OMC Investor slides 3rd qtr 2020</vt:lpstr>
      <vt:lpstr>VALUE LINE – OMC – October 30, 2020</vt:lpstr>
      <vt:lpstr>VALUE LINE – OMC – October 30, 2020</vt:lpstr>
      <vt:lpstr>Mornigstar’s Analysis – OMC - Oct 27, 2020</vt:lpstr>
      <vt:lpstr>Mornigstar’s Analysis – OMC - Oct 27, 2020</vt:lpstr>
      <vt:lpstr>Morningstar DividendInvester – OMC - February and November 2020</vt:lpstr>
      <vt:lpstr>Morningstar StockInvester - OMC November 2020</vt:lpstr>
      <vt:lpstr>OMC – SSG 16 Nov 2020</vt:lpstr>
      <vt:lpstr>OMC – SSG 16 Nov 2020</vt:lpstr>
      <vt:lpstr>OMC – SSG 16 Nov 2020</vt:lpstr>
      <vt:lpstr>OMC – SSG 16 Nov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OMNICON GROUP INC. NYSE – OMC </dc:title>
  <dc:creator>Billmyer, Kent</dc:creator>
  <cp:lastModifiedBy>Billmyer, Kent</cp:lastModifiedBy>
  <cp:revision>9</cp:revision>
  <dcterms:created xsi:type="dcterms:W3CDTF">2020-11-17T22:21:06Z</dcterms:created>
  <dcterms:modified xsi:type="dcterms:W3CDTF">2020-11-17T23:54:43Z</dcterms:modified>
</cp:coreProperties>
</file>