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57" autoAdjust="0"/>
    <p:restoredTop sz="94660"/>
  </p:normalViewPr>
  <p:slideViewPr>
    <p:cSldViewPr snapToGrid="0">
      <p:cViewPr varScale="1">
        <p:scale>
          <a:sx n="74" d="100"/>
          <a:sy n="74" d="100"/>
        </p:scale>
        <p:origin x="90" y="10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1FEF37-8087-4F0C-B946-EB71FBD41B95}"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DF4CDF-0B95-40BD-AB41-2FAAB534739B}" type="slidenum">
              <a:rPr lang="en-US" smtClean="0"/>
              <a:t>‹#›</a:t>
            </a:fld>
            <a:endParaRPr lang="en-US" dirty="0"/>
          </a:p>
        </p:txBody>
      </p:sp>
    </p:spTree>
    <p:extLst>
      <p:ext uri="{BB962C8B-B14F-4D97-AF65-F5344CB8AC3E}">
        <p14:creationId xmlns:p14="http://schemas.microsoft.com/office/powerpoint/2010/main" val="104193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1FEF37-8087-4F0C-B946-EB71FBD41B95}" type="datetimeFigureOut">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DF4CDF-0B95-40BD-AB41-2FAAB534739B}" type="slidenum">
              <a:rPr lang="en-US" smtClean="0"/>
              <a:t>‹#›</a:t>
            </a:fld>
            <a:endParaRPr lang="en-US" dirty="0"/>
          </a:p>
        </p:txBody>
      </p:sp>
    </p:spTree>
    <p:extLst>
      <p:ext uri="{BB962C8B-B14F-4D97-AF65-F5344CB8AC3E}">
        <p14:creationId xmlns:p14="http://schemas.microsoft.com/office/powerpoint/2010/main" val="241066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1FEF37-8087-4F0C-B946-EB71FBD41B95}"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DF4CDF-0B95-40BD-AB41-2FAAB534739B}" type="slidenum">
              <a:rPr lang="en-US" smtClean="0"/>
              <a:t>‹#›</a:t>
            </a:fld>
            <a:endParaRPr lang="en-US" dirty="0"/>
          </a:p>
        </p:txBody>
      </p:sp>
    </p:spTree>
    <p:extLst>
      <p:ext uri="{BB962C8B-B14F-4D97-AF65-F5344CB8AC3E}">
        <p14:creationId xmlns:p14="http://schemas.microsoft.com/office/powerpoint/2010/main" val="3223488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1FEF37-8087-4F0C-B946-EB71FBD41B95}"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DF4CDF-0B95-40BD-AB41-2FAAB534739B}"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98394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1FEF37-8087-4F0C-B946-EB71FBD41B95}"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DF4CDF-0B95-40BD-AB41-2FAAB534739B}" type="slidenum">
              <a:rPr lang="en-US" smtClean="0"/>
              <a:t>‹#›</a:t>
            </a:fld>
            <a:endParaRPr lang="en-US" dirty="0"/>
          </a:p>
        </p:txBody>
      </p:sp>
    </p:spTree>
    <p:extLst>
      <p:ext uri="{BB962C8B-B14F-4D97-AF65-F5344CB8AC3E}">
        <p14:creationId xmlns:p14="http://schemas.microsoft.com/office/powerpoint/2010/main" val="3440751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A1FEF37-8087-4F0C-B946-EB71FBD41B95}" type="datetimeFigureOut">
              <a:rPr lang="en-US" smtClean="0"/>
              <a:t>7/7/2020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DF4CDF-0B95-40BD-AB41-2FAAB534739B}" type="slidenum">
              <a:rPr lang="en-US" smtClean="0"/>
              <a:t>‹#›</a:t>
            </a:fld>
            <a:endParaRPr lang="en-US" dirty="0"/>
          </a:p>
        </p:txBody>
      </p:sp>
    </p:spTree>
    <p:extLst>
      <p:ext uri="{BB962C8B-B14F-4D97-AF65-F5344CB8AC3E}">
        <p14:creationId xmlns:p14="http://schemas.microsoft.com/office/powerpoint/2010/main" val="427389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A1FEF37-8087-4F0C-B946-EB71FBD41B95}" type="datetimeFigureOut">
              <a:rPr lang="en-US" smtClean="0"/>
              <a:t>7/7/2020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DF4CDF-0B95-40BD-AB41-2FAAB534739B}" type="slidenum">
              <a:rPr lang="en-US" smtClean="0"/>
              <a:t>‹#›</a:t>
            </a:fld>
            <a:endParaRPr lang="en-US" dirty="0"/>
          </a:p>
        </p:txBody>
      </p:sp>
    </p:spTree>
    <p:extLst>
      <p:ext uri="{BB962C8B-B14F-4D97-AF65-F5344CB8AC3E}">
        <p14:creationId xmlns:p14="http://schemas.microsoft.com/office/powerpoint/2010/main" val="186125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1FEF37-8087-4F0C-B946-EB71FBD41B95}"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DF4CDF-0B95-40BD-AB41-2FAAB534739B}" type="slidenum">
              <a:rPr lang="en-US" smtClean="0"/>
              <a:t>‹#›</a:t>
            </a:fld>
            <a:endParaRPr lang="en-US" dirty="0"/>
          </a:p>
        </p:txBody>
      </p:sp>
    </p:spTree>
    <p:extLst>
      <p:ext uri="{BB962C8B-B14F-4D97-AF65-F5344CB8AC3E}">
        <p14:creationId xmlns:p14="http://schemas.microsoft.com/office/powerpoint/2010/main" val="2307471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1FEF37-8087-4F0C-B946-EB71FBD41B95}"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DF4CDF-0B95-40BD-AB41-2FAAB534739B}" type="slidenum">
              <a:rPr lang="en-US" smtClean="0"/>
              <a:t>‹#›</a:t>
            </a:fld>
            <a:endParaRPr lang="en-US" dirty="0"/>
          </a:p>
        </p:txBody>
      </p:sp>
    </p:spTree>
    <p:extLst>
      <p:ext uri="{BB962C8B-B14F-4D97-AF65-F5344CB8AC3E}">
        <p14:creationId xmlns:p14="http://schemas.microsoft.com/office/powerpoint/2010/main" val="386919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A1FEF37-8087-4F0C-B946-EB71FBD41B95}"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DF4CDF-0B95-40BD-AB41-2FAAB534739B}" type="slidenum">
              <a:rPr lang="en-US" smtClean="0"/>
              <a:t>‹#›</a:t>
            </a:fld>
            <a:endParaRPr lang="en-US" dirty="0"/>
          </a:p>
        </p:txBody>
      </p:sp>
    </p:spTree>
    <p:extLst>
      <p:ext uri="{BB962C8B-B14F-4D97-AF65-F5344CB8AC3E}">
        <p14:creationId xmlns:p14="http://schemas.microsoft.com/office/powerpoint/2010/main" val="378718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1FEF37-8087-4F0C-B946-EB71FBD41B95}"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DF4CDF-0B95-40BD-AB41-2FAAB534739B}" type="slidenum">
              <a:rPr lang="en-US" smtClean="0"/>
              <a:t>‹#›</a:t>
            </a:fld>
            <a:endParaRPr lang="en-US" dirty="0"/>
          </a:p>
        </p:txBody>
      </p:sp>
    </p:spTree>
    <p:extLst>
      <p:ext uri="{BB962C8B-B14F-4D97-AF65-F5344CB8AC3E}">
        <p14:creationId xmlns:p14="http://schemas.microsoft.com/office/powerpoint/2010/main" val="163071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1FEF37-8087-4F0C-B946-EB71FBD41B95}" type="datetimeFigureOut">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DF4CDF-0B95-40BD-AB41-2FAAB534739B}" type="slidenum">
              <a:rPr lang="en-US" smtClean="0"/>
              <a:t>‹#›</a:t>
            </a:fld>
            <a:endParaRPr lang="en-US" dirty="0"/>
          </a:p>
        </p:txBody>
      </p:sp>
    </p:spTree>
    <p:extLst>
      <p:ext uri="{BB962C8B-B14F-4D97-AF65-F5344CB8AC3E}">
        <p14:creationId xmlns:p14="http://schemas.microsoft.com/office/powerpoint/2010/main" val="89828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1FEF37-8087-4F0C-B946-EB71FBD41B95}" type="datetimeFigureOut">
              <a:rPr lang="en-US" smtClean="0"/>
              <a:t>7/7/2020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DF4CDF-0B95-40BD-AB41-2FAAB534739B}" type="slidenum">
              <a:rPr lang="en-US" smtClean="0"/>
              <a:t>‹#›</a:t>
            </a:fld>
            <a:endParaRPr lang="en-US" dirty="0"/>
          </a:p>
        </p:txBody>
      </p:sp>
    </p:spTree>
    <p:extLst>
      <p:ext uri="{BB962C8B-B14F-4D97-AF65-F5344CB8AC3E}">
        <p14:creationId xmlns:p14="http://schemas.microsoft.com/office/powerpoint/2010/main" val="382557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A1FEF37-8087-4F0C-B946-EB71FBD41B95}" type="datetimeFigureOut">
              <a:rPr lang="en-US" smtClean="0"/>
              <a:t>7/7/2020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FDF4CDF-0B95-40BD-AB41-2FAAB534739B}" type="slidenum">
              <a:rPr lang="en-US" smtClean="0"/>
              <a:t>‹#›</a:t>
            </a:fld>
            <a:endParaRPr lang="en-US" dirty="0"/>
          </a:p>
        </p:txBody>
      </p:sp>
    </p:spTree>
    <p:extLst>
      <p:ext uri="{BB962C8B-B14F-4D97-AF65-F5344CB8AC3E}">
        <p14:creationId xmlns:p14="http://schemas.microsoft.com/office/powerpoint/2010/main" val="252346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A1FEF37-8087-4F0C-B946-EB71FBD41B95}" type="datetimeFigureOut">
              <a:rPr lang="en-US" smtClean="0"/>
              <a:t>7/7/2020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FDF4CDF-0B95-40BD-AB41-2FAAB534739B}" type="slidenum">
              <a:rPr lang="en-US" smtClean="0"/>
              <a:t>‹#›</a:t>
            </a:fld>
            <a:endParaRPr lang="en-US" dirty="0"/>
          </a:p>
        </p:txBody>
      </p:sp>
    </p:spTree>
    <p:extLst>
      <p:ext uri="{BB962C8B-B14F-4D97-AF65-F5344CB8AC3E}">
        <p14:creationId xmlns:p14="http://schemas.microsoft.com/office/powerpoint/2010/main" val="349742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A1FEF37-8087-4F0C-B946-EB71FBD41B95}" type="datetimeFigureOut">
              <a:rPr lang="en-US" smtClean="0"/>
              <a:t>7/7/2020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FDF4CDF-0B95-40BD-AB41-2FAAB534739B}" type="slidenum">
              <a:rPr lang="en-US" smtClean="0"/>
              <a:t>‹#›</a:t>
            </a:fld>
            <a:endParaRPr lang="en-US" dirty="0"/>
          </a:p>
        </p:txBody>
      </p:sp>
    </p:spTree>
    <p:extLst>
      <p:ext uri="{BB962C8B-B14F-4D97-AF65-F5344CB8AC3E}">
        <p14:creationId xmlns:p14="http://schemas.microsoft.com/office/powerpoint/2010/main" val="4160845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1FEF37-8087-4F0C-B946-EB71FBD41B95}" type="datetimeFigureOut">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DF4CDF-0B95-40BD-AB41-2FAAB534739B}" type="slidenum">
              <a:rPr lang="en-US" smtClean="0"/>
              <a:t>‹#›</a:t>
            </a:fld>
            <a:endParaRPr lang="en-US" dirty="0"/>
          </a:p>
        </p:txBody>
      </p:sp>
    </p:spTree>
    <p:extLst>
      <p:ext uri="{BB962C8B-B14F-4D97-AF65-F5344CB8AC3E}">
        <p14:creationId xmlns:p14="http://schemas.microsoft.com/office/powerpoint/2010/main" val="147430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A1FEF37-8087-4F0C-B946-EB71FBD41B95}" type="datetimeFigureOut">
              <a:rPr lang="en-US" smtClean="0"/>
              <a:t>7/7/2020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FDF4CDF-0B95-40BD-AB41-2FAAB534739B}" type="slidenum">
              <a:rPr lang="en-US" smtClean="0"/>
              <a:t>‹#›</a:t>
            </a:fld>
            <a:endParaRPr lang="en-US" dirty="0"/>
          </a:p>
        </p:txBody>
      </p:sp>
    </p:spTree>
    <p:extLst>
      <p:ext uri="{BB962C8B-B14F-4D97-AF65-F5344CB8AC3E}">
        <p14:creationId xmlns:p14="http://schemas.microsoft.com/office/powerpoint/2010/main" val="37723405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24250" y="0"/>
            <a:ext cx="5143500" cy="3509963"/>
          </a:xfrm>
          <a:prstGeom prst="rect">
            <a:avLst/>
          </a:prstGeom>
        </p:spPr>
      </p:pic>
      <p:pic>
        <p:nvPicPr>
          <p:cNvPr id="5" name="Picture 4"/>
          <p:cNvPicPr>
            <a:picLocks noChangeAspect="1"/>
          </p:cNvPicPr>
          <p:nvPr/>
        </p:nvPicPr>
        <p:blipFill>
          <a:blip r:embed="rId2"/>
          <a:stretch>
            <a:fillRect/>
          </a:stretch>
        </p:blipFill>
        <p:spPr>
          <a:xfrm>
            <a:off x="3524250" y="0"/>
            <a:ext cx="5143500" cy="6858000"/>
          </a:xfrm>
          <a:prstGeom prst="rect">
            <a:avLst/>
          </a:prstGeom>
        </p:spPr>
      </p:pic>
      <p:sp>
        <p:nvSpPr>
          <p:cNvPr id="2" name="Title 1"/>
          <p:cNvSpPr>
            <a:spLocks noGrp="1"/>
          </p:cNvSpPr>
          <p:nvPr>
            <p:ph type="ctrTitle"/>
          </p:nvPr>
        </p:nvSpPr>
        <p:spPr>
          <a:xfrm>
            <a:off x="1524000" y="0"/>
            <a:ext cx="9144000" cy="4267199"/>
          </a:xfrm>
        </p:spPr>
        <p:txBody>
          <a:bodyPr/>
          <a:lstStyle/>
          <a:p>
            <a:endParaRPr lang="en-US" dirty="0"/>
          </a:p>
        </p:txBody>
      </p:sp>
      <p:sp>
        <p:nvSpPr>
          <p:cNvPr id="3" name="Subtitle 2"/>
          <p:cNvSpPr>
            <a:spLocks noGrp="1"/>
          </p:cNvSpPr>
          <p:nvPr>
            <p:ph type="subTitle" idx="1"/>
          </p:nvPr>
        </p:nvSpPr>
        <p:spPr>
          <a:xfrm>
            <a:off x="1524000" y="4673600"/>
            <a:ext cx="9144000" cy="1638300"/>
          </a:xfrm>
        </p:spPr>
        <p:txBody>
          <a:bodyPr>
            <a:normAutofit lnSpcReduction="10000"/>
          </a:bodyPr>
          <a:lstStyle/>
          <a:p>
            <a:endParaRPr lang="en-US" sz="5400" b="1" dirty="0" smtClean="0"/>
          </a:p>
          <a:p>
            <a:r>
              <a:rPr lang="en-US" sz="4000" b="1" dirty="0" smtClean="0"/>
              <a:t>					</a:t>
            </a:r>
            <a:r>
              <a:rPr lang="en-US" sz="4000" b="1" dirty="0" smtClean="0">
                <a:solidFill>
                  <a:srgbClr val="FF0000"/>
                </a:solidFill>
              </a:rPr>
              <a:t>March 13, 2020</a:t>
            </a:r>
            <a:endParaRPr lang="en-US" sz="4000" b="1" dirty="0">
              <a:solidFill>
                <a:srgbClr val="FF0000"/>
              </a:solidFill>
            </a:endParaRPr>
          </a:p>
        </p:txBody>
      </p:sp>
    </p:spTree>
    <p:extLst>
      <p:ext uri="{BB962C8B-B14F-4D97-AF65-F5344CB8AC3E}">
        <p14:creationId xmlns:p14="http://schemas.microsoft.com/office/powerpoint/2010/main" val="1179048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Not </a:t>
            </a:r>
            <a:r>
              <a:rPr lang="en-US" sz="3600" b="1" dirty="0"/>
              <a:t>to Mention the </a:t>
            </a:r>
            <a:r>
              <a:rPr lang="en-US" sz="3600" b="1" dirty="0" smtClean="0"/>
              <a:t>Elephant in </a:t>
            </a:r>
            <a:br>
              <a:rPr lang="en-US" sz="3600" b="1" dirty="0" smtClean="0"/>
            </a:br>
            <a:r>
              <a:rPr lang="en-US" sz="3600" b="1" dirty="0" smtClean="0"/>
              <a:t>the Room </a:t>
            </a:r>
            <a:r>
              <a:rPr lang="en-US" sz="3600" b="1" dirty="0"/>
              <a:t>… </a:t>
            </a:r>
          </a:p>
        </p:txBody>
      </p:sp>
      <p:sp>
        <p:nvSpPr>
          <p:cNvPr id="3" name="Content Placeholder 2"/>
          <p:cNvSpPr>
            <a:spLocks noGrp="1"/>
          </p:cNvSpPr>
          <p:nvPr>
            <p:ph idx="1"/>
          </p:nvPr>
        </p:nvSpPr>
        <p:spPr/>
        <p:txBody>
          <a:bodyPr>
            <a:normAutofit/>
          </a:bodyPr>
          <a:lstStyle/>
          <a:p>
            <a:pPr marL="0" indent="0" algn="ctr">
              <a:buNone/>
            </a:pPr>
            <a:r>
              <a:rPr lang="en-US" sz="3200" b="1" i="1" dirty="0" smtClean="0"/>
              <a:t>66% debit</a:t>
            </a:r>
          </a:p>
          <a:p>
            <a:pPr marL="0" indent="0">
              <a:buNone/>
            </a:pPr>
            <a:r>
              <a:rPr lang="en-US" sz="2300" dirty="0" smtClean="0"/>
              <a:t>“Netflix </a:t>
            </a:r>
            <a:r>
              <a:rPr lang="en-US" sz="2300" dirty="0"/>
              <a:t>raises more debt. Is it sustainable</a:t>
            </a:r>
            <a:r>
              <a:rPr lang="en-US" sz="2300" dirty="0" smtClean="0"/>
              <a:t>?” </a:t>
            </a:r>
            <a:r>
              <a:rPr lang="en-US" sz="2300" dirty="0"/>
              <a:t>Jasmine </a:t>
            </a:r>
            <a:r>
              <a:rPr lang="en-US" sz="2300" dirty="0" smtClean="0"/>
              <a:t>Garsd, Apr </a:t>
            </a:r>
            <a:r>
              <a:rPr lang="en-US" sz="2300" dirty="0"/>
              <a:t>22, </a:t>
            </a:r>
            <a:r>
              <a:rPr lang="en-US" sz="2300" dirty="0" smtClean="0"/>
              <a:t>2020</a:t>
            </a:r>
          </a:p>
          <a:p>
            <a:pPr marL="0" indent="0">
              <a:buNone/>
            </a:pPr>
            <a:r>
              <a:rPr lang="en-US" sz="1800" i="1" dirty="0" smtClean="0"/>
              <a:t>… Netflix </a:t>
            </a:r>
            <a:r>
              <a:rPr lang="en-US" sz="1800" i="1" dirty="0"/>
              <a:t>also announced it will be raising $1 billion in debt to acquire and produce new content. Netflix has always done this, but as the economic crisis deepens, many wonder whether that’s a sustainable </a:t>
            </a:r>
            <a:r>
              <a:rPr lang="en-US" sz="1800" i="1" dirty="0" smtClean="0"/>
              <a:t>model.</a:t>
            </a:r>
          </a:p>
          <a:p>
            <a:pPr marL="0" indent="0">
              <a:spcBef>
                <a:spcPts val="1200"/>
              </a:spcBef>
              <a:buNone/>
            </a:pPr>
            <a:r>
              <a:rPr lang="en-US" sz="2300" dirty="0" smtClean="0"/>
              <a:t>“Netflix </a:t>
            </a:r>
            <a:r>
              <a:rPr lang="en-US" sz="2300" dirty="0"/>
              <a:t>to borrow an additional $2 billion to fund new </a:t>
            </a:r>
            <a:r>
              <a:rPr lang="en-US" sz="2300" dirty="0" smtClean="0"/>
              <a:t>shows,” Justin Ho, Oct </a:t>
            </a:r>
            <a:r>
              <a:rPr lang="en-US" sz="2300" dirty="0"/>
              <a:t>24, </a:t>
            </a:r>
            <a:r>
              <a:rPr lang="en-US" sz="2300" dirty="0" smtClean="0"/>
              <a:t>2018</a:t>
            </a:r>
          </a:p>
          <a:p>
            <a:pPr marL="0" indent="0">
              <a:buNone/>
            </a:pPr>
            <a:r>
              <a:rPr lang="en-US" sz="1800" i="1" dirty="0"/>
              <a:t>… Now Netflix says it’s going to float $2 billion in new corporate bonds to fund new content. That’s on top of more than $8 billion in long-term debt the company already owes.</a:t>
            </a:r>
          </a:p>
          <a:p>
            <a:pPr marL="0" indent="0">
              <a:buNone/>
            </a:pPr>
            <a:endParaRPr lang="en-US" i="1" dirty="0"/>
          </a:p>
        </p:txBody>
      </p:sp>
    </p:spTree>
    <p:extLst>
      <p:ext uri="{BB962C8B-B14F-4D97-AF65-F5344CB8AC3E}">
        <p14:creationId xmlns:p14="http://schemas.microsoft.com/office/powerpoint/2010/main" val="257980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42682"/>
          </a:xfrm>
        </p:spPr>
        <p:txBody>
          <a:bodyPr/>
          <a:lstStyle/>
          <a:p>
            <a:r>
              <a:rPr lang="en-US" b="1" dirty="0" smtClean="0"/>
              <a:t>Looking at the SSG</a:t>
            </a:r>
            <a:endParaRPr lang="en-US" b="1" dirty="0"/>
          </a:p>
        </p:txBody>
      </p:sp>
      <p:pic>
        <p:nvPicPr>
          <p:cNvPr id="4" name="Content Placeholder 3"/>
          <p:cNvPicPr>
            <a:picLocks noGrp="1" noChangeAspect="1"/>
          </p:cNvPicPr>
          <p:nvPr>
            <p:ph idx="1"/>
          </p:nvPr>
        </p:nvPicPr>
        <p:blipFill>
          <a:blip r:embed="rId2"/>
          <a:stretch>
            <a:fillRect/>
          </a:stretch>
        </p:blipFill>
        <p:spPr>
          <a:xfrm>
            <a:off x="1460500" y="1295400"/>
            <a:ext cx="9060234" cy="5054600"/>
          </a:xfrm>
          <a:prstGeom prst="rect">
            <a:avLst/>
          </a:prstGeom>
        </p:spPr>
      </p:pic>
    </p:spTree>
    <p:extLst>
      <p:ext uri="{BB962C8B-B14F-4D97-AF65-F5344CB8AC3E}">
        <p14:creationId xmlns:p14="http://schemas.microsoft.com/office/powerpoint/2010/main" val="3631937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1882"/>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103312" y="1244600"/>
            <a:ext cx="9336087" cy="4889500"/>
          </a:xfrm>
          <a:prstGeom prst="rect">
            <a:avLst/>
          </a:prstGeom>
        </p:spPr>
      </p:pic>
    </p:spTree>
    <p:extLst>
      <p:ext uri="{BB962C8B-B14F-4D97-AF65-F5344CB8AC3E}">
        <p14:creationId xmlns:p14="http://schemas.microsoft.com/office/powerpoint/2010/main" val="2550471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028700" y="1346200"/>
            <a:ext cx="9486900" cy="5092700"/>
          </a:xfrm>
          <a:prstGeom prst="rect">
            <a:avLst/>
          </a:prstGeom>
        </p:spPr>
      </p:pic>
    </p:spTree>
    <p:extLst>
      <p:ext uri="{BB962C8B-B14F-4D97-AF65-F5344CB8AC3E}">
        <p14:creationId xmlns:p14="http://schemas.microsoft.com/office/powerpoint/2010/main" val="310218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344878" y="1168400"/>
            <a:ext cx="9107222" cy="5080000"/>
          </a:xfrm>
          <a:prstGeom prst="rect">
            <a:avLst/>
          </a:prstGeom>
        </p:spPr>
      </p:pic>
    </p:spTree>
    <p:extLst>
      <p:ext uri="{BB962C8B-B14F-4D97-AF65-F5344CB8AC3E}">
        <p14:creationId xmlns:p14="http://schemas.microsoft.com/office/powerpoint/2010/main" val="101869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Looking Ahead</a:t>
            </a:r>
            <a:endParaRPr lang="en-US" b="1" dirty="0"/>
          </a:p>
        </p:txBody>
      </p:sp>
      <p:sp>
        <p:nvSpPr>
          <p:cNvPr id="3" name="Content Placeholder 2"/>
          <p:cNvSpPr>
            <a:spLocks noGrp="1"/>
          </p:cNvSpPr>
          <p:nvPr>
            <p:ph idx="1"/>
          </p:nvPr>
        </p:nvSpPr>
        <p:spPr>
          <a:xfrm>
            <a:off x="1103312" y="1689100"/>
            <a:ext cx="8946541" cy="4876800"/>
          </a:xfrm>
        </p:spPr>
        <p:txBody>
          <a:bodyPr>
            <a:normAutofit/>
          </a:bodyPr>
          <a:lstStyle/>
          <a:p>
            <a:pPr marL="0" indent="0">
              <a:buNone/>
            </a:pPr>
            <a:r>
              <a:rPr lang="en-US" sz="2400" b="1" dirty="0"/>
              <a:t>Competition</a:t>
            </a:r>
            <a:endParaRPr lang="en-US" sz="2400" dirty="0"/>
          </a:p>
          <a:p>
            <a:r>
              <a:rPr lang="en-US" dirty="0"/>
              <a:t>Old News But Interesting:  </a:t>
            </a:r>
            <a:r>
              <a:rPr lang="en-US" dirty="0" smtClean="0"/>
              <a:t>2018 </a:t>
            </a:r>
            <a:r>
              <a:rPr lang="en-US" dirty="0"/>
              <a:t>Sandvine Global Internet Phenomena </a:t>
            </a:r>
            <a:r>
              <a:rPr lang="en-US" dirty="0" smtClean="0"/>
              <a:t>Report: </a:t>
            </a:r>
            <a:r>
              <a:rPr lang="en-US" i="1" dirty="0"/>
              <a:t>Netflix accounted for </a:t>
            </a:r>
            <a:r>
              <a:rPr lang="en-US" b="1" i="1" dirty="0"/>
              <a:t>26% of all global video streaming traffic</a:t>
            </a:r>
            <a:r>
              <a:rPr lang="en-US" i="1" dirty="0"/>
              <a:t> (the largest source), beating out YouTube at 21% and Amazon at 6%. The average Netflix user worldwide now watches more than </a:t>
            </a:r>
            <a:r>
              <a:rPr lang="en-US" b="1" i="1" dirty="0"/>
              <a:t>90 minutes of video per day</a:t>
            </a:r>
            <a:r>
              <a:rPr lang="en-US" i="1" dirty="0"/>
              <a:t>. (Morningstar)</a:t>
            </a:r>
            <a:endParaRPr lang="en-US" dirty="0"/>
          </a:p>
          <a:p>
            <a:r>
              <a:rPr lang="en-US" dirty="0"/>
              <a:t>Although it is no longer the only game in </a:t>
            </a:r>
            <a:r>
              <a:rPr lang="en-US" dirty="0" smtClean="0"/>
              <a:t>town, </a:t>
            </a:r>
            <a:r>
              <a:rPr lang="en-US" dirty="0"/>
              <a:t>some polls show Netflix to be </a:t>
            </a:r>
            <a:r>
              <a:rPr lang="en-US" b="1" dirty="0"/>
              <a:t>most consumers' go-to streaming service.</a:t>
            </a:r>
            <a:r>
              <a:rPr lang="en-US" dirty="0"/>
              <a:t> (Value Line)</a:t>
            </a:r>
          </a:p>
          <a:p>
            <a:r>
              <a:rPr lang="en-US" b="1" dirty="0" smtClean="0"/>
              <a:t>Disney</a:t>
            </a:r>
            <a:r>
              <a:rPr lang="en-US" b="1" dirty="0"/>
              <a:t>+</a:t>
            </a:r>
            <a:r>
              <a:rPr lang="en-US" dirty="0"/>
              <a:t> had an excellent launch, and its customer base just climbed to over 50 million, versus February 4th's 26.5 million. Also, benefiting from the nation's stay-at-home guidelines is </a:t>
            </a:r>
            <a:r>
              <a:rPr lang="en-US" b="1" dirty="0"/>
              <a:t>Amazon Prime Video</a:t>
            </a:r>
            <a:r>
              <a:rPr lang="en-US" dirty="0"/>
              <a:t>, which probably got a lift from more Amazon customers becoming Prime members over the last few months. (Value Line)</a:t>
            </a:r>
          </a:p>
        </p:txBody>
      </p:sp>
    </p:spTree>
    <p:extLst>
      <p:ext uri="{BB962C8B-B14F-4D97-AF65-F5344CB8AC3E}">
        <p14:creationId xmlns:p14="http://schemas.microsoft.com/office/powerpoint/2010/main" val="2905903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04293" y="1130300"/>
            <a:ext cx="8946541" cy="5118099"/>
          </a:xfrm>
        </p:spPr>
        <p:txBody>
          <a:bodyPr>
            <a:normAutofit/>
          </a:bodyPr>
          <a:lstStyle/>
          <a:p>
            <a:pPr marL="0" indent="0">
              <a:buNone/>
            </a:pPr>
            <a:r>
              <a:rPr lang="en-US" sz="2400" b="1" dirty="0" smtClean="0"/>
              <a:t>International</a:t>
            </a:r>
            <a:endParaRPr lang="en-US" sz="2400" b="1" dirty="0"/>
          </a:p>
          <a:p>
            <a:r>
              <a:rPr lang="en-US" dirty="0" smtClean="0"/>
              <a:t>Of </a:t>
            </a:r>
            <a:r>
              <a:rPr lang="en-US" dirty="0"/>
              <a:t>the nearly </a:t>
            </a:r>
            <a:r>
              <a:rPr lang="en-US" b="1" dirty="0"/>
              <a:t>28 million new subscribers </a:t>
            </a:r>
            <a:r>
              <a:rPr lang="en-US" dirty="0"/>
              <a:t>gained in 2019, </a:t>
            </a:r>
            <a:r>
              <a:rPr lang="en-US" b="1" dirty="0"/>
              <a:t>only about three million were from the United States and Canada. </a:t>
            </a:r>
            <a:r>
              <a:rPr lang="en-US" dirty="0"/>
              <a:t>As more foreign shows are produced, the international side of the business should remain the driving force. (Value Line)</a:t>
            </a:r>
          </a:p>
          <a:p>
            <a:r>
              <a:rPr lang="en-US" dirty="0"/>
              <a:t>We expect that Netflix will expand further into local-language programming to offset the weakness of its skinny offering in many countries. This will likely generate a competitive response from the firm's global and local rivals, which will augment their own first-party content budgets. In turn, we think Netflix's international expansion will disappoint, particularly in terms of the speed of margin expansion. (Morningstar)</a:t>
            </a:r>
          </a:p>
          <a:p>
            <a:r>
              <a:rPr lang="en-US" dirty="0"/>
              <a:t>Due to the completion of Netflix’s global expansion (excluding China) and lower prices, </a:t>
            </a:r>
            <a:r>
              <a:rPr lang="en-US" b="1" dirty="0"/>
              <a:t>we expect the international streaming paid subscriber base to expand to 200 million by 2024</a:t>
            </a:r>
            <a:r>
              <a:rPr lang="en-US" dirty="0"/>
              <a:t>. (Morningstar)</a:t>
            </a:r>
          </a:p>
          <a:p>
            <a:endParaRPr lang="en-US" dirty="0"/>
          </a:p>
        </p:txBody>
      </p:sp>
    </p:spTree>
    <p:extLst>
      <p:ext uri="{BB962C8B-B14F-4D97-AF65-F5344CB8AC3E}">
        <p14:creationId xmlns:p14="http://schemas.microsoft.com/office/powerpoint/2010/main" val="139696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03312" y="1181100"/>
            <a:ext cx="8946541" cy="5067299"/>
          </a:xfrm>
        </p:spPr>
        <p:txBody>
          <a:bodyPr>
            <a:normAutofit/>
          </a:bodyPr>
          <a:lstStyle/>
          <a:p>
            <a:pPr marL="0" indent="0">
              <a:buNone/>
            </a:pPr>
            <a:r>
              <a:rPr lang="en-US" sz="2400" b="1" dirty="0"/>
              <a:t>Domestically Speaking</a:t>
            </a:r>
          </a:p>
          <a:p>
            <a:r>
              <a:rPr lang="en-US" dirty="0"/>
              <a:t>Growth in the quarter was spread across the four global regions, with the three non-U.S. regions all posting their largest net adds in the last 13 quarters. While the U.S. region did increase by 2.3 million new members, Netflix posted 2.5 million net adds in the U.S. in the first quarter of 2018. </a:t>
            </a:r>
            <a:r>
              <a:rPr lang="en-US" b="1" dirty="0"/>
              <a:t>This inability to beat the first quarter of two years ago despite the impact of COVID-19 reinforces our belief that adding and retaining marginal subscribers in the U.S. is becoming increasingly challenging for Netflix.</a:t>
            </a:r>
            <a:r>
              <a:rPr lang="en-US" dirty="0"/>
              <a:t> (Morningstar)</a:t>
            </a:r>
          </a:p>
          <a:p>
            <a:r>
              <a:rPr lang="en-US" dirty="0"/>
              <a:t>Even after the coronavirus pandemic ends, we think the service will continue to benefit as it has been exposed to casual TV viewers. However, </a:t>
            </a:r>
            <a:r>
              <a:rPr lang="en-US" b="1" dirty="0"/>
              <a:t>even assuming 25% bottom line-growth from our previous 3- to 5- projection and a higher P/E ratio, the stock's long-term capital appreciation prospects are subpar.</a:t>
            </a:r>
            <a:r>
              <a:rPr lang="en-US" dirty="0"/>
              <a:t> (Value Line)</a:t>
            </a:r>
          </a:p>
          <a:p>
            <a:endParaRPr lang="en-US" dirty="0"/>
          </a:p>
        </p:txBody>
      </p:sp>
    </p:spTree>
    <p:extLst>
      <p:ext uri="{BB962C8B-B14F-4D97-AF65-F5344CB8AC3E}">
        <p14:creationId xmlns:p14="http://schemas.microsoft.com/office/powerpoint/2010/main" val="3410293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03312" y="1130300"/>
            <a:ext cx="8946541" cy="5118099"/>
          </a:xfrm>
        </p:spPr>
        <p:txBody>
          <a:bodyPr>
            <a:normAutofit fontScale="92500" lnSpcReduction="10000"/>
          </a:bodyPr>
          <a:lstStyle/>
          <a:p>
            <a:pPr marL="0" indent="0">
              <a:buNone/>
            </a:pPr>
            <a:r>
              <a:rPr lang="en-US" sz="2600" b="1" dirty="0"/>
              <a:t>Staying Competitive</a:t>
            </a:r>
          </a:p>
          <a:p>
            <a:r>
              <a:rPr lang="en-US" dirty="0"/>
              <a:t>The emphasis is on </a:t>
            </a:r>
            <a:r>
              <a:rPr lang="en-US" b="1" dirty="0"/>
              <a:t>original content</a:t>
            </a:r>
            <a:r>
              <a:rPr lang="en-US" dirty="0"/>
              <a:t>. Key programs such as Friends are no longer on the site, and The Office will exit after this year. New shows developed in-house, such as the recent huge surprise hit, Tiger </a:t>
            </a:r>
            <a:r>
              <a:rPr lang="en-US" dirty="0" smtClean="0"/>
              <a:t>King, </a:t>
            </a:r>
            <a:r>
              <a:rPr lang="en-US" dirty="0"/>
              <a:t>will take precedence. (Value Line)</a:t>
            </a:r>
          </a:p>
          <a:p>
            <a:r>
              <a:rPr lang="en-US" dirty="0"/>
              <a:t>This new content not only </a:t>
            </a:r>
            <a:r>
              <a:rPr lang="en-US" b="1" dirty="0"/>
              <a:t>strengthens its relationship with its current customers, but also attracts new customers via word of mouth and the halo effect from critical acclaim and award nominations.</a:t>
            </a:r>
            <a:r>
              <a:rPr lang="en-US" dirty="0"/>
              <a:t> (Morningstar)</a:t>
            </a:r>
          </a:p>
          <a:p>
            <a:r>
              <a:rPr lang="en-US" b="1" dirty="0"/>
              <a:t>Data Collection Efforts:</a:t>
            </a:r>
            <a:r>
              <a:rPr lang="en-US" dirty="0"/>
              <a:t> </a:t>
            </a:r>
            <a:r>
              <a:rPr lang="en-US" dirty="0" smtClean="0"/>
              <a:t>To </a:t>
            </a:r>
            <a:r>
              <a:rPr lang="en-US" dirty="0"/>
              <a:t>improve the customer experience, Netflix analyzes data traffic, video performance, and buffering to better understand where data loss and slowdown occurs and route traffic accordingly. The company also examines specific subscriber actions by type of action and device used to formulate better user interfaces and to tweak device-specific applications. </a:t>
            </a:r>
            <a:r>
              <a:rPr lang="en-US" dirty="0" smtClean="0"/>
              <a:t>The </a:t>
            </a:r>
            <a:r>
              <a:rPr lang="en-US" dirty="0"/>
              <a:t>large number of subscribers using different devices across multiple countries generates a large, growing robust data set that current competitors can't match and new entrants can't easily replicate. (Morningstar)</a:t>
            </a:r>
          </a:p>
          <a:p>
            <a:endParaRPr lang="en-US" dirty="0"/>
          </a:p>
        </p:txBody>
      </p:sp>
    </p:spTree>
    <p:extLst>
      <p:ext uri="{BB962C8B-B14F-4D97-AF65-F5344CB8AC3E}">
        <p14:creationId xmlns:p14="http://schemas.microsoft.com/office/powerpoint/2010/main" val="127532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03312" y="1270000"/>
            <a:ext cx="8946541" cy="4978399"/>
          </a:xfrm>
        </p:spPr>
        <p:txBody>
          <a:bodyPr/>
          <a:lstStyle/>
          <a:p>
            <a:pPr marL="0" indent="0">
              <a:buNone/>
            </a:pPr>
            <a:r>
              <a:rPr lang="en-US" sz="2400" b="1" dirty="0"/>
              <a:t>Risk and Uncertainty </a:t>
            </a:r>
          </a:p>
          <a:p>
            <a:r>
              <a:rPr lang="en-US" dirty="0"/>
              <a:t>As technology improves, more consumers will be able to download content quickly via the web and play it on their televisions or alternative devices. </a:t>
            </a:r>
            <a:r>
              <a:rPr lang="en-US" dirty="0" smtClean="0"/>
              <a:t>The </a:t>
            </a:r>
            <a:r>
              <a:rPr lang="en-US" dirty="0"/>
              <a:t>cost to deliver content could </a:t>
            </a:r>
            <a:r>
              <a:rPr lang="en-US" b="1" dirty="0"/>
              <a:t>The cost of licensing content will rise as competitors emerge and bid for content that Netflix desires. The move to more original content adds costs and risks. Netflix's expansion outside the U.S. could continue to drag on cash flow due to different tastes and lower video consumption. </a:t>
            </a:r>
            <a:r>
              <a:rPr lang="en-US" dirty="0" smtClean="0"/>
              <a:t>increase </a:t>
            </a:r>
            <a:r>
              <a:rPr lang="en-US" dirty="0"/>
              <a:t>and the need to pay for fast-lane network access could drag on margins. Network and channel-specific video services could steal subscribers and limit subscriber growth. Increasing price rates could limit growth and increase churn. (Morningstar)</a:t>
            </a:r>
          </a:p>
          <a:p>
            <a:endParaRPr lang="en-US" dirty="0"/>
          </a:p>
        </p:txBody>
      </p:sp>
    </p:spTree>
    <p:extLst>
      <p:ext uri="{BB962C8B-B14F-4D97-AF65-F5344CB8AC3E}">
        <p14:creationId xmlns:p14="http://schemas.microsoft.com/office/powerpoint/2010/main" val="37632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 you need to survive a lockdown?</a:t>
            </a:r>
            <a:endParaRPr lang="en-US" b="1" dirty="0"/>
          </a:p>
        </p:txBody>
      </p:sp>
      <p:sp>
        <p:nvSpPr>
          <p:cNvPr id="3" name="Content Placeholder 2"/>
          <p:cNvSpPr>
            <a:spLocks noGrp="1"/>
          </p:cNvSpPr>
          <p:nvPr>
            <p:ph idx="1"/>
          </p:nvPr>
        </p:nvSpPr>
        <p:spPr/>
        <p:txBody>
          <a:bodyPr>
            <a:normAutofit/>
          </a:bodyPr>
          <a:lstStyle/>
          <a:p>
            <a:r>
              <a:rPr lang="en-US" sz="4800" dirty="0" smtClean="0"/>
              <a:t>Chocolate?</a:t>
            </a:r>
          </a:p>
          <a:p>
            <a:r>
              <a:rPr lang="en-US" sz="4800" dirty="0" smtClean="0"/>
              <a:t>Wine?</a:t>
            </a:r>
          </a:p>
          <a:p>
            <a:r>
              <a:rPr lang="en-US" sz="4800" dirty="0" smtClean="0"/>
              <a:t>A good book or movie?</a:t>
            </a:r>
            <a:endParaRPr lang="en-US" sz="4800" dirty="0"/>
          </a:p>
        </p:txBody>
      </p:sp>
    </p:spTree>
    <p:extLst>
      <p:ext uri="{BB962C8B-B14F-4D97-AF65-F5344CB8AC3E}">
        <p14:creationId xmlns:p14="http://schemas.microsoft.com/office/powerpoint/2010/main" val="484467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03312" y="1193800"/>
            <a:ext cx="8946541" cy="7404100"/>
          </a:xfrm>
        </p:spPr>
        <p:txBody>
          <a:bodyPr>
            <a:normAutofit/>
          </a:bodyPr>
          <a:lstStyle/>
          <a:p>
            <a:pPr marL="0" indent="0">
              <a:buNone/>
            </a:pPr>
            <a:r>
              <a:rPr lang="en-US" sz="2400" b="1" dirty="0" smtClean="0"/>
              <a:t>Fair </a:t>
            </a:r>
            <a:r>
              <a:rPr lang="en-US" sz="2400" b="1" dirty="0"/>
              <a:t>Value and Profit Drivers </a:t>
            </a:r>
          </a:p>
          <a:p>
            <a:r>
              <a:rPr lang="en-US" b="1" dirty="0" smtClean="0"/>
              <a:t>Morningstar domestic </a:t>
            </a:r>
            <a:r>
              <a:rPr lang="en-US" b="1" dirty="0"/>
              <a:t>subscriber </a:t>
            </a:r>
            <a:r>
              <a:rPr lang="en-US" b="1" dirty="0" smtClean="0"/>
              <a:t>forecast</a:t>
            </a:r>
            <a:r>
              <a:rPr lang="en-US" dirty="0" smtClean="0"/>
              <a:t>:</a:t>
            </a:r>
            <a:r>
              <a:rPr lang="en-US" b="1" dirty="0" smtClean="0"/>
              <a:t> 7</a:t>
            </a:r>
            <a:r>
              <a:rPr lang="en-US" b="1" dirty="0"/>
              <a:t>% average annual revenue growth between 2020 and </a:t>
            </a:r>
            <a:r>
              <a:rPr lang="en-US" b="1" dirty="0" smtClean="0"/>
              <a:t>2024.</a:t>
            </a:r>
            <a:r>
              <a:rPr lang="en-US" dirty="0" smtClean="0"/>
              <a:t> </a:t>
            </a:r>
            <a:r>
              <a:rPr lang="en-US" dirty="0"/>
              <a:t>However, customers are more price-sensitive than previously thought and competitors like Disney+ are already undercutting Netflix's prices. </a:t>
            </a:r>
            <a:r>
              <a:rPr lang="en-US" dirty="0" smtClean="0"/>
              <a:t>(</a:t>
            </a:r>
            <a:r>
              <a:rPr lang="en-US" dirty="0"/>
              <a:t>Morningstar)</a:t>
            </a:r>
          </a:p>
          <a:p>
            <a:r>
              <a:rPr lang="en-US" dirty="0" smtClean="0"/>
              <a:t>Morningstar expects </a:t>
            </a:r>
            <a:r>
              <a:rPr lang="en-US" b="1" dirty="0" smtClean="0"/>
              <a:t>average </a:t>
            </a:r>
            <a:r>
              <a:rPr lang="en-US" b="1" dirty="0"/>
              <a:t>revenue growth of 18% in Europe, 15% in Latin America, and 26% in Asia-Pacific </a:t>
            </a:r>
            <a:r>
              <a:rPr lang="en-US" dirty="0"/>
              <a:t>through 2024. We expect average revenue per member </a:t>
            </a:r>
            <a:r>
              <a:rPr lang="en-US" dirty="0" smtClean="0"/>
              <a:t>… to </a:t>
            </a:r>
            <a:r>
              <a:rPr lang="en-US" dirty="0"/>
              <a:t>decline slightly as the firm adds more subscribers from lower-priced emerging </a:t>
            </a:r>
            <a:r>
              <a:rPr lang="en-US" dirty="0" smtClean="0"/>
              <a:t>markets. (</a:t>
            </a:r>
            <a:r>
              <a:rPr lang="en-US" dirty="0"/>
              <a:t>Morningstar)</a:t>
            </a:r>
          </a:p>
          <a:p>
            <a:r>
              <a:rPr lang="en-US" dirty="0" smtClean="0"/>
              <a:t>Overall</a:t>
            </a:r>
            <a:r>
              <a:rPr lang="en-US" dirty="0"/>
              <a:t>, we forecast average revenue growth of </a:t>
            </a:r>
            <a:r>
              <a:rPr lang="en-US" b="1" dirty="0"/>
              <a:t>13% for Netflix, with the operating margin expanding to 20% in 2024</a:t>
            </a:r>
            <a:r>
              <a:rPr lang="en-US" dirty="0"/>
              <a:t> from 13% in 2018. (Morningstar)</a:t>
            </a:r>
          </a:p>
          <a:p>
            <a:endParaRPr lang="en-US" dirty="0"/>
          </a:p>
        </p:txBody>
      </p:sp>
    </p:spTree>
    <p:extLst>
      <p:ext uri="{BB962C8B-B14F-4D97-AF65-F5344CB8AC3E}">
        <p14:creationId xmlns:p14="http://schemas.microsoft.com/office/powerpoint/2010/main" val="3500414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03312" y="1282700"/>
            <a:ext cx="8946541" cy="4965699"/>
          </a:xfrm>
        </p:spPr>
        <p:txBody>
          <a:bodyPr/>
          <a:lstStyle/>
          <a:p>
            <a:pPr marL="0" indent="0">
              <a:buNone/>
            </a:pPr>
            <a:r>
              <a:rPr lang="en-US" sz="2400" b="1" dirty="0"/>
              <a:t>Stewardship </a:t>
            </a:r>
          </a:p>
          <a:p>
            <a:r>
              <a:rPr lang="en-US" dirty="0" smtClean="0"/>
              <a:t>Morningstar </a:t>
            </a:r>
            <a:r>
              <a:rPr lang="en-US" dirty="0"/>
              <a:t>believe that investors will be watching the impact of the company's rapid international expansion and recent price increases as guidepost for judging Netflix's management. </a:t>
            </a:r>
            <a:r>
              <a:rPr lang="en-US" b="1" dirty="0"/>
              <a:t>We will also be monitoring the cash burn at the company as management continues to invest in content, both in original and third-party programming. </a:t>
            </a:r>
            <a:r>
              <a:rPr lang="en-US" dirty="0"/>
              <a:t>As Netflix is now available in almost every country, this cost could explode, particularly as new competitors like Disney enter the market and ramp up their content spending. (Morningstar)</a:t>
            </a:r>
          </a:p>
          <a:p>
            <a:endParaRPr lang="en-US" dirty="0"/>
          </a:p>
        </p:txBody>
      </p:sp>
    </p:spTree>
    <p:extLst>
      <p:ext uri="{BB962C8B-B14F-4D97-AF65-F5344CB8AC3E}">
        <p14:creationId xmlns:p14="http://schemas.microsoft.com/office/powerpoint/2010/main" val="3029528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35075"/>
          </a:xfrm>
        </p:spPr>
        <p:txBody>
          <a:bodyPr>
            <a:normAutofit/>
          </a:bodyPr>
          <a:lstStyle/>
          <a:p>
            <a:pPr algn="ctr"/>
            <a:endParaRPr lang="en-US" sz="4800" b="1" dirty="0"/>
          </a:p>
        </p:txBody>
      </p:sp>
      <p:pic>
        <p:nvPicPr>
          <p:cNvPr id="5" name="Content Placeholder 4"/>
          <p:cNvPicPr>
            <a:picLocks noGrp="1" noChangeAspect="1"/>
          </p:cNvPicPr>
          <p:nvPr>
            <p:ph idx="1"/>
          </p:nvPr>
        </p:nvPicPr>
        <p:blipFill>
          <a:blip r:embed="rId2"/>
          <a:stretch>
            <a:fillRect/>
          </a:stretch>
        </p:blipFill>
        <p:spPr>
          <a:xfrm>
            <a:off x="1790700" y="1943100"/>
            <a:ext cx="8445500" cy="4483100"/>
          </a:xfrm>
          <a:prstGeom prst="rect">
            <a:avLst/>
          </a:prstGeom>
        </p:spPr>
      </p:pic>
    </p:spTree>
    <p:extLst>
      <p:ext uri="{BB962C8B-B14F-4D97-AF65-F5344CB8AC3E}">
        <p14:creationId xmlns:p14="http://schemas.microsoft.com/office/powerpoint/2010/main" val="14837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1847322" y="2052638"/>
            <a:ext cx="7459132" cy="4195762"/>
          </a:xfrm>
          <a:prstGeom prst="rect">
            <a:avLst/>
          </a:prstGeom>
        </p:spPr>
      </p:pic>
    </p:spTree>
    <p:extLst>
      <p:ext uri="{BB962C8B-B14F-4D97-AF65-F5344CB8AC3E}">
        <p14:creationId xmlns:p14="http://schemas.microsoft.com/office/powerpoint/2010/main" val="1467718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1600" dirty="0"/>
          </a:p>
        </p:txBody>
      </p:sp>
      <p:pic>
        <p:nvPicPr>
          <p:cNvPr id="4" name="Content Placeholder 3"/>
          <p:cNvPicPr>
            <a:picLocks noGrp="1" noChangeAspect="1"/>
          </p:cNvPicPr>
          <p:nvPr>
            <p:ph idx="1"/>
          </p:nvPr>
        </p:nvPicPr>
        <p:blipFill>
          <a:blip r:embed="rId2"/>
          <a:stretch>
            <a:fillRect/>
          </a:stretch>
        </p:blipFill>
        <p:spPr>
          <a:xfrm>
            <a:off x="1244600" y="1346200"/>
            <a:ext cx="8806234" cy="4899819"/>
          </a:xfrm>
          <a:prstGeom prst="rect">
            <a:avLst/>
          </a:prstGeom>
        </p:spPr>
      </p:pic>
    </p:spTree>
    <p:extLst>
      <p:ext uri="{BB962C8B-B14F-4D97-AF65-F5344CB8AC3E}">
        <p14:creationId xmlns:p14="http://schemas.microsoft.com/office/powerpoint/2010/main" val="2687562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Netflix, Inc. – NFLX (Nasdaq)</a:t>
            </a:r>
            <a:br>
              <a:rPr lang="en-US" b="1" dirty="0" smtClean="0"/>
            </a:b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Large Cap ($192 billion)</a:t>
            </a:r>
          </a:p>
          <a:p>
            <a:r>
              <a:rPr lang="en-US" dirty="0" smtClean="0"/>
              <a:t>Narrow Moat, Aggressive </a:t>
            </a:r>
            <a:r>
              <a:rPr lang="en-US" dirty="0"/>
              <a:t>Growth Stock</a:t>
            </a:r>
            <a:endParaRPr lang="en-US" dirty="0" smtClean="0"/>
          </a:p>
          <a:p>
            <a:r>
              <a:rPr lang="en-US" dirty="0" smtClean="0"/>
              <a:t>Value Line: Timeliness 1, Safety 3, Technical 1</a:t>
            </a:r>
          </a:p>
          <a:p>
            <a:r>
              <a:rPr lang="en-US" dirty="0" smtClean="0"/>
              <a:t>World's </a:t>
            </a:r>
            <a:r>
              <a:rPr lang="en-US" dirty="0"/>
              <a:t>largest digital television </a:t>
            </a:r>
            <a:r>
              <a:rPr lang="en-US" dirty="0" smtClean="0"/>
              <a:t>network: Approximately </a:t>
            </a:r>
            <a:r>
              <a:rPr lang="en-US" b="1" dirty="0"/>
              <a:t>167 million paid streaming memberships in </a:t>
            </a:r>
            <a:r>
              <a:rPr lang="en-US" b="1" dirty="0" smtClean="0"/>
              <a:t>more than </a:t>
            </a:r>
            <a:r>
              <a:rPr lang="en-US" b="1" dirty="0"/>
              <a:t>190 </a:t>
            </a:r>
            <a:r>
              <a:rPr lang="en-US" b="1" dirty="0" smtClean="0"/>
              <a:t>countries</a:t>
            </a:r>
            <a:r>
              <a:rPr lang="en-US" dirty="0" smtClean="0"/>
              <a:t> (excluding China)</a:t>
            </a:r>
          </a:p>
          <a:p>
            <a:r>
              <a:rPr lang="en-US" dirty="0" smtClean="0"/>
              <a:t>Delivers </a:t>
            </a:r>
            <a:r>
              <a:rPr lang="en-US" dirty="0"/>
              <a:t>original and third-party digital video content to PCs, Internet-connected TVs, and consumer electronic devices, including tablets, video game </a:t>
            </a:r>
            <a:r>
              <a:rPr lang="en-US" dirty="0" smtClean="0"/>
              <a:t>consoles</a:t>
            </a:r>
          </a:p>
          <a:p>
            <a:r>
              <a:rPr lang="en-US" dirty="0" smtClean="0"/>
              <a:t>Orange Is the New Black, Breaking Bad</a:t>
            </a:r>
            <a:endParaRPr lang="en-US" dirty="0"/>
          </a:p>
        </p:txBody>
      </p:sp>
    </p:spTree>
    <p:extLst>
      <p:ext uri="{BB962C8B-B14F-4D97-AF65-F5344CB8AC3E}">
        <p14:creationId xmlns:p14="http://schemas.microsoft.com/office/powerpoint/2010/main" val="1032996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International Reach &amp; </a:t>
            </a:r>
            <a:br>
              <a:rPr lang="en-US" b="1" dirty="0" smtClean="0"/>
            </a:br>
            <a:r>
              <a:rPr lang="en-US" b="1" dirty="0" smtClean="0"/>
              <a:t>Original Content</a:t>
            </a:r>
            <a:endParaRPr lang="en-US" b="1" dirty="0"/>
          </a:p>
        </p:txBody>
      </p:sp>
      <p:sp>
        <p:nvSpPr>
          <p:cNvPr id="3" name="Content Placeholder 2"/>
          <p:cNvSpPr>
            <a:spLocks noGrp="1"/>
          </p:cNvSpPr>
          <p:nvPr>
            <p:ph idx="1"/>
          </p:nvPr>
        </p:nvSpPr>
        <p:spPr/>
        <p:txBody>
          <a:bodyPr>
            <a:normAutofit/>
          </a:bodyPr>
          <a:lstStyle/>
          <a:p>
            <a:r>
              <a:rPr lang="en-US" dirty="0"/>
              <a:t>Approximate revenue breakdown in 2019: </a:t>
            </a:r>
            <a:endParaRPr lang="en-US" dirty="0" smtClean="0"/>
          </a:p>
          <a:p>
            <a:pPr marL="0" indent="0">
              <a:buNone/>
            </a:pPr>
            <a:r>
              <a:rPr lang="en-US" dirty="0" smtClean="0"/>
              <a:t>		</a:t>
            </a:r>
            <a:r>
              <a:rPr lang="en-US" b="1" dirty="0" smtClean="0"/>
              <a:t>International </a:t>
            </a:r>
            <a:r>
              <a:rPr lang="en-US" b="1" dirty="0"/>
              <a:t>53%</a:t>
            </a:r>
            <a:r>
              <a:rPr lang="en-US" dirty="0"/>
              <a:t>, Domestic 47</a:t>
            </a:r>
            <a:r>
              <a:rPr lang="en-US" dirty="0" smtClean="0"/>
              <a:t>% </a:t>
            </a:r>
          </a:p>
          <a:p>
            <a:r>
              <a:rPr lang="en-US" dirty="0" smtClean="0"/>
              <a:t> Of </a:t>
            </a:r>
            <a:r>
              <a:rPr lang="en-US" dirty="0"/>
              <a:t>the nearly </a:t>
            </a:r>
            <a:r>
              <a:rPr lang="en-US" b="1" dirty="0" smtClean="0"/>
              <a:t>28 </a:t>
            </a:r>
            <a:r>
              <a:rPr lang="en-US" b="1" dirty="0"/>
              <a:t>million new subscribers</a:t>
            </a:r>
            <a:r>
              <a:rPr lang="en-US" dirty="0"/>
              <a:t> gained </a:t>
            </a:r>
            <a:r>
              <a:rPr lang="en-US" dirty="0" smtClean="0"/>
              <a:t>in </a:t>
            </a:r>
            <a:r>
              <a:rPr lang="en-US" dirty="0"/>
              <a:t>2019, </a:t>
            </a:r>
            <a:r>
              <a:rPr lang="en-US" b="1" dirty="0"/>
              <a:t>only </a:t>
            </a:r>
            <a:r>
              <a:rPr lang="en-US" b="1" dirty="0" smtClean="0"/>
              <a:t>about</a:t>
            </a:r>
          </a:p>
          <a:p>
            <a:pPr marL="0" indent="0">
              <a:spcBef>
                <a:spcPts val="0"/>
              </a:spcBef>
              <a:buNone/>
            </a:pPr>
            <a:r>
              <a:rPr lang="en-US" b="1" dirty="0"/>
              <a:t>	</a:t>
            </a:r>
            <a:r>
              <a:rPr lang="en-US" b="1" dirty="0" smtClean="0"/>
              <a:t>3 </a:t>
            </a:r>
            <a:r>
              <a:rPr lang="en-US" b="1" dirty="0"/>
              <a:t>million </a:t>
            </a:r>
            <a:r>
              <a:rPr lang="en-US" b="1" dirty="0" smtClean="0"/>
              <a:t>were from the United </a:t>
            </a:r>
            <a:r>
              <a:rPr lang="en-US" b="1" dirty="0"/>
              <a:t>States and </a:t>
            </a:r>
            <a:r>
              <a:rPr lang="en-US" b="1" dirty="0" smtClean="0"/>
              <a:t>Canada</a:t>
            </a:r>
            <a:r>
              <a:rPr lang="en-US" dirty="0" smtClean="0"/>
              <a:t> </a:t>
            </a:r>
          </a:p>
          <a:p>
            <a:pPr marL="0" indent="0">
              <a:buNone/>
            </a:pPr>
            <a:r>
              <a:rPr lang="en-US" dirty="0" smtClean="0"/>
              <a:t>	As </a:t>
            </a:r>
            <a:r>
              <a:rPr lang="en-US" dirty="0"/>
              <a:t>more foreign shows are produced, the international side of the </a:t>
            </a:r>
            <a:r>
              <a:rPr lang="en-US" dirty="0" smtClean="0"/>
              <a:t>	business </a:t>
            </a:r>
            <a:r>
              <a:rPr lang="en-US" dirty="0"/>
              <a:t>should remain the driving </a:t>
            </a:r>
            <a:r>
              <a:rPr lang="en-US" dirty="0" smtClean="0"/>
              <a:t>force </a:t>
            </a:r>
          </a:p>
          <a:p>
            <a:r>
              <a:rPr lang="en-US" dirty="0" smtClean="0"/>
              <a:t>The </a:t>
            </a:r>
            <a:r>
              <a:rPr lang="en-US" dirty="0"/>
              <a:t>emphasis is on </a:t>
            </a:r>
            <a:r>
              <a:rPr lang="en-US" b="1" dirty="0"/>
              <a:t>original </a:t>
            </a:r>
            <a:r>
              <a:rPr lang="en-US" b="1" dirty="0" smtClean="0"/>
              <a:t>content</a:t>
            </a:r>
            <a:endParaRPr lang="en-US" b="1" dirty="0"/>
          </a:p>
          <a:p>
            <a:endParaRPr lang="en-US" dirty="0" smtClean="0"/>
          </a:p>
        </p:txBody>
      </p:sp>
    </p:spTree>
    <p:extLst>
      <p:ext uri="{BB962C8B-B14F-4D97-AF65-F5344CB8AC3E}">
        <p14:creationId xmlns:p14="http://schemas.microsoft.com/office/powerpoint/2010/main" val="2530262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The </a:t>
            </a:r>
            <a:r>
              <a:rPr lang="en-US" sz="3600" b="1" dirty="0"/>
              <a:t>Good (year-to-date increase in value of over 30</a:t>
            </a:r>
            <a:r>
              <a:rPr lang="en-US" sz="3600" b="1" dirty="0" smtClean="0"/>
              <a:t>%), the Not So Good </a:t>
            </a:r>
            <a:r>
              <a:rPr lang="en-US" sz="4000" b="1" dirty="0" smtClean="0"/>
              <a:t>…</a:t>
            </a:r>
            <a:endParaRPr lang="en-US" sz="4000" b="1" dirty="0"/>
          </a:p>
        </p:txBody>
      </p:sp>
      <p:pic>
        <p:nvPicPr>
          <p:cNvPr id="5" name="Content Placeholder 4"/>
          <p:cNvPicPr>
            <a:picLocks noGrp="1" noChangeAspect="1"/>
          </p:cNvPicPr>
          <p:nvPr>
            <p:ph idx="1"/>
          </p:nvPr>
        </p:nvPicPr>
        <p:blipFill>
          <a:blip r:embed="rId2"/>
          <a:stretch>
            <a:fillRect/>
          </a:stretch>
        </p:blipFill>
        <p:spPr>
          <a:xfrm>
            <a:off x="1103313" y="2077287"/>
            <a:ext cx="8947150" cy="4146464"/>
          </a:xfrm>
          <a:prstGeom prst="rect">
            <a:avLst/>
          </a:prstGeom>
        </p:spPr>
      </p:pic>
    </p:spTree>
    <p:extLst>
      <p:ext uri="{BB962C8B-B14F-4D97-AF65-F5344CB8AC3E}">
        <p14:creationId xmlns:p14="http://schemas.microsoft.com/office/powerpoint/2010/main" val="870495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And the Sort of Ugly …</a:t>
            </a:r>
            <a:endParaRPr lang="en-US" sz="3600" b="1" dirty="0"/>
          </a:p>
        </p:txBody>
      </p:sp>
      <p:pic>
        <p:nvPicPr>
          <p:cNvPr id="4" name="Content Placeholder 3"/>
          <p:cNvPicPr>
            <a:picLocks noGrp="1" noChangeAspect="1"/>
          </p:cNvPicPr>
          <p:nvPr>
            <p:ph idx="1"/>
          </p:nvPr>
        </p:nvPicPr>
        <p:blipFill>
          <a:blip r:embed="rId2"/>
          <a:stretch>
            <a:fillRect/>
          </a:stretch>
        </p:blipFill>
        <p:spPr>
          <a:xfrm>
            <a:off x="1545836" y="2052638"/>
            <a:ext cx="8062104" cy="4195762"/>
          </a:xfrm>
          <a:prstGeom prst="rect">
            <a:avLst/>
          </a:prstGeom>
        </p:spPr>
      </p:pic>
    </p:spTree>
    <p:extLst>
      <p:ext uri="{BB962C8B-B14F-4D97-AF65-F5344CB8AC3E}">
        <p14:creationId xmlns:p14="http://schemas.microsoft.com/office/powerpoint/2010/main" val="18927354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343</TotalTime>
  <Words>1246</Words>
  <Application>Microsoft Office PowerPoint</Application>
  <PresentationFormat>Widescreen</PresentationFormat>
  <Paragraphs>53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vt:lpstr>
      <vt:lpstr>PowerPoint Presentation</vt:lpstr>
      <vt:lpstr>What do you need to survive a lockdown?</vt:lpstr>
      <vt:lpstr>PowerPoint Presentation</vt:lpstr>
      <vt:lpstr>PowerPoint Presentation</vt:lpstr>
      <vt:lpstr>PowerPoint Presentation</vt:lpstr>
      <vt:lpstr>Netflix, Inc. – NFLX (Nasdaq)  </vt:lpstr>
      <vt:lpstr>International Reach &amp;  Original Content</vt:lpstr>
      <vt:lpstr>The Good (year-to-date increase in value of over 30%), the Not So Good …</vt:lpstr>
      <vt:lpstr>And the Sort of Ugly …</vt:lpstr>
      <vt:lpstr>Not to Mention the Elephant in  the Room … </vt:lpstr>
      <vt:lpstr>Looking at the SSG</vt:lpstr>
      <vt:lpstr>PowerPoint Presentation</vt:lpstr>
      <vt:lpstr>PowerPoint Presentation</vt:lpstr>
      <vt:lpstr>PowerPoint Presentation</vt:lpstr>
      <vt:lpstr>Looking Ahead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Onufrak</dc:creator>
  <cp:lastModifiedBy>Pat Onufrak</cp:lastModifiedBy>
  <cp:revision>67</cp:revision>
  <dcterms:created xsi:type="dcterms:W3CDTF">2020-07-06T15:33:18Z</dcterms:created>
  <dcterms:modified xsi:type="dcterms:W3CDTF">2020-07-07T15:39:50Z</dcterms:modified>
</cp:coreProperties>
</file>