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79" r:id="rId7"/>
    <p:sldId id="268" r:id="rId8"/>
    <p:sldId id="276" r:id="rId9"/>
    <p:sldId id="278" r:id="rId10"/>
    <p:sldId id="277" r:id="rId11"/>
    <p:sldId id="262" r:id="rId12"/>
    <p:sldId id="264" r:id="rId13"/>
    <p:sldId id="267" r:id="rId14"/>
    <p:sldId id="283" r:id="rId15"/>
    <p:sldId id="269" r:id="rId16"/>
    <p:sldId id="273" r:id="rId17"/>
    <p:sldId id="281" r:id="rId18"/>
    <p:sldId id="282" r:id="rId19"/>
    <p:sldId id="275" r:id="rId2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4660"/>
  </p:normalViewPr>
  <p:slideViewPr>
    <p:cSldViewPr snapToGrid="0">
      <p:cViewPr varScale="1">
        <p:scale>
          <a:sx n="71" d="100"/>
          <a:sy n="71" d="100"/>
        </p:scale>
        <p:origin x="9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8CA75-183D-48F7-AFAD-F427F39FF4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88B707-1759-4CE6-B3C3-63BC6F9F97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5BC50-195C-499D-83BF-F013F8F75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6D46F-673F-4CCC-BF36-F27A9206B5AB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EF2D4-AC0A-471E-B59F-6B705B3E8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5E7D5-58FD-463A-A791-782FC146D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D37D-44B8-4BCB-B25F-35F5F5F2B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21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00718-71F9-4388-887F-810B8B86C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E53DAD-7F0F-4200-A094-0F407F14DD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350045-CCCC-43A2-AF5F-E7351CB6B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6D46F-673F-4CCC-BF36-F27A9206B5AB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38252-8AD2-41F6-B906-02FCF7C1D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0BEE5-9BB0-4789-BD10-0FD48FD9A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D37D-44B8-4BCB-B25F-35F5F5F2B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52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DA8014-CC5F-4F5A-8821-227676A87E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20604E-B4EB-40E1-BFDB-C288FFC55C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096136-6AC2-4B6F-9E14-85FE8C414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6D46F-673F-4CCC-BF36-F27A9206B5AB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C7E9A2-E2D5-44EB-A81A-2EE110859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9B409-91EE-4C39-9C31-BF6817003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D37D-44B8-4BCB-B25F-35F5F5F2B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1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F6045-0173-43B6-B74C-564109527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90123-FA03-4568-A829-04F6189E26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6B901-F3C8-4E28-AEFF-D82DCCE90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6D46F-673F-4CCC-BF36-F27A9206B5AB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83B196-6519-44FC-9907-C0C04C401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4AD4EB-228A-4D68-A8DB-AEE2D4162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D37D-44B8-4BCB-B25F-35F5F5F2B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34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DAC12-2A7D-4528-B4A6-7BC49C788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B9CEFE-9DE1-4035-BA20-BA2B75229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2138F-1475-4A6F-BC23-2E02F3A5B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6D46F-673F-4CCC-BF36-F27A9206B5AB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79D44-F835-4413-B8EE-B53E63DD3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49E30-576C-44B3-85BC-083B16E75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D37D-44B8-4BCB-B25F-35F5F5F2B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956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34513-8E1E-4DF7-88FC-4485AD14C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04D71-B0DB-4EC6-B52C-3D7DD108DB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CFBBFF-D596-4B5F-A588-A791EFCCDD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3EDAC2-C696-490C-BE87-FD8E5DA95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6D46F-673F-4CCC-BF36-F27A9206B5AB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55EC00-29D3-4808-B150-88684BD45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1C52E1-63D9-4521-9DB2-A701C8A53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D37D-44B8-4BCB-B25F-35F5F5F2B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63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9E2F1-D9DC-4BD6-B39C-D8670209F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443431-1B34-464E-8481-AF436B352A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541552-FA1A-4C16-BC67-787FCE2F5C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02D668-2A9A-4C66-81FD-96A8DD8909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E1C522-C284-4345-AC1C-33DBAA3267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644CBB-3878-4C12-B428-BA4016F62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6D46F-673F-4CCC-BF36-F27A9206B5AB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8774CB-938F-4B7F-AECE-6BDE9B937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D221BA-EC40-416E-97B7-E5FFD55D6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D37D-44B8-4BCB-B25F-35F5F5F2B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69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3C1E3-D63E-4F01-8CA2-7B4ED54F9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9BA629-8CE0-444F-BE19-4E21CCD3C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6D46F-673F-4CCC-BF36-F27A9206B5AB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B12BBA-763D-4DF0-AE13-35E6ABF3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673722-F91D-4A79-A8AF-FDB47C34E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D37D-44B8-4BCB-B25F-35F5F5F2B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859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A84E47-B860-4D94-B193-088955336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6D46F-673F-4CCC-BF36-F27A9206B5AB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3707F6-50F3-484D-AA8F-4A86619E3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A110D8-B1F7-4912-B1EC-3562B1A34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D37D-44B8-4BCB-B25F-35F5F5F2B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3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7C13C-EF04-47E6-8CFE-0F417D4FC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E8E47-D105-473F-B6B3-F8162EA6B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8A2E62-CF50-4217-A4B4-96ADD0E9A6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3BB606-1D81-4956-87ED-A75D8B222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6D46F-673F-4CCC-BF36-F27A9206B5AB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3FF055-F4A1-4467-966E-11461B88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A065FC-0F71-4480-AAC4-8C7FECDA1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D37D-44B8-4BCB-B25F-35F5F5F2B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801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039FA-6452-4BDF-93F8-9A4430237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FF046C-D922-42F3-B997-16A69E9C88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80FE92-2E25-4196-A688-A28789742C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E480A-FEDE-4EF9-B076-01CA4EB12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6D46F-673F-4CCC-BF36-F27A9206B5AB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819719-A3E8-44CF-B5BB-B72F4B9B2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098A34-1BE8-4E12-ACB4-FFBDBA1EA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5D37D-44B8-4BCB-B25F-35F5F5F2B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68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5D7D9E-762D-4432-91DA-56BDCE329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4DA8F6-18DE-4A0F-9EDB-C1AAA69B8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32ECC-BBA5-4869-9D96-B7840BFB73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6D46F-673F-4CCC-BF36-F27A9206B5AB}" type="datetimeFigureOut">
              <a:rPr lang="en-US" smtClean="0"/>
              <a:t>12/14/2020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D33DE-2E88-4722-89F2-9E9ED52605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F3CB8-71A2-4D44-844E-FCAE458080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5D37D-44B8-4BCB-B25F-35F5F5F2B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1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970AC-C513-4B45-B8FC-E6D456856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17425"/>
          </a:xfrm>
        </p:spPr>
        <p:txBody>
          <a:bodyPr>
            <a:normAutofit/>
          </a:bodyPr>
          <a:lstStyle/>
          <a:p>
            <a:r>
              <a:rPr lang="en-US" sz="8000" b="1" dirty="0"/>
              <a:t>Maximus MMS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3ABA00-A41D-4202-8478-0E826607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8471" y="3690332"/>
            <a:ext cx="9144000" cy="1655762"/>
          </a:xfrm>
        </p:spPr>
        <p:txBody>
          <a:bodyPr>
            <a:noAutofit/>
          </a:bodyPr>
          <a:lstStyle/>
          <a:p>
            <a:r>
              <a:rPr lang="en-US" sz="5400" b="1" dirty="0" err="1"/>
              <a:t>MicNOVA</a:t>
            </a:r>
            <a:r>
              <a:rPr lang="en-US" sz="5400" b="1" dirty="0"/>
              <a:t> Stock Study</a:t>
            </a:r>
          </a:p>
          <a:p>
            <a:r>
              <a:rPr lang="en-US" sz="5400" b="1" dirty="0"/>
              <a:t>December 15, 2020</a:t>
            </a:r>
          </a:p>
          <a:p>
            <a:r>
              <a:rPr lang="en-US" sz="5400" b="1" dirty="0"/>
              <a:t>Jo Murphy</a:t>
            </a:r>
          </a:p>
        </p:txBody>
      </p:sp>
    </p:spTree>
    <p:extLst>
      <p:ext uri="{BB962C8B-B14F-4D97-AF65-F5344CB8AC3E}">
        <p14:creationId xmlns:p14="http://schemas.microsoft.com/office/powerpoint/2010/main" val="4040721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813E6-CF16-44E1-9CB1-0DC24C498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1106"/>
          </a:xfrm>
        </p:spPr>
        <p:txBody>
          <a:bodyPr/>
          <a:lstStyle/>
          <a:p>
            <a:r>
              <a:rPr lang="en-US" dirty="0"/>
              <a:t>Maximus and Value 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4D174-01EC-4466-A021-A92999CDB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2177"/>
            <a:ext cx="10515600" cy="4351338"/>
          </a:xfrm>
        </p:spPr>
        <p:txBody>
          <a:bodyPr/>
          <a:lstStyle/>
          <a:p>
            <a:r>
              <a:rPr lang="en-US" dirty="0"/>
              <a:t>Value Line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E6839D-3F49-4929-91A7-FD2BBE776A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942" y="1239661"/>
            <a:ext cx="3716358" cy="17235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82DB7BD-B6C2-488C-9998-3B4FDEEF0C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734" y="4402791"/>
            <a:ext cx="6021251" cy="217599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86462A6-F84F-45B3-A4BA-11AD7F69AC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6237" y="2058375"/>
            <a:ext cx="6566473" cy="162317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C39B993-DC03-4984-85F2-4C06368998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6985" y="4402791"/>
            <a:ext cx="5324635" cy="194706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B5294B1-6697-4CB9-BBFE-8BBD42D0C2F4}"/>
              </a:ext>
            </a:extLst>
          </p:cNvPr>
          <p:cNvSpPr txBox="1"/>
          <p:nvPr/>
        </p:nvSpPr>
        <p:spPr>
          <a:xfrm>
            <a:off x="4848515" y="1236484"/>
            <a:ext cx="2796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November 20, 2020</a:t>
            </a:r>
          </a:p>
        </p:txBody>
      </p:sp>
    </p:spTree>
    <p:extLst>
      <p:ext uri="{BB962C8B-B14F-4D97-AF65-F5344CB8AC3E}">
        <p14:creationId xmlns:p14="http://schemas.microsoft.com/office/powerpoint/2010/main" val="87274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5F4B3-749E-4ACE-9443-088A8835B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Maximus: Fiscal 2020 Results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99BBB54-08CD-4195-8755-BBEA36A44A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110" y="1690688"/>
            <a:ext cx="5651689" cy="499250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198FD99-51EA-4A66-9FE8-9BA4D811B0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6799" y="2002118"/>
            <a:ext cx="6263713" cy="4062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802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053BB-951B-4869-8D7E-ABA48B3EB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MAXIMUS: Cash 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68DA2-5DD7-4A0C-9EAF-79BCE926E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946341" cy="3781799"/>
          </a:xfrm>
        </p:spPr>
        <p:txBody>
          <a:bodyPr/>
          <a:lstStyle/>
          <a:p>
            <a:r>
              <a:rPr lang="en-US" dirty="0"/>
              <a:t>Free cash and cash equivalents of $71.7M  and no draw on credit facility.</a:t>
            </a:r>
          </a:p>
          <a:p>
            <a:r>
              <a:rPr lang="en-US" dirty="0"/>
              <a:t>Raised dividend from $1 to $1.12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39A330-FCF2-4F31-B176-4B7E4ACD39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8132" y="3056124"/>
            <a:ext cx="8296275" cy="2624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237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B292C-FF63-4584-914B-37AEA2C81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Maximus: Guidance for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D4BDA-A8C1-4555-883B-7A8D851B5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5399"/>
            <a:ext cx="10515600" cy="5197475"/>
          </a:xfrm>
        </p:spPr>
        <p:txBody>
          <a:bodyPr/>
          <a:lstStyle/>
          <a:p>
            <a:r>
              <a:rPr lang="en-US" dirty="0"/>
              <a:t>Organic growth of 10% (excluding Census work decline) from:</a:t>
            </a:r>
          </a:p>
          <a:p>
            <a:pPr lvl="1"/>
            <a:r>
              <a:rPr lang="en-US" dirty="0"/>
              <a:t> Increase of $175M from Outside the U.S. segment</a:t>
            </a:r>
          </a:p>
          <a:p>
            <a:pPr lvl="1"/>
            <a:r>
              <a:rPr lang="en-US" dirty="0"/>
              <a:t> New work on unemployment services contracts</a:t>
            </a:r>
          </a:p>
          <a:p>
            <a:pPr lvl="1"/>
            <a:r>
              <a:rPr lang="en-US" dirty="0"/>
              <a:t>Resumption of activities in U.S. Services segment</a:t>
            </a:r>
          </a:p>
          <a:p>
            <a:pPr lvl="1"/>
            <a:r>
              <a:rPr lang="en-US" dirty="0"/>
              <a:t>Reduction in 2Q rev. and eps as Covid-19 response work concludes.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DFD8A4-9CEF-4CA8-94F8-9391DBE522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650" y="3429000"/>
            <a:ext cx="516255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135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1E4D0-6CD9-43CA-8499-2039E913D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7499"/>
          </a:xfrm>
        </p:spPr>
        <p:txBody>
          <a:bodyPr/>
          <a:lstStyle/>
          <a:p>
            <a:r>
              <a:rPr lang="en-US" dirty="0"/>
              <a:t>Maximus Pipeline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AC283DD-97C2-4D76-9507-3330CE160BE4}"/>
              </a:ext>
            </a:extLst>
          </p:cNvPr>
          <p:cNvSpPr txBox="1"/>
          <p:nvPr/>
        </p:nvSpPr>
        <p:spPr>
          <a:xfrm>
            <a:off x="1129553" y="1882588"/>
            <a:ext cx="10318376" cy="800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Signed contracts </a:t>
            </a:r>
            <a:r>
              <a:rPr lang="en-US" sz="2800" b="1" dirty="0">
                <a:solidFill>
                  <a:srgbClr val="FF0000"/>
                </a:solidFill>
              </a:rPr>
              <a:t>2020      $2.7 Billion</a:t>
            </a:r>
          </a:p>
          <a:p>
            <a:endParaRPr lang="en-US" sz="2800" b="1" dirty="0"/>
          </a:p>
          <a:p>
            <a:r>
              <a:rPr lang="en-US" sz="2800" b="1" dirty="0"/>
              <a:t> </a:t>
            </a:r>
            <a:r>
              <a:rPr lang="en-US" sz="3200" b="1" dirty="0">
                <a:solidFill>
                  <a:srgbClr val="FF0000"/>
                </a:solidFill>
              </a:rPr>
              <a:t>Sales pipeline                    </a:t>
            </a:r>
            <a:r>
              <a:rPr lang="en-US" sz="2800" b="1" dirty="0">
                <a:solidFill>
                  <a:srgbClr val="FF0000"/>
                </a:solidFill>
              </a:rPr>
              <a:t>$33 B</a:t>
            </a:r>
          </a:p>
          <a:p>
            <a:r>
              <a:rPr lang="en-US" sz="2800" b="1" dirty="0"/>
              <a:t>                                </a:t>
            </a:r>
          </a:p>
          <a:p>
            <a:r>
              <a:rPr lang="en-US" sz="2800" b="1" dirty="0"/>
              <a:t>                                                         $1.5 B proposals in preparation</a:t>
            </a:r>
          </a:p>
          <a:p>
            <a:r>
              <a:rPr lang="en-US" sz="2800" b="1" dirty="0"/>
              <a:t>                                                         $2.0 B proposals pending</a:t>
            </a:r>
          </a:p>
          <a:p>
            <a:r>
              <a:rPr lang="en-US" sz="2800" b="1" dirty="0"/>
              <a:t>                                                         $29.6 B in opportunities tracking</a:t>
            </a:r>
          </a:p>
          <a:p>
            <a:endParaRPr lang="en-US" sz="2800" b="1" dirty="0"/>
          </a:p>
          <a:p>
            <a:r>
              <a:rPr lang="en-US" sz="2800" b="1" dirty="0"/>
              <a:t>Expected  </a:t>
            </a:r>
            <a:r>
              <a:rPr lang="en-US" sz="2800" b="1" dirty="0">
                <a:solidFill>
                  <a:srgbClr val="FF0000"/>
                </a:solidFill>
              </a:rPr>
              <a:t>2021 revenue  between $3.2--$3.4 Billion</a:t>
            </a:r>
          </a:p>
          <a:p>
            <a:r>
              <a:rPr lang="en-US" sz="2800" b="1" dirty="0"/>
              <a:t>                      or 10% organic growth (adjusting for census wind-down)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234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D2AE-7272-4AC8-AFE3-51293A47A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3047"/>
          </a:xfrm>
        </p:spPr>
        <p:txBody>
          <a:bodyPr/>
          <a:lstStyle/>
          <a:p>
            <a:r>
              <a:rPr lang="en-US" dirty="0"/>
              <a:t>Maximus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D4C2F-8228-4E1F-9839-2488617D2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</a:rPr>
              <a:t>Value Line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B46966-4ADB-436C-80A3-C960C4A571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285" y="2825469"/>
            <a:ext cx="4630157" cy="3024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CE8D27A-DE4B-4537-9EB8-B4EC687B68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2352" y="3185785"/>
            <a:ext cx="4330537" cy="341630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9D36CB9-A49E-4A69-AEB4-9F538E72A5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9687" y="734686"/>
            <a:ext cx="5324635" cy="1947068"/>
          </a:xfrm>
          <a:prstGeom prst="rect">
            <a:avLst/>
          </a:prstGeom>
        </p:spPr>
      </p:pic>
      <p:sp>
        <p:nvSpPr>
          <p:cNvPr id="6" name="Arrow: Left 5">
            <a:extLst>
              <a:ext uri="{FF2B5EF4-FFF2-40B4-BE49-F238E27FC236}">
                <a16:creationId xmlns:a16="http://schemas.microsoft.com/office/drawing/2014/main" id="{0D6606D4-8E28-4F95-A9B4-CADCF35DF963}"/>
              </a:ext>
            </a:extLst>
          </p:cNvPr>
          <p:cNvSpPr/>
          <p:nvPr/>
        </p:nvSpPr>
        <p:spPr>
          <a:xfrm>
            <a:off x="10426537" y="4497725"/>
            <a:ext cx="1097572" cy="2743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Left 9">
            <a:extLst>
              <a:ext uri="{FF2B5EF4-FFF2-40B4-BE49-F238E27FC236}">
                <a16:creationId xmlns:a16="http://schemas.microsoft.com/office/drawing/2014/main" id="{907FC5BF-C131-45CC-83E8-9E3D60E2C93B}"/>
              </a:ext>
            </a:extLst>
          </p:cNvPr>
          <p:cNvSpPr/>
          <p:nvPr/>
        </p:nvSpPr>
        <p:spPr>
          <a:xfrm>
            <a:off x="10426537" y="5245236"/>
            <a:ext cx="994178" cy="2743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91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69A0EED-57CA-4550-8477-9FE0E6CD95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418" y="0"/>
            <a:ext cx="9991163" cy="730004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C82B52F-A462-4A2A-9513-A31E6F19C7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1871" y="4499721"/>
            <a:ext cx="3893973" cy="200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945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BE09B-0854-4E47-8187-8BB6BDC06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VL Estimates vs. my SSG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67C55-CAE4-4138-BFF7-1F6AE34973B5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5EA43E-CB30-45F9-AFCF-EA4BE9F0DF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78623"/>
            <a:ext cx="3856728" cy="4568739"/>
          </a:xfrm>
          <a:prstGeom prst="rect">
            <a:avLst/>
          </a:prstGeom>
        </p:spPr>
      </p:pic>
      <p:sp>
        <p:nvSpPr>
          <p:cNvPr id="5" name="Arrow: Left 4">
            <a:extLst>
              <a:ext uri="{FF2B5EF4-FFF2-40B4-BE49-F238E27FC236}">
                <a16:creationId xmlns:a16="http://schemas.microsoft.com/office/drawing/2014/main" id="{FF242639-280A-4EFA-8DDD-6EE5C970B6DA}"/>
              </a:ext>
            </a:extLst>
          </p:cNvPr>
          <p:cNvSpPr/>
          <p:nvPr/>
        </p:nvSpPr>
        <p:spPr>
          <a:xfrm>
            <a:off x="4694928" y="2704186"/>
            <a:ext cx="1114201" cy="45719"/>
          </a:xfrm>
          <a:prstGeom prst="lef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59330BDF-F2DD-464F-ACC2-47EC2AF4F233}"/>
              </a:ext>
            </a:extLst>
          </p:cNvPr>
          <p:cNvSpPr/>
          <p:nvPr/>
        </p:nvSpPr>
        <p:spPr>
          <a:xfrm>
            <a:off x="4580964" y="5643730"/>
            <a:ext cx="1228165" cy="45719"/>
          </a:xfrm>
          <a:prstGeom prst="lef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08AEB3-DE42-42B7-BC12-272FBFFDFC15}"/>
              </a:ext>
            </a:extLst>
          </p:cNvPr>
          <p:cNvSpPr txBox="1"/>
          <p:nvPr/>
        </p:nvSpPr>
        <p:spPr>
          <a:xfrm>
            <a:off x="6052465" y="2514600"/>
            <a:ext cx="1405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6.36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D1FF6C-5688-4D69-A88B-174439CB3097}"/>
              </a:ext>
            </a:extLst>
          </p:cNvPr>
          <p:cNvSpPr txBox="1"/>
          <p:nvPr/>
        </p:nvSpPr>
        <p:spPr>
          <a:xfrm>
            <a:off x="6013050" y="5459064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4,267</a:t>
            </a:r>
          </a:p>
        </p:txBody>
      </p:sp>
    </p:spTree>
    <p:extLst>
      <p:ext uri="{BB962C8B-B14F-4D97-AF65-F5344CB8AC3E}">
        <p14:creationId xmlns:p14="http://schemas.microsoft.com/office/powerpoint/2010/main" val="22389147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2905E-2091-4983-A3F9-E73FF42EB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A68C0-9FA5-442B-8CC3-12B581E70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Switch to Maximus SSG now.</a:t>
            </a:r>
          </a:p>
        </p:txBody>
      </p:sp>
    </p:spTree>
    <p:extLst>
      <p:ext uri="{BB962C8B-B14F-4D97-AF65-F5344CB8AC3E}">
        <p14:creationId xmlns:p14="http://schemas.microsoft.com/office/powerpoint/2010/main" val="13619325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6311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0DAA61E-C528-41D0-A348-F9259CA08F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5875" y="3181350"/>
            <a:ext cx="2000250" cy="4953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011CA08-E890-4FA1-BEE7-57600EC303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5875" y="3181350"/>
            <a:ext cx="2000250" cy="4953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8D23443-2A15-4162-BEDA-DD39316F4D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875" y="3181350"/>
            <a:ext cx="2000250" cy="4953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3B3A888-DF9E-4EE6-A66C-5CF4D73DE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875" y="3181350"/>
            <a:ext cx="2000250" cy="4953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FE94177-C199-4B09-8DCD-B0F3F4FCB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2004"/>
          </a:xfrm>
        </p:spPr>
        <p:txBody>
          <a:bodyPr/>
          <a:lstStyle/>
          <a:p>
            <a:r>
              <a:rPr lang="en-US" b="1" dirty="0"/>
              <a:t>Maximus 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1B75A-05C1-4DD2-BB94-D2B290B19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52F1CA-D9A2-47F4-AB17-002BB8A8B2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3189" y="1271007"/>
            <a:ext cx="5199529" cy="248859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65B9C8F-0F09-4B87-BE98-1F7560B8416D}"/>
              </a:ext>
            </a:extLst>
          </p:cNvPr>
          <p:cNvSpPr txBox="1"/>
          <p:nvPr/>
        </p:nvSpPr>
        <p:spPr>
          <a:xfrm>
            <a:off x="1030941" y="4050527"/>
            <a:ext cx="108248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Creates innovative business process management for higher levels of productivity, accuracy, accountability and efficiency of government-sponsored programs.</a:t>
            </a:r>
          </a:p>
        </p:txBody>
      </p:sp>
    </p:spTree>
    <p:extLst>
      <p:ext uri="{BB962C8B-B14F-4D97-AF65-F5344CB8AC3E}">
        <p14:creationId xmlns:p14="http://schemas.microsoft.com/office/powerpoint/2010/main" val="1632712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0B4F2-C349-4998-9780-261FAC49D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0A542-2247-4050-A05C-6E0567579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52282"/>
            <a:ext cx="10914529" cy="5405718"/>
          </a:xfrm>
        </p:spPr>
        <p:txBody>
          <a:bodyPr>
            <a:normAutofit/>
          </a:bodyPr>
          <a:lstStyle/>
          <a:p>
            <a:r>
              <a:rPr lang="en-US" dirty="0"/>
              <a:t>Administers federal, state &amp; local government-sponsored programs, such as</a:t>
            </a:r>
          </a:p>
          <a:p>
            <a:pPr lvl="1"/>
            <a:r>
              <a:rPr lang="en-US" dirty="0"/>
              <a:t> Medicaid and Medicare</a:t>
            </a:r>
          </a:p>
          <a:p>
            <a:pPr lvl="1"/>
            <a:r>
              <a:rPr lang="en-US" dirty="0"/>
              <a:t> Children’s Health Insurance Program (CHIP)</a:t>
            </a:r>
          </a:p>
          <a:p>
            <a:pPr lvl="1"/>
            <a:r>
              <a:rPr lang="en-US" dirty="0"/>
              <a:t>Affordable Care Act  (ACA) exchanges</a:t>
            </a:r>
          </a:p>
          <a:p>
            <a:pPr lvl="1"/>
            <a:r>
              <a:rPr lang="en-US" dirty="0"/>
              <a:t>CDC Center operation and helpline</a:t>
            </a:r>
          </a:p>
          <a:p>
            <a:pPr lvl="1"/>
            <a:r>
              <a:rPr lang="en-US" dirty="0"/>
              <a:t>CARES Act inquiries</a:t>
            </a:r>
          </a:p>
          <a:p>
            <a:pPr lvl="1"/>
            <a:r>
              <a:rPr lang="en-US" dirty="0"/>
              <a:t>Unemployment Insurance Programs</a:t>
            </a:r>
          </a:p>
          <a:p>
            <a:pPr lvl="1"/>
            <a:r>
              <a:rPr lang="en-US" dirty="0"/>
              <a:t>U.S. Census </a:t>
            </a:r>
            <a:r>
              <a:rPr lang="en-US" dirty="0" err="1"/>
              <a:t>Questionaire</a:t>
            </a:r>
            <a:r>
              <a:rPr lang="en-US" dirty="0"/>
              <a:t> Assistance</a:t>
            </a:r>
          </a:p>
          <a:p>
            <a:pPr lvl="1"/>
            <a:r>
              <a:rPr lang="en-US" dirty="0"/>
              <a:t>Federal Student Loan Programs	</a:t>
            </a:r>
          </a:p>
          <a:p>
            <a:pPr lvl="1"/>
            <a:r>
              <a:rPr lang="en-US" dirty="0"/>
              <a:t>Covid-19 Contact Tracing  and test result notification</a:t>
            </a:r>
          </a:p>
        </p:txBody>
      </p:sp>
    </p:spTree>
    <p:extLst>
      <p:ext uri="{BB962C8B-B14F-4D97-AF65-F5344CB8AC3E}">
        <p14:creationId xmlns:p14="http://schemas.microsoft.com/office/powerpoint/2010/main" val="4224867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BC2F8-17E4-4C16-BBC9-140D4E744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50D13F9-3610-4696-B9F9-E232025CB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Founded 1975</a:t>
            </a:r>
          </a:p>
          <a:p>
            <a:r>
              <a:rPr lang="en-US" dirty="0"/>
              <a:t>Reston, VA headquarters</a:t>
            </a:r>
          </a:p>
          <a:p>
            <a:r>
              <a:rPr lang="en-US" dirty="0"/>
              <a:t>Sector: Industrial</a:t>
            </a:r>
          </a:p>
          <a:p>
            <a:r>
              <a:rPr lang="en-US" dirty="0"/>
              <a:t>Industry: Specialty Business Services</a:t>
            </a:r>
          </a:p>
          <a:p>
            <a:r>
              <a:rPr lang="en-US" dirty="0"/>
              <a:t>Medium-sized company  $3B sales</a:t>
            </a:r>
          </a:p>
          <a:p>
            <a:r>
              <a:rPr lang="en-US" dirty="0"/>
              <a:t>33,000 employees</a:t>
            </a:r>
          </a:p>
          <a:p>
            <a:r>
              <a:rPr lang="en-US" dirty="0"/>
              <a:t>Officers/directors own 2% of company</a:t>
            </a:r>
          </a:p>
        </p:txBody>
      </p:sp>
    </p:spTree>
    <p:extLst>
      <p:ext uri="{BB962C8B-B14F-4D97-AF65-F5344CB8AC3E}">
        <p14:creationId xmlns:p14="http://schemas.microsoft.com/office/powerpoint/2010/main" val="2945866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973DB-ABA7-45E2-9939-CB21A986E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DE41D1-98A1-46C2-83A9-9D9E5CF3A5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8153"/>
            <a:ext cx="10515600" cy="481881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Operates in </a:t>
            </a:r>
            <a:r>
              <a:rPr lang="en-US" u="sng" dirty="0"/>
              <a:t>three segments</a:t>
            </a:r>
            <a:r>
              <a:rPr lang="en-US" dirty="0"/>
              <a:t>:</a:t>
            </a:r>
          </a:p>
          <a:p>
            <a:pPr lvl="1"/>
            <a:r>
              <a:rPr lang="en-US" sz="2800" b="1" dirty="0">
                <a:solidFill>
                  <a:srgbClr val="FF0000"/>
                </a:solidFill>
              </a:rPr>
              <a:t>U.S. Services</a:t>
            </a:r>
            <a:r>
              <a:rPr lang="en-US" dirty="0"/>
              <a:t>:  </a:t>
            </a:r>
            <a:r>
              <a:rPr lang="en-US" b="1" dirty="0">
                <a:solidFill>
                  <a:srgbClr val="FF0000"/>
                </a:solidFill>
              </a:rPr>
              <a:t>(38% of Revenue</a:t>
            </a:r>
            <a:r>
              <a:rPr lang="en-US" dirty="0"/>
              <a:t>) business process services such as program administration, appeals and assessments work,  and clinical offerings in public health, health insurance eligibility support and enrollment services, multilingual contact centers, digital self-service options</a:t>
            </a:r>
          </a:p>
          <a:p>
            <a:pPr lvl="1"/>
            <a:endParaRPr lang="en-US" dirty="0"/>
          </a:p>
          <a:p>
            <a:pPr lvl="1"/>
            <a:r>
              <a:rPr lang="en-US" sz="2800" b="1" dirty="0">
                <a:solidFill>
                  <a:srgbClr val="FF0000"/>
                </a:solidFill>
              </a:rPr>
              <a:t>Federal services: </a:t>
            </a:r>
            <a:r>
              <a:rPr lang="en-US" b="1" dirty="0">
                <a:solidFill>
                  <a:srgbClr val="FF0000"/>
                </a:solidFill>
              </a:rPr>
              <a:t>(47% of Revenue)  </a:t>
            </a:r>
            <a:r>
              <a:rPr lang="en-US" dirty="0"/>
              <a:t>census assistance, CDC Helpline, inquiries regarding CARES (Coronavirus Aid Relief &amp; Economic Security), support centers for Medicaid and Medicare (CMS), supports the federal exchange under the ACA as its primary support engagement</a:t>
            </a:r>
          </a:p>
          <a:p>
            <a:pPr lvl="1"/>
            <a:endParaRPr lang="en-US" dirty="0"/>
          </a:p>
          <a:p>
            <a:pPr lvl="1"/>
            <a:r>
              <a:rPr lang="en-US" sz="2800" b="1" dirty="0">
                <a:solidFill>
                  <a:srgbClr val="FF0000"/>
                </a:solidFill>
              </a:rPr>
              <a:t>Outside the U.S. </a:t>
            </a:r>
            <a:r>
              <a:rPr lang="en-US" b="1" dirty="0">
                <a:solidFill>
                  <a:srgbClr val="FF0000"/>
                </a:solidFill>
              </a:rPr>
              <a:t>(15% of Revenue</a:t>
            </a:r>
            <a:r>
              <a:rPr lang="en-US" i="1" dirty="0">
                <a:solidFill>
                  <a:srgbClr val="FF0000"/>
                </a:solidFill>
              </a:rPr>
              <a:t>) </a:t>
            </a:r>
            <a:r>
              <a:rPr lang="en-US" dirty="0"/>
              <a:t>business services transitioning from gov’t. assistance to sustainable employment and economic independence</a:t>
            </a:r>
            <a:r>
              <a:rPr lang="en-US" b="1" dirty="0"/>
              <a:t>. Has operations in Canada, England, Australia, Sweden, Italy, Saudi Arabia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56570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AB687-4E9B-4786-BB0B-11785A05A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Maximus competitors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B8DAE-B5B8-4A08-A817-25033444C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U.S Services</a:t>
            </a:r>
            <a:r>
              <a:rPr lang="en-US" dirty="0"/>
              <a:t>: 1) government in-sourced operations, then 2) Conduent, Automated Health Systems, Faneuil, </a:t>
            </a:r>
            <a:r>
              <a:rPr lang="en-US" dirty="0" err="1"/>
              <a:t>KePro</a:t>
            </a:r>
            <a:r>
              <a:rPr lang="en-US" dirty="0"/>
              <a:t>, MTX group.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U.S. Federal</a:t>
            </a:r>
            <a:r>
              <a:rPr lang="en-US" dirty="0"/>
              <a:t>: Serco, General Dynamics Information Technology (</a:t>
            </a:r>
            <a:r>
              <a:rPr lang="en-US" b="1" dirty="0"/>
              <a:t>recent purchase</a:t>
            </a:r>
            <a:r>
              <a:rPr lang="en-US" dirty="0"/>
              <a:t>), </a:t>
            </a:r>
            <a:r>
              <a:rPr lang="en-US" dirty="0" err="1"/>
              <a:t>Cognosante</a:t>
            </a:r>
            <a:r>
              <a:rPr lang="en-US" dirty="0"/>
              <a:t>, Conduent.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Outside the U.S</a:t>
            </a:r>
            <a:r>
              <a:rPr lang="en-US" dirty="0"/>
              <a:t>. 1) MMS is leading service provider in United Kingdom and Australia, and 2)  Atos, Capita, Interserve, Virgin Care, </a:t>
            </a:r>
            <a:r>
              <a:rPr lang="en-US" dirty="0" err="1"/>
              <a:t>Staffline</a:t>
            </a:r>
            <a:r>
              <a:rPr lang="en-US" dirty="0"/>
              <a:t>, Shaw Trust, </a:t>
            </a:r>
            <a:r>
              <a:rPr lang="en-US" dirty="0" err="1"/>
              <a:t>Telus</a:t>
            </a:r>
            <a:r>
              <a:rPr lang="en-US" dirty="0"/>
              <a:t>-Health, and many other private and nonprofit groups.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989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92878-CF1B-452E-BB43-6F585DD5E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5110"/>
          </a:xfrm>
        </p:spPr>
        <p:txBody>
          <a:bodyPr/>
          <a:lstStyle/>
          <a:p>
            <a:r>
              <a:rPr lang="en-US" dirty="0"/>
              <a:t>Maximus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65D6B-CEDE-418E-8D9F-FC1784303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8494"/>
            <a:ext cx="10515600" cy="4778469"/>
          </a:xfrm>
        </p:spPr>
        <p:txBody>
          <a:bodyPr>
            <a:normAutofit/>
          </a:bodyPr>
          <a:lstStyle/>
          <a:p>
            <a:r>
              <a:rPr lang="en-US" b="1" dirty="0"/>
              <a:t>Long-term outlook &amp; revenue visibility</a:t>
            </a:r>
          </a:p>
          <a:p>
            <a:pPr lvl="1"/>
            <a:r>
              <a:rPr lang="en-US" b="1" dirty="0"/>
              <a:t>Contracts of 5 years or longer: backlog can predict up to 90% of revenue</a:t>
            </a:r>
          </a:p>
          <a:p>
            <a:pPr marL="914400" lvl="2" indent="0">
              <a:buNone/>
            </a:pPr>
            <a:r>
              <a:rPr lang="en-US" dirty="0"/>
              <a:t>40% of current backlog to be realized in 2021</a:t>
            </a:r>
          </a:p>
          <a:p>
            <a:pPr marL="914400" lvl="2" indent="0">
              <a:buNone/>
            </a:pPr>
            <a:r>
              <a:rPr lang="en-US" b="1" dirty="0"/>
              <a:t>Deep customer relationships lasting decades create continuous contracts</a:t>
            </a:r>
          </a:p>
          <a:p>
            <a:endParaRPr lang="en-US" dirty="0"/>
          </a:p>
          <a:p>
            <a:r>
              <a:rPr lang="en-US" b="1" dirty="0"/>
              <a:t>Leader in markets &amp; barriers to entry</a:t>
            </a:r>
          </a:p>
          <a:p>
            <a:pPr lvl="1"/>
            <a:r>
              <a:rPr lang="en-US" dirty="0"/>
              <a:t>Largest provider of Medicaid enrollment services,  more than 65% of all those enrolled in Medicaid managed care.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Leading provider of CHIP services and state-based health insurance exchange operations.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357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559EF-3DF2-4A1F-AEF9-8863EF4AD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1CC98CA-D4D7-48C7-ADD0-8958CA7693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4352" y="1559858"/>
            <a:ext cx="9378927" cy="455855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073D40F-A22F-44EA-A3AA-57B210F22F9E}"/>
              </a:ext>
            </a:extLst>
          </p:cNvPr>
          <p:cNvSpPr txBox="1"/>
          <p:nvPr/>
        </p:nvSpPr>
        <p:spPr>
          <a:xfrm>
            <a:off x="1775012" y="6481482"/>
            <a:ext cx="5244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From Hendershot  Investments, Dec. 2020 p. 12.</a:t>
            </a:r>
          </a:p>
        </p:txBody>
      </p:sp>
    </p:spTree>
    <p:extLst>
      <p:ext uri="{BB962C8B-B14F-4D97-AF65-F5344CB8AC3E}">
        <p14:creationId xmlns:p14="http://schemas.microsoft.com/office/powerpoint/2010/main" val="776894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12D90-2D9D-4729-A68E-BB020C49D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Maximus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DD4E7C1E-30C8-48FB-869F-5960C9AE6D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29012" y="992810"/>
            <a:ext cx="5547753" cy="5000000"/>
          </a:xfrm>
        </p:spPr>
      </p:pic>
    </p:spTree>
    <p:extLst>
      <p:ext uri="{BB962C8B-B14F-4D97-AF65-F5344CB8AC3E}">
        <p14:creationId xmlns:p14="http://schemas.microsoft.com/office/powerpoint/2010/main" val="3489581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2606</TotalTime>
  <Words>630</Words>
  <Application>Microsoft Office PowerPoint</Application>
  <PresentationFormat>Widescreen</PresentationFormat>
  <Paragraphs>97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Maximus MMS</vt:lpstr>
      <vt:lpstr>Maximus Mission</vt:lpstr>
      <vt:lpstr>Maximus</vt:lpstr>
      <vt:lpstr>Maximus</vt:lpstr>
      <vt:lpstr>Maximus</vt:lpstr>
      <vt:lpstr>Maximus competitors</vt:lpstr>
      <vt:lpstr>Maximus</vt:lpstr>
      <vt:lpstr>Maximus</vt:lpstr>
      <vt:lpstr>Maximus</vt:lpstr>
      <vt:lpstr>Maximus and Value Line</vt:lpstr>
      <vt:lpstr>Maximus: Fiscal 2020 Results</vt:lpstr>
      <vt:lpstr>MAXIMUS: Cash Flow</vt:lpstr>
      <vt:lpstr>Maximus: Guidance for 2021</vt:lpstr>
      <vt:lpstr>Maximus Pipeline</vt:lpstr>
      <vt:lpstr>Maximus</vt:lpstr>
      <vt:lpstr>PowerPoint Presentation</vt:lpstr>
      <vt:lpstr> VL Estimates vs. my SSG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Maximus MMS</dc:title>
  <dc:creator>josephine murphy</dc:creator>
  <cp:lastModifiedBy>josephine murphy</cp:lastModifiedBy>
  <cp:revision>57</cp:revision>
  <cp:lastPrinted>2020-12-10T21:52:20Z</cp:lastPrinted>
  <dcterms:created xsi:type="dcterms:W3CDTF">2020-12-10T00:32:05Z</dcterms:created>
  <dcterms:modified xsi:type="dcterms:W3CDTF">2020-12-15T03:17:46Z</dcterms:modified>
</cp:coreProperties>
</file>