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67" r:id="rId13"/>
    <p:sldId id="268" r:id="rId14"/>
    <p:sldId id="258" r:id="rId15"/>
    <p:sldId id="259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>
      <p:cViewPr varScale="1">
        <p:scale>
          <a:sx n="46" d="100"/>
          <a:sy n="46" d="100"/>
        </p:scale>
        <p:origin x="55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432AD-C9DB-4EE2-A0CF-93FCB00BB70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FC426-98B0-4C56-B7DC-C684FC37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3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C426-98B0-4C56-B7DC-C684FC373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4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C426-98B0-4C56-B7DC-C684FC3739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C426-98B0-4C56-B7DC-C684FC3739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70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C426-98B0-4C56-B7DC-C684FC3739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24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C426-98B0-4C56-B7DC-C684FC3739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3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C426-98B0-4C56-B7DC-C684FC3739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34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C426-98B0-4C56-B7DC-C684FC3739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3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C426-98B0-4C56-B7DC-C684FC3739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55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C426-98B0-4C56-B7DC-C684FC3739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7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C426-98B0-4C56-B7DC-C684FC3739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0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C426-98B0-4C56-B7DC-C684FC3739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45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C426-98B0-4C56-B7DC-C684FC3739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4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C426-98B0-4C56-B7DC-C684FC3739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65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C426-98B0-4C56-B7DC-C684FC3739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C426-98B0-4C56-B7DC-C684FC3739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8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C426-98B0-4C56-B7DC-C684FC3739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4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F8C-679F-4653-9932-2B89CF5160D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1346-FEB4-4C62-918C-5F7B971C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8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F8C-679F-4653-9932-2B89CF5160D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1346-FEB4-4C62-918C-5F7B971C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0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F8C-679F-4653-9932-2B89CF5160D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1346-FEB4-4C62-918C-5F7B971C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4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F8C-679F-4653-9932-2B89CF5160D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1346-FEB4-4C62-918C-5F7B971C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F8C-679F-4653-9932-2B89CF5160D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1346-FEB4-4C62-918C-5F7B971C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3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F8C-679F-4653-9932-2B89CF5160D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1346-FEB4-4C62-918C-5F7B971C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F8C-679F-4653-9932-2B89CF5160D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1346-FEB4-4C62-918C-5F7B971C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1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F8C-679F-4653-9932-2B89CF5160D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1346-FEB4-4C62-918C-5F7B971C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F8C-679F-4653-9932-2B89CF5160D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1346-FEB4-4C62-918C-5F7B971C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F8C-679F-4653-9932-2B89CF5160D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1346-FEB4-4C62-918C-5F7B971C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F8C-679F-4653-9932-2B89CF5160D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1346-FEB4-4C62-918C-5F7B971C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B9F8C-679F-4653-9932-2B89CF5160D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1346-FEB4-4C62-918C-5F7B971C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24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46" y="3690851"/>
            <a:ext cx="5746173" cy="2726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549" y="3690851"/>
            <a:ext cx="5170516" cy="2726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875" y="0"/>
            <a:ext cx="11517198" cy="36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7"/>
            <a:ext cx="6657975" cy="5324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974" y="1213658"/>
            <a:ext cx="5534025" cy="56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70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"/>
            <a:ext cx="5469775" cy="6675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775" y="0"/>
            <a:ext cx="6722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4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887" y="133004"/>
            <a:ext cx="555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GROWTH NOTES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32509" y="801594"/>
            <a:ext cx="6334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Nasdaq – Strong Buy based on 10 analysts in the last 3 months</a:t>
            </a:r>
          </a:p>
          <a:p>
            <a:r>
              <a:rPr lang="en-US" sz="2400" dirty="0" smtClean="0"/>
              <a:t>12 month price targets </a:t>
            </a:r>
            <a:br>
              <a:rPr lang="en-US" sz="2400" dirty="0" smtClean="0"/>
            </a:br>
            <a:r>
              <a:rPr lang="en-US" sz="2400" dirty="0" smtClean="0"/>
              <a:t>low – $110    average - $134     High  - $159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87" y="2599128"/>
            <a:ext cx="1230284" cy="668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887" y="3507856"/>
            <a:ext cx="5552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Sales Growth     Next Year 2021 – 21.1%</a:t>
            </a:r>
          </a:p>
          <a:p>
            <a:r>
              <a:rPr lang="en-US" sz="2400" dirty="0" smtClean="0"/>
              <a:t>EPS Growth -     Next 5 years  –     17.5%</a:t>
            </a:r>
          </a:p>
          <a:p>
            <a:endParaRPr lang="en-US" sz="2400" dirty="0"/>
          </a:p>
          <a:p>
            <a:r>
              <a:rPr lang="en-US" sz="2400" dirty="0" smtClean="0"/>
              <a:t>ZACKS</a:t>
            </a:r>
          </a:p>
          <a:p>
            <a:r>
              <a:rPr lang="en-US" sz="2400" dirty="0" smtClean="0"/>
              <a:t>EPS Growth Estimates – Next 5 years – 24.2%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790" y="2909455"/>
            <a:ext cx="3541220" cy="1595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298" y="1221763"/>
            <a:ext cx="2287305" cy="1556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66807" y="394614"/>
            <a:ext cx="473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VALUE LINE – January 24, 2020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790" y="4651258"/>
            <a:ext cx="3541220" cy="11649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2547" y="1002863"/>
            <a:ext cx="1173220" cy="10420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2422" y="2044930"/>
            <a:ext cx="3101774" cy="7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0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57" y="150667"/>
            <a:ext cx="8861368" cy="913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8115"/>
            <a:ext cx="3524596" cy="5392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596" y="1208115"/>
            <a:ext cx="2394066" cy="5392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1702" y="1202572"/>
            <a:ext cx="4455622" cy="51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8" y="133004"/>
            <a:ext cx="11272057" cy="65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7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98" y="141316"/>
            <a:ext cx="3267075" cy="1346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940" y="141316"/>
            <a:ext cx="1257300" cy="476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807" y="992678"/>
            <a:ext cx="676275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807" y="243147"/>
            <a:ext cx="2200275" cy="57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255" y="1407668"/>
            <a:ext cx="46265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Favorable fundamental </a:t>
            </a:r>
            <a:r>
              <a:rPr lang="en-US" dirty="0"/>
              <a:t>outlook and bullish </a:t>
            </a:r>
            <a:r>
              <a:rPr lang="en-US" dirty="0" smtClean="0"/>
              <a:t>prospects, average </a:t>
            </a:r>
            <a:r>
              <a:rPr lang="en-US" dirty="0"/>
              <a:t>roughly 20% </a:t>
            </a:r>
            <a:r>
              <a:rPr lang="en-US" dirty="0" smtClean="0"/>
              <a:t>top and </a:t>
            </a:r>
            <a:r>
              <a:rPr lang="en-US" dirty="0"/>
              <a:t>bottom line growth </a:t>
            </a:r>
            <a:r>
              <a:rPr lang="en-US" dirty="0" smtClean="0"/>
              <a:t>thru </a:t>
            </a:r>
            <a:r>
              <a:rPr lang="en-US" dirty="0"/>
              <a:t>FY 21 </a:t>
            </a:r>
            <a:r>
              <a:rPr lang="en-US" dirty="0" smtClean="0"/>
              <a:t>due to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) </a:t>
            </a:r>
            <a:r>
              <a:rPr lang="en-US" dirty="0" smtClean="0"/>
              <a:t>expand store </a:t>
            </a:r>
            <a:r>
              <a:rPr lang="en-US" dirty="0"/>
              <a:t>remodels (comps </a:t>
            </a:r>
            <a:r>
              <a:rPr lang="en-US" dirty="0" smtClean="0"/>
              <a:t>up "</a:t>
            </a:r>
            <a:r>
              <a:rPr lang="en-US" dirty="0"/>
              <a:t>mid-single-digit" in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qtr.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2) rollout </a:t>
            </a:r>
            <a:r>
              <a:rPr lang="en-US" dirty="0"/>
              <a:t>of Ten Below </a:t>
            </a:r>
            <a:r>
              <a:rPr lang="en-US" dirty="0" smtClean="0"/>
              <a:t>in most stores</a:t>
            </a:r>
            <a:r>
              <a:rPr lang="en-US" dirty="0"/>
              <a:t>;</a:t>
            </a:r>
          </a:p>
          <a:p>
            <a:r>
              <a:rPr lang="en-US" dirty="0"/>
              <a:t>3) </a:t>
            </a:r>
            <a:r>
              <a:rPr lang="en-US" dirty="0" smtClean="0"/>
              <a:t>rapidly </a:t>
            </a:r>
            <a:r>
              <a:rPr lang="en-US" dirty="0"/>
              <a:t>expanding footprint, </a:t>
            </a:r>
            <a:r>
              <a:rPr lang="en-US" dirty="0" smtClean="0"/>
              <a:t>amid </a:t>
            </a:r>
            <a:r>
              <a:rPr lang="en-US" dirty="0"/>
              <a:t>thousands of store </a:t>
            </a:r>
            <a:r>
              <a:rPr lang="en-US" dirty="0" smtClean="0"/>
              <a:t>closures year </a:t>
            </a:r>
            <a:r>
              <a:rPr lang="en-US" dirty="0"/>
              <a:t>to date;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</a:t>
            </a:r>
            <a:r>
              <a:rPr lang="en-US" dirty="0"/>
              <a:t>) leveraging </a:t>
            </a:r>
            <a:r>
              <a:rPr lang="en-US" dirty="0" smtClean="0"/>
              <a:t>of </a:t>
            </a:r>
            <a:r>
              <a:rPr lang="en-US" dirty="0" err="1" smtClean="0"/>
              <a:t>omnichannel</a:t>
            </a:r>
            <a:r>
              <a:rPr lang="en-US" dirty="0" smtClean="0"/>
              <a:t> </a:t>
            </a:r>
            <a:r>
              <a:rPr lang="en-US" dirty="0"/>
              <a:t>go-forward </a:t>
            </a:r>
            <a:r>
              <a:rPr lang="en-US" dirty="0" smtClean="0"/>
              <a:t>like buy </a:t>
            </a:r>
            <a:r>
              <a:rPr lang="en-US" dirty="0"/>
              <a:t>online pick up in </a:t>
            </a:r>
            <a:r>
              <a:rPr lang="en-US" dirty="0" smtClean="0"/>
              <a:t>store and e-com-</a:t>
            </a:r>
            <a:r>
              <a:rPr lang="en-US" dirty="0" err="1" smtClean="0"/>
              <a:t>merce</a:t>
            </a:r>
            <a:r>
              <a:rPr lang="en-US" dirty="0" smtClean="0"/>
              <a:t> </a:t>
            </a:r>
            <a:r>
              <a:rPr lang="en-US" dirty="0"/>
              <a:t>platform </a:t>
            </a:r>
            <a:r>
              <a:rPr lang="en-US" dirty="0" smtClean="0"/>
              <a:t>Hollar.com, 1/13/20; </a:t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dirty="0"/>
              <a:t>) focus on </a:t>
            </a:r>
            <a:r>
              <a:rPr lang="en-US" dirty="0" smtClean="0"/>
              <a:t>experiences. Introduction Localhost </a:t>
            </a:r>
            <a:r>
              <a:rPr lang="en-US" dirty="0" err="1"/>
              <a:t>esports</a:t>
            </a:r>
            <a:r>
              <a:rPr lang="en-US" dirty="0"/>
              <a:t> locations</a:t>
            </a:r>
            <a:r>
              <a:rPr lang="en-US" dirty="0" smtClean="0"/>
              <a:t>, announced Oct </a:t>
            </a:r>
            <a:r>
              <a:rPr lang="en-US" dirty="0"/>
              <a:t>10, </a:t>
            </a:r>
            <a:r>
              <a:rPr lang="en-US" dirty="0" smtClean="0"/>
              <a:t>2019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4384" y="1983278"/>
            <a:ext cx="72376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chain matures, we anticipate comparable-store sales growth to moderate somewhat from its 4% five-year historical average (to around 3% on average over the next decade, with roughly 2% from transactions upticks and just under 1% from ticket expansion). Ongoing investment in the store experience and assortment should drive results, as should the eventual emergence of a loyalty program. However, we do not anticipate online sales will be a large part of the story, as Five </a:t>
            </a:r>
            <a:r>
              <a:rPr lang="en-US" dirty="0" err="1" smtClean="0"/>
              <a:t>Below's</a:t>
            </a:r>
            <a:r>
              <a:rPr lang="en-US" dirty="0" smtClean="0"/>
              <a:t> relatively small ticket size and low-priced assortment makes shipping costs difficult to absorb (for example, the firm currently charges at least $5 per order for shipping). Combined with store growth, we expect mid-teens percentage revenue growth over our explicit forecast.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6254" y="5122599"/>
            <a:ext cx="12025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Downside risks to our view include margin pressure from List 3 and 4A tariffs. We foresee</a:t>
            </a:r>
          </a:p>
          <a:p>
            <a:r>
              <a:rPr lang="en-US" dirty="0" smtClean="0"/>
              <a:t>70 bps of net unmitigated tariff costs in FY 20 and 50 bps in FY 21. A prolonged outbreak of</a:t>
            </a:r>
          </a:p>
          <a:p>
            <a:r>
              <a:rPr lang="en-US" dirty="0" smtClean="0"/>
              <a:t>the coronavirus will also present challenges from a material, factory and logistics perspective. We estimate roughly 25% of FIVE's total receipts will be negatively impacted.  Per Value Line: Despite the stock’s recent price pullback, capital appreciation prospects out to 2022-2024 are just average. FIVE is also untimely.at 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4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14"/>
            <a:ext cx="12192000" cy="68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4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33" y="276"/>
            <a:ext cx="11770822" cy="68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8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0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84" y="168706"/>
            <a:ext cx="11654443" cy="646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31" y="168706"/>
            <a:ext cx="10688349" cy="5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2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133004"/>
            <a:ext cx="11488189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8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9105"/>
            <a:ext cx="7481454" cy="6205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640" y="665019"/>
            <a:ext cx="7071360" cy="60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1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25" y="0"/>
            <a:ext cx="8051830" cy="632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15390"/>
            <a:ext cx="8395855" cy="3275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854" y="1"/>
            <a:ext cx="3796146" cy="3790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90605"/>
            <a:ext cx="12192000" cy="1463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53644"/>
            <a:ext cx="12192000" cy="16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5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5" y="0"/>
            <a:ext cx="11454939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27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322</Words>
  <Application>Microsoft Office PowerPoint</Application>
  <PresentationFormat>Widescreen</PresentationFormat>
  <Paragraphs>31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Sheryl</dc:creator>
  <cp:lastModifiedBy>Sheryl</cp:lastModifiedBy>
  <cp:revision>15</cp:revision>
  <dcterms:created xsi:type="dcterms:W3CDTF">2020-02-21T20:33:57Z</dcterms:created>
  <dcterms:modified xsi:type="dcterms:W3CDTF">2020-02-21T23:06:32Z</dcterms:modified>
</cp:coreProperties>
</file>