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77" r:id="rId6"/>
    <p:sldId id="268" r:id="rId7"/>
    <p:sldId id="269" r:id="rId8"/>
    <p:sldId id="270" r:id="rId9"/>
    <p:sldId id="271" r:id="rId10"/>
    <p:sldId id="272" r:id="rId11"/>
    <p:sldId id="273" r:id="rId12"/>
    <p:sldId id="275" r:id="rId13"/>
    <p:sldId id="276" r:id="rId14"/>
    <p:sldId id="259" r:id="rId15"/>
    <p:sldId id="265" r:id="rId16"/>
    <p:sldId id="260" r:id="rId17"/>
    <p:sldId id="261" r:id="rId18"/>
    <p:sldId id="266" r:id="rId19"/>
    <p:sldId id="267"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795F06-1CDD-46B2-A4BA-BF5374B057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3008975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95F06-1CDD-46B2-A4BA-BF5374B057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31495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95F06-1CDD-46B2-A4BA-BF5374B057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132990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95F06-1CDD-46B2-A4BA-BF5374B057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216892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95F06-1CDD-46B2-A4BA-BF5374B057B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1109390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795F06-1CDD-46B2-A4BA-BF5374B057B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333720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795F06-1CDD-46B2-A4BA-BF5374B057BD}"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2605821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795F06-1CDD-46B2-A4BA-BF5374B057BD}"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427675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95F06-1CDD-46B2-A4BA-BF5374B057BD}"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355673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95F06-1CDD-46B2-A4BA-BF5374B057B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367018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95F06-1CDD-46B2-A4BA-BF5374B057B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1FED8-D36B-4F3D-A792-F4C943C8E7C3}" type="slidenum">
              <a:rPr lang="en-US" smtClean="0"/>
              <a:t>‹#›</a:t>
            </a:fld>
            <a:endParaRPr lang="en-US"/>
          </a:p>
        </p:txBody>
      </p:sp>
    </p:spTree>
    <p:extLst>
      <p:ext uri="{BB962C8B-B14F-4D97-AF65-F5344CB8AC3E}">
        <p14:creationId xmlns:p14="http://schemas.microsoft.com/office/powerpoint/2010/main" val="625656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95F06-1CDD-46B2-A4BA-BF5374B057BD}" type="datetimeFigureOut">
              <a:rPr lang="en-US" smtClean="0"/>
              <a:t>10/20/2020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1FED8-D36B-4F3D-A792-F4C943C8E7C3}" type="slidenum">
              <a:rPr lang="en-US" smtClean="0"/>
              <a:t>‹#›</a:t>
            </a:fld>
            <a:endParaRPr lang="en-US"/>
          </a:p>
        </p:txBody>
      </p:sp>
    </p:spTree>
    <p:extLst>
      <p:ext uri="{BB962C8B-B14F-4D97-AF65-F5344CB8AC3E}">
        <p14:creationId xmlns:p14="http://schemas.microsoft.com/office/powerpoint/2010/main" val="3673465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client.schwab.com/secure/cc/research/markets/markets.html?path=/research/Client/Markets/Charts&amp;symbol=$SPCBMIRGL40USD" TargetMode="External"/><Relationship Id="rId2" Type="http://schemas.openxmlformats.org/officeDocument/2006/relationships/hyperlink" Target="https://client.schwab.com/secure/cc/research/markets/markets.html?path=/research/Client/Markets/Charts&amp;symbol=$SPCBMICUS40USD" TargetMode="External"/><Relationship Id="rId1" Type="http://schemas.openxmlformats.org/officeDocument/2006/relationships/slideLayout" Target="../slideLayouts/slideLayout7.xml"/><Relationship Id="rId5" Type="http://schemas.openxmlformats.org/officeDocument/2006/relationships/hyperlink" Target="https://client.schwab.com/secure/cc/research/markets/markets.html?path=/research/Client/Markets/Charts&amp;symbol=$SPCBMIRGLUSD" TargetMode="External"/><Relationship Id="rId4" Type="http://schemas.openxmlformats.org/officeDocument/2006/relationships/hyperlink" Target="https://client.schwab.com/secure/cc/research/markets/markets.html?path=/research/Client/Markets/Charts&amp;symbol=$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nifestinvesting.com/companies/MCO" TargetMode="External"/><Relationship Id="rId2" Type="http://schemas.openxmlformats.org/officeDocument/2006/relationships/hyperlink" Target="https://www.manifestinvesting.com/companies/CBOE" TargetMode="External"/><Relationship Id="rId1" Type="http://schemas.openxmlformats.org/officeDocument/2006/relationships/slideLayout" Target="../slideLayouts/slideLayout7.xml"/><Relationship Id="rId6" Type="http://schemas.openxmlformats.org/officeDocument/2006/relationships/hyperlink" Target="https://www.manifestinvesting.com/companies/FDS" TargetMode="External"/><Relationship Id="rId5" Type="http://schemas.openxmlformats.org/officeDocument/2006/relationships/hyperlink" Target="https://www.manifestinvesting.com/companies/ICE" TargetMode="External"/><Relationship Id="rId4" Type="http://schemas.openxmlformats.org/officeDocument/2006/relationships/hyperlink" Target="https://www.manifestinvesting.com/companies/CM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Cboe</a:t>
            </a:r>
            <a:r>
              <a:rPr lang="en-US" dirty="0" smtClean="0"/>
              <a:t> Global Markets </a:t>
            </a:r>
            <a:r>
              <a:rPr lang="en-US" dirty="0" err="1" smtClean="0"/>
              <a:t>Inc</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Arvind Krishna</a:t>
            </a:r>
          </a:p>
          <a:p>
            <a:r>
              <a:rPr lang="en-US" dirty="0" smtClean="0"/>
              <a:t>Oct 20, 2020</a:t>
            </a:r>
            <a:endParaRPr lang="en-US" dirty="0"/>
          </a:p>
        </p:txBody>
      </p:sp>
    </p:spTree>
    <p:extLst>
      <p:ext uri="{BB962C8B-B14F-4D97-AF65-F5344CB8AC3E}">
        <p14:creationId xmlns:p14="http://schemas.microsoft.com/office/powerpoint/2010/main" val="2645866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858" y="-130628"/>
            <a:ext cx="10493828" cy="6988628"/>
          </a:xfrm>
          <a:prstGeom prst="rect">
            <a:avLst/>
          </a:prstGeom>
        </p:spPr>
      </p:pic>
    </p:spTree>
    <p:extLst>
      <p:ext uri="{BB962C8B-B14F-4D97-AF65-F5344CB8AC3E}">
        <p14:creationId xmlns:p14="http://schemas.microsoft.com/office/powerpoint/2010/main" val="1664950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50" y="0"/>
            <a:ext cx="12725893" cy="6858000"/>
          </a:xfrm>
          <a:prstGeom prst="rect">
            <a:avLst/>
          </a:prstGeom>
        </p:spPr>
      </p:pic>
    </p:spTree>
    <p:extLst>
      <p:ext uri="{BB962C8B-B14F-4D97-AF65-F5344CB8AC3E}">
        <p14:creationId xmlns:p14="http://schemas.microsoft.com/office/powerpoint/2010/main" val="420701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708"/>
            <a:ext cx="12192000" cy="6882566"/>
          </a:xfrm>
          <a:prstGeom prst="rect">
            <a:avLst/>
          </a:prstGeom>
        </p:spPr>
      </p:pic>
    </p:spTree>
    <p:extLst>
      <p:ext uri="{BB962C8B-B14F-4D97-AF65-F5344CB8AC3E}">
        <p14:creationId xmlns:p14="http://schemas.microsoft.com/office/powerpoint/2010/main" val="1102315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5428"/>
            <a:ext cx="11980076" cy="5506370"/>
          </a:xfrm>
          <a:prstGeom prst="rect">
            <a:avLst/>
          </a:prstGeom>
        </p:spPr>
      </p:pic>
    </p:spTree>
    <p:extLst>
      <p:ext uri="{BB962C8B-B14F-4D97-AF65-F5344CB8AC3E}">
        <p14:creationId xmlns:p14="http://schemas.microsoft.com/office/powerpoint/2010/main" val="354715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99197918"/>
              </p:ext>
            </p:extLst>
          </p:nvPr>
        </p:nvGraphicFramePr>
        <p:xfrm>
          <a:off x="1227561" y="820545"/>
          <a:ext cx="10121385" cy="5339287"/>
        </p:xfrm>
        <a:graphic>
          <a:graphicData uri="http://schemas.openxmlformats.org/drawingml/2006/table">
            <a:tbl>
              <a:tblPr/>
              <a:tblGrid>
                <a:gridCol w="2024277"/>
                <a:gridCol w="2024277"/>
                <a:gridCol w="2024277"/>
                <a:gridCol w="2024277"/>
                <a:gridCol w="2024277"/>
              </a:tblGrid>
              <a:tr h="392047">
                <a:tc gridSpan="5">
                  <a:txBody>
                    <a:bodyPr/>
                    <a:lstStyle/>
                    <a:p>
                      <a:endParaRPr lang="en-US" sz="1600" dirty="0"/>
                    </a:p>
                  </a:txBody>
                  <a:tcPr marL="79115" marR="79115" marT="39558" marB="39558"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r>
                        <a:rPr lang="en-US" sz="1600" b="1" dirty="0"/>
                        <a:t>Index Comparison</a:t>
                      </a:r>
                    </a:p>
                  </a:txBody>
                  <a:tcPr marL="79115" marR="79115" marT="39558" marB="39558" anchor="ctr">
                    <a:lnL>
                      <a:noFill/>
                    </a:lnL>
                    <a:lnR>
                      <a:noFill/>
                    </a:lnR>
                    <a:lnB>
                      <a:noFill/>
                    </a:lnB>
                  </a:tcPr>
                </a:tc>
                <a:tc>
                  <a:txBody>
                    <a:bodyPr/>
                    <a:lstStyle/>
                    <a:p>
                      <a:r>
                        <a:rPr lang="en-US" sz="1600"/>
                        <a:t>1 Month</a:t>
                      </a:r>
                    </a:p>
                  </a:txBody>
                  <a:tcPr marL="79115" marR="79115" marT="39558" marB="39558" anchor="ctr">
                    <a:lnL>
                      <a:noFill/>
                    </a:lnL>
                    <a:lnR>
                      <a:noFill/>
                    </a:lnR>
                    <a:lnT>
                      <a:noFill/>
                    </a:lnT>
                    <a:lnB>
                      <a:noFill/>
                    </a:lnB>
                  </a:tcPr>
                </a:tc>
                <a:tc>
                  <a:txBody>
                    <a:bodyPr/>
                    <a:lstStyle/>
                    <a:p>
                      <a:r>
                        <a:rPr lang="en-US" sz="1600" dirty="0"/>
                        <a:t>6 Months</a:t>
                      </a:r>
                    </a:p>
                  </a:txBody>
                  <a:tcPr marL="79115" marR="79115" marT="39558" marB="39558" anchor="ctr">
                    <a:lnL>
                      <a:noFill/>
                    </a:lnL>
                    <a:lnR>
                      <a:noFill/>
                    </a:lnR>
                    <a:lnT>
                      <a:noFill/>
                    </a:lnT>
                    <a:lnB>
                      <a:noFill/>
                    </a:lnB>
                  </a:tcPr>
                </a:tc>
                <a:tc>
                  <a:txBody>
                    <a:bodyPr/>
                    <a:lstStyle/>
                    <a:p>
                      <a:r>
                        <a:rPr lang="en-US" sz="1600"/>
                        <a:t>1 Year</a:t>
                      </a:r>
                    </a:p>
                  </a:txBody>
                  <a:tcPr marL="79115" marR="79115" marT="39558" marB="39558" anchor="ctr">
                    <a:lnL>
                      <a:noFill/>
                    </a:lnL>
                    <a:lnR>
                      <a:noFill/>
                    </a:lnR>
                    <a:lnT>
                      <a:noFill/>
                    </a:lnT>
                    <a:lnB>
                      <a:noFill/>
                    </a:lnB>
                  </a:tcPr>
                </a:tc>
                <a:tc>
                  <a:txBody>
                    <a:bodyPr/>
                    <a:lstStyle/>
                    <a:p>
                      <a:r>
                        <a:rPr lang="en-US" sz="1600" dirty="0"/>
                        <a:t>52-Week Range</a:t>
                      </a:r>
                    </a:p>
                  </a:txBody>
                  <a:tcPr marL="79115" marR="79115" marT="39558" marB="39558" anchor="ctr">
                    <a:lnL>
                      <a:noFill/>
                    </a:lnL>
                    <a:lnR>
                      <a:noFill/>
                    </a:lnR>
                    <a:lnT>
                      <a:noFill/>
                    </a:lnT>
                    <a:lnB>
                      <a:noFill/>
                    </a:lnB>
                  </a:tcPr>
                </a:tc>
              </a:tr>
              <a:tr h="984058">
                <a:tc>
                  <a:txBody>
                    <a:bodyPr/>
                    <a:lstStyle/>
                    <a:p>
                      <a:r>
                        <a:rPr lang="en-US" sz="1600" b="1" dirty="0">
                          <a:solidFill>
                            <a:schemeClr val="accent1">
                              <a:lumMod val="75000"/>
                            </a:schemeClr>
                          </a:solidFill>
                        </a:rPr>
                        <a:t>CBOE</a:t>
                      </a:r>
                      <a:r>
                        <a:rPr lang="en-US" sz="1600" b="1" dirty="0" smtClean="0">
                          <a:solidFill>
                            <a:schemeClr val="accent1">
                              <a:lumMod val="75000"/>
                            </a:schemeClr>
                          </a:solidFill>
                        </a:rPr>
                        <a:t>: </a:t>
                      </a:r>
                      <a:r>
                        <a:rPr lang="en-US" sz="1600" b="1" dirty="0" err="1" smtClean="0">
                          <a:solidFill>
                            <a:schemeClr val="accent1">
                              <a:lumMod val="75000"/>
                            </a:schemeClr>
                          </a:solidFill>
                        </a:rPr>
                        <a:t>Cboe</a:t>
                      </a:r>
                      <a:r>
                        <a:rPr lang="en-US" sz="1600" b="1" dirty="0" smtClean="0">
                          <a:solidFill>
                            <a:schemeClr val="accent1">
                              <a:lumMod val="75000"/>
                            </a:schemeClr>
                          </a:solidFill>
                        </a:rPr>
                        <a:t> </a:t>
                      </a:r>
                      <a:r>
                        <a:rPr lang="en-US" sz="1600" b="1" dirty="0">
                          <a:solidFill>
                            <a:schemeClr val="accent1">
                              <a:lumMod val="75000"/>
                            </a:schemeClr>
                          </a:solidFill>
                        </a:rPr>
                        <a:t>Consolidated Listings</a:t>
                      </a:r>
                    </a:p>
                  </a:txBody>
                  <a:tcPr marL="79115" marR="79115" marT="39558" marB="39558" anchor="ctr">
                    <a:lnL>
                      <a:noFill/>
                    </a:lnL>
                    <a:lnR>
                      <a:noFill/>
                    </a:lnR>
                    <a:lnT>
                      <a:noFill/>
                    </a:lnT>
                    <a:lnB>
                      <a:noFill/>
                    </a:lnB>
                  </a:tcPr>
                </a:tc>
                <a:tc>
                  <a:txBody>
                    <a:bodyPr/>
                    <a:lstStyle/>
                    <a:p>
                      <a:r>
                        <a:rPr lang="en-US" sz="1600" dirty="0">
                          <a:solidFill>
                            <a:srgbClr val="C00000"/>
                          </a:solidFill>
                        </a:rPr>
                        <a:t>-5.84%</a:t>
                      </a:r>
                    </a:p>
                  </a:txBody>
                  <a:tcPr marL="79115" marR="79115" marT="39558" marB="39558" anchor="ctr">
                    <a:lnL>
                      <a:noFill/>
                    </a:lnL>
                    <a:lnR>
                      <a:noFill/>
                    </a:lnR>
                    <a:lnT>
                      <a:noFill/>
                    </a:lnT>
                    <a:lnB>
                      <a:noFill/>
                    </a:lnB>
                  </a:tcPr>
                </a:tc>
                <a:tc>
                  <a:txBody>
                    <a:bodyPr/>
                    <a:lstStyle/>
                    <a:p>
                      <a:r>
                        <a:rPr lang="en-US" sz="1600" dirty="0">
                          <a:solidFill>
                            <a:srgbClr val="C00000"/>
                          </a:solidFill>
                        </a:rPr>
                        <a:t>-14.49%</a:t>
                      </a:r>
                    </a:p>
                  </a:txBody>
                  <a:tcPr marL="79115" marR="79115" marT="39558" marB="39558" anchor="ctr">
                    <a:lnL>
                      <a:noFill/>
                    </a:lnL>
                    <a:lnR>
                      <a:noFill/>
                    </a:lnR>
                    <a:lnT>
                      <a:noFill/>
                    </a:lnT>
                    <a:lnB>
                      <a:noFill/>
                    </a:lnB>
                  </a:tcPr>
                </a:tc>
                <a:tc>
                  <a:txBody>
                    <a:bodyPr/>
                    <a:lstStyle/>
                    <a:p>
                      <a:r>
                        <a:rPr lang="en-US" sz="1600" dirty="0">
                          <a:solidFill>
                            <a:srgbClr val="C00000"/>
                          </a:solidFill>
                        </a:rPr>
                        <a:t>-27.21%</a:t>
                      </a:r>
                    </a:p>
                  </a:txBody>
                  <a:tcPr marL="79115" marR="79115" marT="39558" marB="39558" anchor="ctr">
                    <a:lnL>
                      <a:noFill/>
                    </a:lnL>
                    <a:lnR>
                      <a:noFill/>
                    </a:lnR>
                    <a:lnT>
                      <a:noFill/>
                    </a:lnT>
                    <a:lnB>
                      <a:noFill/>
                    </a:lnB>
                  </a:tcPr>
                </a:tc>
                <a:tc>
                  <a:txBody>
                    <a:bodyPr/>
                    <a:lstStyle/>
                    <a:p>
                      <a:r>
                        <a:rPr lang="en-US" sz="1600" dirty="0" smtClean="0">
                          <a:solidFill>
                            <a:srgbClr val="C00000"/>
                          </a:solidFill>
                        </a:rPr>
                        <a:t>$72</a:t>
                      </a:r>
                      <a:r>
                        <a:rPr lang="en-US" sz="1600" baseline="0" dirty="0" smtClean="0">
                          <a:solidFill>
                            <a:srgbClr val="C00000"/>
                          </a:solidFill>
                        </a:rPr>
                        <a:t> ---------------- $128</a:t>
                      </a:r>
                      <a:endParaRPr lang="en-US" sz="1600" dirty="0">
                        <a:solidFill>
                          <a:srgbClr val="C00000"/>
                        </a:solidFill>
                      </a:endParaRPr>
                    </a:p>
                  </a:txBody>
                  <a:tcPr marL="79115" marR="79115" marT="39558" marB="39558" anchor="ctr">
                    <a:lnL>
                      <a:noFill/>
                    </a:lnL>
                    <a:lnR>
                      <a:noFill/>
                    </a:lnR>
                    <a:lnT>
                      <a:noFill/>
                    </a:lnT>
                    <a:lnB>
                      <a:noFill/>
                    </a:lnB>
                  </a:tcPr>
                </a:tc>
              </a:tr>
              <a:tr h="984058">
                <a:tc>
                  <a:txBody>
                    <a:bodyPr/>
                    <a:lstStyle/>
                    <a:p>
                      <a:r>
                        <a:rPr lang="en-US" sz="1600">
                          <a:hlinkClick r:id="rId2"/>
                        </a:rPr>
                        <a:t>S&amp;P US Financials</a:t>
                      </a:r>
                      <a:endParaRPr lang="en-US" sz="1600"/>
                    </a:p>
                  </a:txBody>
                  <a:tcPr marL="79115" marR="79115" marT="39558" marB="39558" anchor="ctr">
                    <a:lnL>
                      <a:noFill/>
                    </a:lnL>
                    <a:lnR>
                      <a:noFill/>
                    </a:lnR>
                    <a:lnT>
                      <a:noFill/>
                    </a:lnT>
                    <a:lnB>
                      <a:noFill/>
                    </a:lnB>
                  </a:tcPr>
                </a:tc>
                <a:tc>
                  <a:txBody>
                    <a:bodyPr/>
                    <a:lstStyle/>
                    <a:p>
                      <a:r>
                        <a:rPr lang="en-US" sz="1600" dirty="0"/>
                        <a:t>+2.29%</a:t>
                      </a:r>
                    </a:p>
                  </a:txBody>
                  <a:tcPr marL="79115" marR="79115" marT="39558" marB="39558" anchor="ctr">
                    <a:lnL>
                      <a:noFill/>
                    </a:lnL>
                    <a:lnR>
                      <a:noFill/>
                    </a:lnR>
                    <a:lnT>
                      <a:noFill/>
                    </a:lnT>
                    <a:lnB>
                      <a:noFill/>
                    </a:lnB>
                  </a:tcPr>
                </a:tc>
                <a:tc>
                  <a:txBody>
                    <a:bodyPr/>
                    <a:lstStyle/>
                    <a:p>
                      <a:r>
                        <a:rPr lang="en-US" sz="1600" dirty="0"/>
                        <a:t>+16.81%</a:t>
                      </a:r>
                    </a:p>
                  </a:txBody>
                  <a:tcPr marL="79115" marR="79115" marT="39558" marB="39558" anchor="ctr">
                    <a:lnL>
                      <a:noFill/>
                    </a:lnL>
                    <a:lnR>
                      <a:noFill/>
                    </a:lnR>
                    <a:lnT>
                      <a:noFill/>
                    </a:lnT>
                    <a:lnB>
                      <a:noFill/>
                    </a:lnB>
                  </a:tcPr>
                </a:tc>
                <a:tc>
                  <a:txBody>
                    <a:bodyPr/>
                    <a:lstStyle/>
                    <a:p>
                      <a:r>
                        <a:rPr lang="en-US" sz="1600"/>
                        <a:t>-11.99%</a:t>
                      </a:r>
                    </a:p>
                  </a:txBody>
                  <a:tcPr marL="79115" marR="79115" marT="39558" marB="39558" anchor="ctr">
                    <a:lnL>
                      <a:noFill/>
                    </a:lnL>
                    <a:lnR>
                      <a:noFill/>
                    </a:lnR>
                    <a:lnT>
                      <a:noFill/>
                    </a:lnT>
                    <a:lnB>
                      <a:noFill/>
                    </a:lnB>
                  </a:tcPr>
                </a:tc>
                <a:tc>
                  <a:txBody>
                    <a:bodyPr/>
                    <a:lstStyle/>
                    <a:p>
                      <a:r>
                        <a:rPr lang="en-US" sz="1600" dirty="0" smtClean="0"/>
                        <a:t>$113 --------------- $202</a:t>
                      </a:r>
                      <a:endParaRPr lang="en-US" sz="1600" dirty="0"/>
                    </a:p>
                  </a:txBody>
                  <a:tcPr marL="79115" marR="79115" marT="39558" marB="39558" anchor="ctr">
                    <a:lnL>
                      <a:noFill/>
                    </a:lnL>
                    <a:lnR>
                      <a:noFill/>
                    </a:lnR>
                    <a:lnT>
                      <a:noFill/>
                    </a:lnT>
                    <a:lnB>
                      <a:noFill/>
                    </a:lnB>
                  </a:tcPr>
                </a:tc>
              </a:tr>
              <a:tr h="984058">
                <a:tc>
                  <a:txBody>
                    <a:bodyPr/>
                    <a:lstStyle/>
                    <a:p>
                      <a:r>
                        <a:rPr lang="en-US" sz="1600">
                          <a:hlinkClick r:id="rId3"/>
                        </a:rPr>
                        <a:t>S&amp;P Global Financials</a:t>
                      </a:r>
                      <a:endParaRPr lang="en-US" sz="1600"/>
                    </a:p>
                  </a:txBody>
                  <a:tcPr marL="79115" marR="79115" marT="39558" marB="39558" anchor="ctr">
                    <a:lnL>
                      <a:noFill/>
                    </a:lnL>
                    <a:lnR>
                      <a:noFill/>
                    </a:lnR>
                    <a:lnT>
                      <a:noFill/>
                    </a:lnT>
                    <a:lnB>
                      <a:noFill/>
                    </a:lnB>
                  </a:tcPr>
                </a:tc>
                <a:tc>
                  <a:txBody>
                    <a:bodyPr/>
                    <a:lstStyle/>
                    <a:p>
                      <a:r>
                        <a:rPr lang="en-US" sz="1600"/>
                        <a:t>-0.74%</a:t>
                      </a:r>
                    </a:p>
                  </a:txBody>
                  <a:tcPr marL="79115" marR="79115" marT="39558" marB="39558" anchor="ctr">
                    <a:lnL>
                      <a:noFill/>
                    </a:lnL>
                    <a:lnR>
                      <a:noFill/>
                    </a:lnR>
                    <a:lnT>
                      <a:noFill/>
                    </a:lnT>
                    <a:lnB>
                      <a:noFill/>
                    </a:lnB>
                  </a:tcPr>
                </a:tc>
                <a:tc>
                  <a:txBody>
                    <a:bodyPr/>
                    <a:lstStyle/>
                    <a:p>
                      <a:r>
                        <a:rPr lang="en-US" sz="1600"/>
                        <a:t>+14.46%</a:t>
                      </a:r>
                    </a:p>
                  </a:txBody>
                  <a:tcPr marL="79115" marR="79115" marT="39558" marB="39558" anchor="ctr">
                    <a:lnL>
                      <a:noFill/>
                    </a:lnL>
                    <a:lnR>
                      <a:noFill/>
                    </a:lnR>
                    <a:lnT>
                      <a:noFill/>
                    </a:lnT>
                    <a:lnB>
                      <a:noFill/>
                    </a:lnB>
                  </a:tcPr>
                </a:tc>
                <a:tc>
                  <a:txBody>
                    <a:bodyPr/>
                    <a:lstStyle/>
                    <a:p>
                      <a:r>
                        <a:rPr lang="en-US" sz="1600"/>
                        <a:t>-15.24%</a:t>
                      </a:r>
                    </a:p>
                  </a:txBody>
                  <a:tcPr marL="79115" marR="79115" marT="39558" marB="39558" anchor="ctr">
                    <a:lnL>
                      <a:noFill/>
                    </a:lnL>
                    <a:lnR>
                      <a:noFill/>
                    </a:lnR>
                    <a:lnT>
                      <a:noFill/>
                    </a:lnT>
                    <a:lnB>
                      <a:noFill/>
                    </a:lnB>
                  </a:tcPr>
                </a:tc>
                <a:tc>
                  <a:txBody>
                    <a:bodyPr/>
                    <a:lstStyle/>
                    <a:p>
                      <a:r>
                        <a:rPr lang="en-US" sz="1600" dirty="0" smtClean="0">
                          <a:effectLst/>
                        </a:rPr>
                        <a:t>$89</a:t>
                      </a:r>
                      <a:r>
                        <a:rPr lang="en-US" sz="1600" baseline="0" dirty="0" smtClean="0">
                          <a:effectLst/>
                        </a:rPr>
                        <a:t> ---------------   $153</a:t>
                      </a:r>
                      <a:endParaRPr lang="en-US" sz="1600" dirty="0"/>
                    </a:p>
                  </a:txBody>
                  <a:tcPr marL="79115" marR="79115" marT="39558" marB="39558" anchor="ctr">
                    <a:lnL>
                      <a:noFill/>
                    </a:lnL>
                    <a:lnR>
                      <a:noFill/>
                    </a:lnR>
                    <a:lnT>
                      <a:noFill/>
                    </a:lnT>
                    <a:lnB>
                      <a:noFill/>
                    </a:lnB>
                  </a:tcPr>
                </a:tc>
              </a:tr>
              <a:tr h="984058">
                <a:tc>
                  <a:txBody>
                    <a:bodyPr/>
                    <a:lstStyle/>
                    <a:p>
                      <a:r>
                        <a:rPr lang="en-US" sz="1600">
                          <a:hlinkClick r:id="rId4"/>
                        </a:rPr>
                        <a:t>S&amp;P 500</a:t>
                      </a:r>
                      <a:endParaRPr lang="en-US" sz="1600"/>
                    </a:p>
                  </a:txBody>
                  <a:tcPr marL="79115" marR="79115" marT="39558" marB="39558" anchor="ctr">
                    <a:lnL>
                      <a:noFill/>
                    </a:lnL>
                    <a:lnR>
                      <a:noFill/>
                    </a:lnR>
                    <a:lnT>
                      <a:noFill/>
                    </a:lnT>
                    <a:lnB>
                      <a:noFill/>
                    </a:lnB>
                  </a:tcPr>
                </a:tc>
                <a:tc>
                  <a:txBody>
                    <a:bodyPr/>
                    <a:lstStyle/>
                    <a:p>
                      <a:r>
                        <a:rPr lang="en-US" sz="1600"/>
                        <a:t>+3.76%</a:t>
                      </a:r>
                    </a:p>
                  </a:txBody>
                  <a:tcPr marL="79115" marR="79115" marT="39558" marB="39558" anchor="ctr">
                    <a:lnL>
                      <a:noFill/>
                    </a:lnL>
                    <a:lnR>
                      <a:noFill/>
                    </a:lnR>
                    <a:lnT>
                      <a:noFill/>
                    </a:lnT>
                    <a:lnB>
                      <a:noFill/>
                    </a:lnB>
                  </a:tcPr>
                </a:tc>
                <a:tc>
                  <a:txBody>
                    <a:bodyPr/>
                    <a:lstStyle/>
                    <a:p>
                      <a:r>
                        <a:rPr lang="en-US" sz="1600"/>
                        <a:t>+24.42%</a:t>
                      </a:r>
                    </a:p>
                  </a:txBody>
                  <a:tcPr marL="79115" marR="79115" marT="39558" marB="39558" anchor="ctr">
                    <a:lnL>
                      <a:noFill/>
                    </a:lnL>
                    <a:lnR>
                      <a:noFill/>
                    </a:lnR>
                    <a:lnT>
                      <a:noFill/>
                    </a:lnT>
                    <a:lnB>
                      <a:noFill/>
                    </a:lnB>
                  </a:tcPr>
                </a:tc>
                <a:tc>
                  <a:txBody>
                    <a:bodyPr/>
                    <a:lstStyle/>
                    <a:p>
                      <a:r>
                        <a:rPr lang="en-US" sz="1600"/>
                        <a:t>+16.28%</a:t>
                      </a:r>
                    </a:p>
                  </a:txBody>
                  <a:tcPr marL="79115" marR="79115" marT="39558" marB="39558" anchor="ctr">
                    <a:lnL>
                      <a:noFill/>
                    </a:lnL>
                    <a:lnR>
                      <a:noFill/>
                    </a:lnR>
                    <a:lnT>
                      <a:noFill/>
                    </a:lnT>
                    <a:lnB>
                      <a:noFill/>
                    </a:lnB>
                  </a:tcPr>
                </a:tc>
                <a:tc>
                  <a:txBody>
                    <a:bodyPr/>
                    <a:lstStyle/>
                    <a:p>
                      <a:r>
                        <a:rPr lang="en-US" sz="1600" dirty="0" smtClean="0">
                          <a:effectLst/>
                        </a:rPr>
                        <a:t>$2192</a:t>
                      </a:r>
                      <a:r>
                        <a:rPr lang="en-US" sz="1600" baseline="0" dirty="0" smtClean="0">
                          <a:effectLst/>
                        </a:rPr>
                        <a:t> ------------$3588</a:t>
                      </a:r>
                      <a:endParaRPr lang="en-US" sz="1600" dirty="0"/>
                    </a:p>
                  </a:txBody>
                  <a:tcPr marL="79115" marR="79115" marT="39558" marB="39558" anchor="ctr">
                    <a:lnL>
                      <a:noFill/>
                    </a:lnL>
                    <a:lnR>
                      <a:noFill/>
                    </a:lnR>
                    <a:lnT>
                      <a:noFill/>
                    </a:lnT>
                    <a:lnB>
                      <a:noFill/>
                    </a:lnB>
                  </a:tcPr>
                </a:tc>
              </a:tr>
              <a:tr h="688052">
                <a:tc>
                  <a:txBody>
                    <a:bodyPr/>
                    <a:lstStyle/>
                    <a:p>
                      <a:r>
                        <a:rPr lang="en-US" sz="1600">
                          <a:hlinkClick r:id="rId5"/>
                        </a:rPr>
                        <a:t>S&amp;P Global BMI</a:t>
                      </a:r>
                      <a:endParaRPr lang="en-US" sz="1600"/>
                    </a:p>
                  </a:txBody>
                  <a:tcPr marL="79115" marR="79115" marT="39558" marB="39558" anchor="ctr">
                    <a:lnL>
                      <a:noFill/>
                    </a:lnL>
                    <a:lnR>
                      <a:noFill/>
                    </a:lnR>
                    <a:lnT>
                      <a:noFill/>
                    </a:lnT>
                    <a:lnB>
                      <a:noFill/>
                    </a:lnB>
                  </a:tcPr>
                </a:tc>
                <a:tc>
                  <a:txBody>
                    <a:bodyPr/>
                    <a:lstStyle/>
                    <a:p>
                      <a:r>
                        <a:rPr lang="en-US" sz="1600"/>
                        <a:t>+1.33%</a:t>
                      </a:r>
                    </a:p>
                  </a:txBody>
                  <a:tcPr marL="79115" marR="79115" marT="39558" marB="39558" anchor="ctr">
                    <a:lnL>
                      <a:noFill/>
                    </a:lnL>
                    <a:lnR>
                      <a:noFill/>
                    </a:lnR>
                    <a:lnT>
                      <a:noFill/>
                    </a:lnT>
                    <a:lnB>
                      <a:noFill/>
                    </a:lnB>
                  </a:tcPr>
                </a:tc>
                <a:tc>
                  <a:txBody>
                    <a:bodyPr/>
                    <a:lstStyle/>
                    <a:p>
                      <a:r>
                        <a:rPr lang="en-US" sz="1600"/>
                        <a:t>+25.55%</a:t>
                      </a:r>
                    </a:p>
                  </a:txBody>
                  <a:tcPr marL="79115" marR="79115" marT="39558" marB="39558" anchor="ctr">
                    <a:lnL>
                      <a:noFill/>
                    </a:lnL>
                    <a:lnR>
                      <a:noFill/>
                    </a:lnR>
                    <a:lnT>
                      <a:noFill/>
                    </a:lnT>
                    <a:lnB>
                      <a:noFill/>
                    </a:lnB>
                  </a:tcPr>
                </a:tc>
                <a:tc>
                  <a:txBody>
                    <a:bodyPr/>
                    <a:lstStyle/>
                    <a:p>
                      <a:r>
                        <a:rPr lang="en-US" sz="1600"/>
                        <a:t>+10.06%</a:t>
                      </a:r>
                    </a:p>
                  </a:txBody>
                  <a:tcPr marL="79115" marR="79115" marT="39558" marB="39558" anchor="ctr">
                    <a:lnL>
                      <a:noFill/>
                    </a:lnL>
                    <a:lnR>
                      <a:noFill/>
                    </a:lnR>
                    <a:lnT>
                      <a:noFill/>
                    </a:lnT>
                    <a:lnB>
                      <a:noFill/>
                    </a:lnB>
                  </a:tcPr>
                </a:tc>
                <a:tc>
                  <a:txBody>
                    <a:bodyPr/>
                    <a:lstStyle/>
                    <a:p>
                      <a:r>
                        <a:rPr lang="en-US" sz="1600" dirty="0" smtClean="0"/>
                        <a:t>$187 --------------  $290</a:t>
                      </a:r>
                      <a:endParaRPr lang="en-US" sz="1600" dirty="0"/>
                    </a:p>
                  </a:txBody>
                  <a:tcPr marL="79115" marR="79115" marT="39558" marB="39558" anchor="ctr">
                    <a:lnL>
                      <a:noFill/>
                    </a:lnL>
                    <a:lnR>
                      <a:noFill/>
                    </a:lnR>
                    <a:lnT>
                      <a:noFill/>
                    </a:lnT>
                    <a:lnB>
                      <a:noFill/>
                    </a:lnB>
                  </a:tcPr>
                </a:tc>
              </a:tr>
            </a:tbl>
          </a:graphicData>
        </a:graphic>
      </p:graphicFrame>
      <p:sp>
        <p:nvSpPr>
          <p:cNvPr id="3" name="Rectangle 1"/>
          <p:cNvSpPr>
            <a:spLocks noChangeArrowheads="1"/>
          </p:cNvSpPr>
          <p:nvPr/>
        </p:nvSpPr>
        <p:spPr bwMode="auto">
          <a:xfrm>
            <a:off x="1227561" y="820545"/>
            <a:ext cx="1012138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panose="020B0604020202020204" pitchFamily="34" charset="0"/>
              </a:rPr>
              <a:t>Price Performance Comparison As of 10/15/2020 with Key Indexes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4112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515" y="0"/>
            <a:ext cx="10515600" cy="537028"/>
          </a:xfrm>
        </p:spPr>
        <p:txBody>
          <a:bodyPr>
            <a:normAutofit/>
          </a:bodyPr>
          <a:lstStyle/>
          <a:p>
            <a:pPr algn="ctr"/>
            <a:r>
              <a:rPr lang="en-US" sz="3200" b="1" dirty="0" smtClean="0"/>
              <a:t>CBOE’s Liquidity Position &amp; Debt Reduction</a:t>
            </a:r>
            <a:endParaRPr lang="en-US" sz="3200" b="1" dirty="0"/>
          </a:p>
        </p:txBody>
      </p:sp>
      <p:sp>
        <p:nvSpPr>
          <p:cNvPr id="3" name="Rectangle 2"/>
          <p:cNvSpPr/>
          <p:nvPr/>
        </p:nvSpPr>
        <p:spPr>
          <a:xfrm>
            <a:off x="751804" y="499209"/>
            <a:ext cx="10688392" cy="6186309"/>
          </a:xfrm>
          <a:prstGeom prst="rect">
            <a:avLst/>
          </a:prstGeom>
        </p:spPr>
        <p:txBody>
          <a:bodyPr wrap="square">
            <a:spAutoFit/>
          </a:bodyPr>
          <a:lstStyle/>
          <a:p>
            <a:r>
              <a:rPr lang="en-US" b="1" dirty="0"/>
              <a:t>Previous to the </a:t>
            </a:r>
            <a:r>
              <a:rPr lang="en-US" b="1" dirty="0" smtClean="0"/>
              <a:t>BATS acquisition in Feb. 2017</a:t>
            </a:r>
            <a:r>
              <a:rPr lang="en-US" dirty="0" smtClean="0"/>
              <a:t>, </a:t>
            </a:r>
            <a:r>
              <a:rPr lang="en-US" dirty="0"/>
              <a:t>CBOE had no debt, but then secured $1.65 billion in debt to finance the cash portion of the acquisition. However, as of Q2 2020 debt has been decreased to approximately $900 million. We think </a:t>
            </a:r>
            <a:r>
              <a:rPr lang="en-US" dirty="0" err="1"/>
              <a:t>Cboe's</a:t>
            </a:r>
            <a:r>
              <a:rPr lang="en-US" dirty="0"/>
              <a:t> balance sheet is reasonable at 31% debt-to-equity and 0.7x net debt-to-EBITDA compared to the peer average of 2.1x.</a:t>
            </a:r>
            <a:endParaRPr lang="en-US" dirty="0" smtClean="0"/>
          </a:p>
          <a:p>
            <a:r>
              <a:rPr lang="en-US" dirty="0" smtClean="0"/>
              <a:t>This </a:t>
            </a:r>
            <a:r>
              <a:rPr lang="en-US" dirty="0"/>
              <a:t>is offset by CBOE's dominant market share </a:t>
            </a:r>
            <a:r>
              <a:rPr lang="en-US" dirty="0" smtClean="0"/>
              <a:t>for </a:t>
            </a:r>
            <a:r>
              <a:rPr lang="en-US" dirty="0"/>
              <a:t>the options </a:t>
            </a:r>
            <a:r>
              <a:rPr lang="en-US" dirty="0" smtClean="0"/>
              <a:t>market (40%) &amp; U.S. Equities (20%) </a:t>
            </a:r>
            <a:r>
              <a:rPr lang="en-US" dirty="0"/>
              <a:t>market share </a:t>
            </a:r>
            <a:r>
              <a:rPr lang="en-US" dirty="0" smtClean="0"/>
              <a:t>trading </a:t>
            </a:r>
            <a:r>
              <a:rPr lang="en-US" dirty="0"/>
              <a:t>with the BATS acquisition</a:t>
            </a:r>
            <a:r>
              <a:rPr lang="en-US" dirty="0" smtClean="0"/>
              <a:t>.</a:t>
            </a:r>
          </a:p>
          <a:p>
            <a:endParaRPr lang="en-US" dirty="0"/>
          </a:p>
          <a:p>
            <a:r>
              <a:rPr lang="en-US" b="1" dirty="0"/>
              <a:t>After acquiring BATS</a:t>
            </a:r>
            <a:r>
              <a:rPr lang="en-US" dirty="0"/>
              <a:t>, </a:t>
            </a:r>
            <a:r>
              <a:rPr lang="en-US" dirty="0" err="1"/>
              <a:t>Cboe</a:t>
            </a:r>
            <a:r>
              <a:rPr lang="en-US" dirty="0"/>
              <a:t> has reduced leverage to a healthy 1.2x Moody's debt/trailing-12 months' EBITDA at June 2020. This improvement in leverage - </a:t>
            </a:r>
            <a:r>
              <a:rPr lang="en-US" u="sng" dirty="0"/>
              <a:t>derived from debt pay-downs, organic growth and cost reductions extracted from the business combination.</a:t>
            </a:r>
            <a:r>
              <a:rPr lang="en-US" dirty="0">
                <a:effectLst>
                  <a:outerShdw blurRad="38100" dist="38100" dir="2700000" algn="tl">
                    <a:srgbClr val="000000">
                      <a:alpha val="43137"/>
                    </a:srgbClr>
                  </a:outerShdw>
                </a:effectLst>
              </a:rPr>
              <a:t> </a:t>
            </a:r>
            <a:r>
              <a:rPr lang="en-US" u="sng" dirty="0" err="1"/>
              <a:t>Cboe's</a:t>
            </a:r>
            <a:r>
              <a:rPr lang="en-US" u="sng" dirty="0"/>
              <a:t> credit profile reflects a strategy of pursuing growth opportunities</a:t>
            </a:r>
            <a:r>
              <a:rPr lang="en-US" u="sng" dirty="0" smtClean="0"/>
              <a:t>.</a:t>
            </a:r>
          </a:p>
          <a:p>
            <a:r>
              <a:rPr lang="en-US" dirty="0" err="1"/>
              <a:t>Cboe</a:t>
            </a:r>
            <a:r>
              <a:rPr lang="en-US" dirty="0"/>
              <a:t> </a:t>
            </a:r>
            <a:r>
              <a:rPr lang="en-US" dirty="0" smtClean="0"/>
              <a:t>anticipates </a:t>
            </a:r>
            <a:r>
              <a:rPr lang="en-US" dirty="0"/>
              <a:t>to achieve </a:t>
            </a:r>
            <a:r>
              <a:rPr lang="en-US" b="1" dirty="0"/>
              <a:t>$50 million in annualized expense synergies</a:t>
            </a:r>
            <a:r>
              <a:rPr lang="en-US" dirty="0"/>
              <a:t> from the </a:t>
            </a:r>
            <a:r>
              <a:rPr lang="en-US" dirty="0" smtClean="0"/>
              <a:t>Bats </a:t>
            </a:r>
            <a:r>
              <a:rPr lang="en-US" dirty="0"/>
              <a:t>buyout within three </a:t>
            </a:r>
            <a:r>
              <a:rPr lang="en-US" dirty="0" smtClean="0"/>
              <a:t>years.</a:t>
            </a:r>
            <a:endParaRPr lang="en-US" u="sng" dirty="0" smtClean="0"/>
          </a:p>
          <a:p>
            <a:endParaRPr lang="en-US" u="sng" dirty="0"/>
          </a:p>
          <a:p>
            <a:r>
              <a:rPr lang="en-US" dirty="0" err="1"/>
              <a:t>Cboe</a:t>
            </a:r>
            <a:r>
              <a:rPr lang="en-US" dirty="0"/>
              <a:t> Global Markets enjoys </a:t>
            </a:r>
            <a:r>
              <a:rPr lang="en-US" b="1" dirty="0"/>
              <a:t>strong liquidity position </a:t>
            </a:r>
            <a:r>
              <a:rPr lang="en-US" dirty="0"/>
              <a:t>despite cash outlays to enhance operating leverage. </a:t>
            </a:r>
            <a:r>
              <a:rPr lang="en-US" dirty="0" smtClean="0"/>
              <a:t>It will continue </a:t>
            </a:r>
            <a:r>
              <a:rPr lang="en-US" dirty="0"/>
              <a:t>to generate ample cash flow to either continue reducing debt, return to shareholders, or both. </a:t>
            </a:r>
            <a:r>
              <a:rPr lang="en-US" b="1" dirty="0"/>
              <a:t>However, as of Q2 2020 debt has been decreased to approximately </a:t>
            </a:r>
            <a:r>
              <a:rPr lang="en-US" b="1" dirty="0" smtClean="0"/>
              <a:t>$869 </a:t>
            </a:r>
            <a:r>
              <a:rPr lang="en-US" b="1" dirty="0"/>
              <a:t>million. </a:t>
            </a:r>
            <a:endParaRPr lang="en-US" b="1" dirty="0" smtClean="0"/>
          </a:p>
          <a:p>
            <a:endParaRPr lang="en-US" dirty="0" smtClean="0"/>
          </a:p>
          <a:p>
            <a:r>
              <a:rPr lang="en-US" b="1" dirty="0" smtClean="0"/>
              <a:t>Moody’s Rating as of 3 Sept 20 (</a:t>
            </a:r>
            <a:r>
              <a:rPr lang="en-US" b="1" dirty="0" err="1" smtClean="0"/>
              <a:t>Cboe</a:t>
            </a:r>
            <a:r>
              <a:rPr lang="en-US" b="1" dirty="0"/>
              <a:t>) </a:t>
            </a:r>
            <a:r>
              <a:rPr lang="en-US" dirty="0"/>
              <a:t>has an </a:t>
            </a:r>
            <a:r>
              <a:rPr lang="en-US" u="sng" dirty="0">
                <a:solidFill>
                  <a:srgbClr val="FF0000"/>
                </a:solidFill>
              </a:rPr>
              <a:t>A3 senior unsecured rating</a:t>
            </a:r>
            <a:r>
              <a:rPr lang="en-US" dirty="0"/>
              <a:t>, supported by a strong financial profile and a diverse products' suite, which includes its highly profitable proprietary options and futures products (notably the </a:t>
            </a:r>
            <a:r>
              <a:rPr lang="en-US" dirty="0" err="1"/>
              <a:t>Cboe</a:t>
            </a:r>
            <a:r>
              <a:rPr lang="en-US" dirty="0"/>
              <a:t> Volatility Index and S&amp;P indices). </a:t>
            </a:r>
            <a:r>
              <a:rPr lang="en-US" dirty="0" err="1"/>
              <a:t>Cboe's</a:t>
            </a:r>
            <a:r>
              <a:rPr lang="en-US" dirty="0"/>
              <a:t> credit profile also benefits from its offerings in multiply-listed options, US and European cash equities exchanges and a foreign exchange trading platform. </a:t>
            </a:r>
            <a:endParaRPr lang="en-US" dirty="0" smtClean="0"/>
          </a:p>
        </p:txBody>
      </p:sp>
    </p:spTree>
    <p:extLst>
      <p:ext uri="{BB962C8B-B14F-4D97-AF65-F5344CB8AC3E}">
        <p14:creationId xmlns:p14="http://schemas.microsoft.com/office/powerpoint/2010/main" val="3886925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611" y="595765"/>
            <a:ext cx="10506503" cy="5909310"/>
          </a:xfrm>
          <a:prstGeom prst="rect">
            <a:avLst/>
          </a:prstGeom>
        </p:spPr>
        <p:txBody>
          <a:bodyPr wrap="square">
            <a:spAutoFit/>
          </a:bodyPr>
          <a:lstStyle/>
          <a:p>
            <a:r>
              <a:rPr lang="en-US" b="1" dirty="0" smtClean="0">
                <a:effectLst/>
                <a:latin typeface="Times New Roman" panose="02020603050405020304" pitchFamily="18" charset="0"/>
              </a:rPr>
              <a:t>The COVID-19 pandemic (March 11, 2020) and its effects could have a material adverse effect on </a:t>
            </a:r>
            <a:r>
              <a:rPr lang="en-US" b="1" dirty="0" smtClean="0">
                <a:latin typeface="Times New Roman" panose="02020603050405020304" pitchFamily="18" charset="0"/>
              </a:rPr>
              <a:t>CBOE</a:t>
            </a:r>
            <a:r>
              <a:rPr lang="en-US" b="1" dirty="0" smtClean="0">
                <a:effectLst/>
                <a:latin typeface="Times New Roman" panose="02020603050405020304" pitchFamily="18" charset="0"/>
              </a:rPr>
              <a:t> business, financial condition, operating results and cash flows </a:t>
            </a:r>
            <a:r>
              <a:rPr lang="en-US" b="1" dirty="0" smtClean="0">
                <a:solidFill>
                  <a:srgbClr val="C00000"/>
                </a:solidFill>
                <a:effectLst/>
                <a:latin typeface="Times New Roman" panose="02020603050405020304" pitchFamily="18" charset="0"/>
              </a:rPr>
              <a:t>(Annual Report 10-Q)</a:t>
            </a:r>
            <a:endParaRPr lang="en-US" dirty="0" smtClean="0">
              <a:solidFill>
                <a:srgbClr val="C00000"/>
              </a:solidFill>
              <a:effectLst/>
              <a:latin typeface="Times New Roman" panose="02020603050405020304" pitchFamily="18" charset="0"/>
            </a:endParaRPr>
          </a:p>
          <a:p>
            <a:pPr indent="457200"/>
            <a:endParaRPr lang="en-US" dirty="0" smtClean="0">
              <a:effectLst/>
              <a:latin typeface="Times New Roman" panose="02020603050405020304" pitchFamily="18" charset="0"/>
            </a:endParaRPr>
          </a:p>
          <a:p>
            <a:pPr marL="285750" indent="-285750">
              <a:buFont typeface="Arial" panose="020B0604020202020204" pitchFamily="34" charset="0"/>
              <a:buChar char="•"/>
            </a:pPr>
            <a:r>
              <a:rPr lang="en-US" dirty="0" smtClean="0">
                <a:effectLst/>
                <a:latin typeface="Times New Roman" panose="02020603050405020304" pitchFamily="18" charset="0"/>
              </a:rPr>
              <a:t>Interfere with the ability of our employees, vendors, technology equipment suppliers, data and disaster recovery centers, and other service providers to perform their respective responsibilities and obligations relative to the conduct of our business. </a:t>
            </a:r>
          </a:p>
          <a:p>
            <a:pPr indent="457200"/>
            <a:endParaRPr lang="en-US" dirty="0" smtClean="0">
              <a:effectLst/>
              <a:latin typeface="Times New Roman" panose="02020603050405020304" pitchFamily="18" charset="0"/>
            </a:endParaRPr>
          </a:p>
          <a:p>
            <a:pPr marL="285750" indent="-285750">
              <a:buFont typeface="Arial" panose="020B0604020202020204" pitchFamily="34" charset="0"/>
              <a:buChar char="•"/>
            </a:pPr>
            <a:r>
              <a:rPr lang="en-US" b="1" dirty="0" smtClean="0">
                <a:effectLst/>
                <a:latin typeface="Times New Roman" panose="02020603050405020304" pitchFamily="18" charset="0"/>
              </a:rPr>
              <a:t>March 13, 2020 </a:t>
            </a:r>
            <a:r>
              <a:rPr lang="en-US" b="1" dirty="0">
                <a:latin typeface="Times New Roman" panose="02020603050405020304" pitchFamily="18" charset="0"/>
              </a:rPr>
              <a:t>-</a:t>
            </a:r>
            <a:r>
              <a:rPr lang="en-US" b="1" dirty="0" smtClean="0">
                <a:effectLst/>
                <a:latin typeface="Times New Roman" panose="02020603050405020304" pitchFamily="18" charset="0"/>
              </a:rPr>
              <a:t> June 14, 2020, temporarily suspended open outcry trading in response to COVID-19</a:t>
            </a:r>
            <a:r>
              <a:rPr lang="en-US" dirty="0" smtClean="0">
                <a:effectLst/>
                <a:latin typeface="Times New Roman" panose="02020603050405020304" pitchFamily="18" charset="0"/>
              </a:rPr>
              <a:t>. </a:t>
            </a:r>
          </a:p>
          <a:p>
            <a:pPr indent="457200"/>
            <a:endParaRPr lang="en-US" dirty="0" smtClean="0">
              <a:effectLst/>
              <a:latin typeface="Times New Roman" panose="02020603050405020304" pitchFamily="18" charset="0"/>
            </a:endParaRPr>
          </a:p>
          <a:p>
            <a:pPr marL="285750" indent="-285750">
              <a:buFont typeface="Arial" panose="020B0604020202020204" pitchFamily="34" charset="0"/>
              <a:buChar char="•"/>
            </a:pPr>
            <a:r>
              <a:rPr lang="en-US" dirty="0" smtClean="0">
                <a:effectLst/>
                <a:latin typeface="Times New Roman" panose="02020603050405020304" pitchFamily="18" charset="0"/>
              </a:rPr>
              <a:t>Uncertain expenses incurred due to COVID-19 </a:t>
            </a:r>
            <a:r>
              <a:rPr lang="en-US" dirty="0" smtClean="0">
                <a:latin typeface="Times New Roman" panose="02020603050405020304" pitchFamily="18" charset="0"/>
              </a:rPr>
              <a:t>for </a:t>
            </a:r>
            <a:r>
              <a:rPr lang="en-US" dirty="0" smtClean="0">
                <a:effectLst/>
                <a:latin typeface="Times New Roman" panose="02020603050405020304" pitchFamily="18" charset="0"/>
              </a:rPr>
              <a:t>providing a safe and healthy work and trading environment and in connection with eventual return to our offices, </a:t>
            </a:r>
          </a:p>
          <a:p>
            <a:pPr marL="285750" indent="-285750">
              <a:buFont typeface="Arial" panose="020B0604020202020204" pitchFamily="34" charset="0"/>
              <a:buChar char="•"/>
            </a:pPr>
            <a:endParaRPr lang="en-US" dirty="0">
              <a:latin typeface="Times New Roman" panose="02020603050405020304" pitchFamily="18" charset="0"/>
            </a:endParaRPr>
          </a:p>
          <a:p>
            <a:pPr marL="285750" indent="-285750">
              <a:buFont typeface="Arial" panose="020B0604020202020204" pitchFamily="34" charset="0"/>
              <a:buChar char="•"/>
            </a:pPr>
            <a:r>
              <a:rPr lang="en-US" dirty="0" smtClean="0">
                <a:effectLst/>
                <a:latin typeface="Times New Roman" panose="02020603050405020304" pitchFamily="18" charset="0"/>
              </a:rPr>
              <a:t>Subject to claims from employees or customers alleging failure to maintain safe premises and restrictions with respect to protocols relating to COVID-19. </a:t>
            </a:r>
          </a:p>
          <a:p>
            <a:pPr marL="285750" indent="-285750">
              <a:buFont typeface="Arial" panose="020B0604020202020204" pitchFamily="34" charset="0"/>
              <a:buChar char="•"/>
            </a:pPr>
            <a:endParaRPr lang="en-US" dirty="0" smtClean="0">
              <a:effectLst/>
              <a:latin typeface="Times New Roman" panose="02020603050405020304" pitchFamily="18" charset="0"/>
            </a:endParaRPr>
          </a:p>
          <a:p>
            <a:pPr marL="285750" indent="-285750">
              <a:buFont typeface="Arial" panose="020B0604020202020204" pitchFamily="34" charset="0"/>
              <a:buChar char="•"/>
            </a:pPr>
            <a:r>
              <a:rPr lang="en-US" dirty="0" smtClean="0">
                <a:effectLst/>
                <a:latin typeface="Times New Roman" panose="02020603050405020304" pitchFamily="18" charset="0"/>
              </a:rPr>
              <a:t>Future developments caused by the effects of COVID-19, including a re-occurrence of cases, could impact trading volumes and the demand for </a:t>
            </a:r>
            <a:r>
              <a:rPr lang="en-US" dirty="0" smtClean="0">
                <a:latin typeface="Times New Roman" panose="02020603050405020304" pitchFamily="18" charset="0"/>
              </a:rPr>
              <a:t>CBOE</a:t>
            </a:r>
            <a:r>
              <a:rPr lang="en-US" dirty="0" smtClean="0">
                <a:effectLst/>
                <a:latin typeface="Times New Roman" panose="02020603050405020304" pitchFamily="18" charset="0"/>
              </a:rPr>
              <a:t> products, market data and services</a:t>
            </a:r>
            <a:r>
              <a:rPr lang="en-US" dirty="0">
                <a:latin typeface="Times New Roman" panose="02020603050405020304" pitchFamily="18" charset="0"/>
              </a:rPr>
              <a:t>.</a:t>
            </a:r>
            <a:r>
              <a:rPr lang="en-US" dirty="0" smtClean="0">
                <a:effectLst/>
                <a:latin typeface="Times New Roman" panose="02020603050405020304" pitchFamily="18" charset="0"/>
              </a:rPr>
              <a:t> </a:t>
            </a:r>
          </a:p>
          <a:p>
            <a:pPr marL="285750" indent="-285750">
              <a:buFont typeface="Arial" panose="020B0604020202020204" pitchFamily="34" charset="0"/>
              <a:buChar char="•"/>
            </a:pPr>
            <a:endParaRPr lang="en-US" dirty="0">
              <a:latin typeface="Times New Roman" panose="02020603050405020304" pitchFamily="18" charset="0"/>
            </a:endParaRPr>
          </a:p>
          <a:p>
            <a:pPr marL="285750" indent="-285750">
              <a:buFont typeface="Arial" panose="020B0604020202020204" pitchFamily="34" charset="0"/>
              <a:buChar char="•"/>
            </a:pPr>
            <a:r>
              <a:rPr lang="en-US" dirty="0" smtClean="0"/>
              <a:t>CBOE </a:t>
            </a:r>
            <a:r>
              <a:rPr lang="en-US" b="1" u="sng" dirty="0" smtClean="0">
                <a:solidFill>
                  <a:srgbClr val="C00000"/>
                </a:solidFill>
              </a:rPr>
              <a:t>does </a:t>
            </a:r>
            <a:r>
              <a:rPr lang="en-US" b="1" u="sng" dirty="0">
                <a:solidFill>
                  <a:srgbClr val="C00000"/>
                </a:solidFill>
              </a:rPr>
              <a:t>not expect COVID-19 to have a material impact on </a:t>
            </a:r>
            <a:r>
              <a:rPr lang="en-US" b="1" u="sng" dirty="0" smtClean="0">
                <a:solidFill>
                  <a:srgbClr val="C00000"/>
                </a:solidFill>
              </a:rPr>
              <a:t>its </a:t>
            </a:r>
            <a:r>
              <a:rPr lang="en-US" b="1" u="sng" dirty="0">
                <a:solidFill>
                  <a:srgbClr val="C00000"/>
                </a:solidFill>
              </a:rPr>
              <a:t>liquidity or capital resources</a:t>
            </a:r>
            <a:r>
              <a:rPr lang="en-US" dirty="0">
                <a:solidFill>
                  <a:srgbClr val="C00000"/>
                </a:solidFill>
              </a:rPr>
              <a:t>,</a:t>
            </a:r>
            <a:r>
              <a:rPr lang="en-US" dirty="0"/>
              <a:t> including cash from operations or uses of cash, or change our ability to access capital markets in the near term or the foreseeable </a:t>
            </a:r>
            <a:r>
              <a:rPr lang="en-US" dirty="0" smtClean="0"/>
              <a:t>future (10-K Q2 Report).</a:t>
            </a:r>
            <a:endParaRPr lang="en-US" dirty="0">
              <a:effectLst/>
              <a:latin typeface="Times New Roman" panose="02020603050405020304" pitchFamily="18" charset="0"/>
            </a:endParaRPr>
          </a:p>
        </p:txBody>
      </p:sp>
      <p:cxnSp>
        <p:nvCxnSpPr>
          <p:cNvPr id="4" name="Straight Connector 3"/>
          <p:cNvCxnSpPr/>
          <p:nvPr/>
        </p:nvCxnSpPr>
        <p:spPr>
          <a:xfrm flipV="1">
            <a:off x="802888" y="1182029"/>
            <a:ext cx="10515600" cy="55756"/>
          </a:xfrm>
          <a:prstGeom prst="line">
            <a:avLst/>
          </a:prstGeom>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32717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458"/>
            <a:ext cx="10515600" cy="742458"/>
          </a:xfrm>
        </p:spPr>
        <p:txBody>
          <a:bodyPr>
            <a:normAutofit/>
          </a:bodyPr>
          <a:lstStyle/>
          <a:p>
            <a:pPr algn="ctr"/>
            <a:r>
              <a:rPr lang="en-US" sz="2800" b="1" u="sng" dirty="0" smtClean="0"/>
              <a:t>Near &amp; Long Term Performance Expectation</a:t>
            </a:r>
            <a:endParaRPr lang="en-US" sz="2800" b="1" u="sng" dirty="0"/>
          </a:p>
        </p:txBody>
      </p:sp>
      <p:sp>
        <p:nvSpPr>
          <p:cNvPr id="3" name="Content Placeholder 2"/>
          <p:cNvSpPr>
            <a:spLocks noGrp="1"/>
          </p:cNvSpPr>
          <p:nvPr>
            <p:ph idx="1"/>
          </p:nvPr>
        </p:nvSpPr>
        <p:spPr>
          <a:xfrm>
            <a:off x="838200" y="1107584"/>
            <a:ext cx="10515600" cy="4901955"/>
          </a:xfrm>
        </p:spPr>
        <p:txBody>
          <a:bodyPr>
            <a:normAutofit/>
          </a:bodyPr>
          <a:lstStyle/>
          <a:p>
            <a:r>
              <a:rPr lang="en-US" sz="2000" dirty="0" smtClean="0"/>
              <a:t>(VL) This good-quality issue offers substantial near- and long-term appeal. The stock has gained a lot of momentum over the past few months, and is ranked 1 (Highest) for Timeliness. What’s more, these shares have plenty of room to grow over the next 3 to 5 years. </a:t>
            </a:r>
          </a:p>
          <a:p>
            <a:r>
              <a:rPr lang="en-US" sz="2000" dirty="0" smtClean="0"/>
              <a:t>(VL) Near term - Higher </a:t>
            </a:r>
            <a:r>
              <a:rPr lang="en-US" sz="2000" dirty="0"/>
              <a:t>trading volume, contributions from recent acquisitions, and ongoing strategic growth measures, including diversification and </a:t>
            </a:r>
            <a:r>
              <a:rPr lang="en-US" sz="2000" dirty="0" smtClean="0"/>
              <a:t>globalization, </a:t>
            </a:r>
            <a:r>
              <a:rPr lang="en-US" sz="2000" dirty="0"/>
              <a:t>should enable </a:t>
            </a:r>
            <a:r>
              <a:rPr lang="en-US" sz="2000" dirty="0" err="1"/>
              <a:t>Cboe</a:t>
            </a:r>
            <a:r>
              <a:rPr lang="en-US" sz="2000" dirty="0"/>
              <a:t> to gain steam in the coming quarters. </a:t>
            </a:r>
            <a:endParaRPr lang="en-US" sz="2000" dirty="0" smtClean="0"/>
          </a:p>
          <a:p>
            <a:r>
              <a:rPr lang="en-US" sz="2000" dirty="0">
                <a:solidFill>
                  <a:srgbClr val="C00000"/>
                </a:solidFill>
              </a:rPr>
              <a:t>(CFRA) current expectations for the shares are relatively low and are not indicative of CBOE's long-term growth prospects, especially with institutional investors set to move out of cash positions and into </a:t>
            </a:r>
            <a:r>
              <a:rPr lang="en-US" sz="2000" dirty="0" smtClean="0">
                <a:solidFill>
                  <a:srgbClr val="C00000"/>
                </a:solidFill>
              </a:rPr>
              <a:t>CBOE’s products. </a:t>
            </a:r>
          </a:p>
          <a:p>
            <a:r>
              <a:rPr lang="en-US" sz="2000" dirty="0">
                <a:solidFill>
                  <a:srgbClr val="C00000"/>
                </a:solidFill>
              </a:rPr>
              <a:t>CBOE's </a:t>
            </a:r>
            <a:r>
              <a:rPr lang="en-US" sz="2000" dirty="0" smtClean="0">
                <a:solidFill>
                  <a:srgbClr val="C00000"/>
                </a:solidFill>
              </a:rPr>
              <a:t>dominance in </a:t>
            </a:r>
            <a:r>
              <a:rPr lang="en-US" sz="2000" dirty="0">
                <a:solidFill>
                  <a:srgbClr val="C00000"/>
                </a:solidFill>
              </a:rPr>
              <a:t>the options </a:t>
            </a:r>
            <a:r>
              <a:rPr lang="en-US" sz="2000" dirty="0" smtClean="0">
                <a:solidFill>
                  <a:srgbClr val="C00000"/>
                </a:solidFill>
              </a:rPr>
              <a:t>market, traders </a:t>
            </a:r>
            <a:r>
              <a:rPr lang="en-US" sz="2000" dirty="0">
                <a:solidFill>
                  <a:srgbClr val="C00000"/>
                </a:solidFill>
              </a:rPr>
              <a:t>and investors continuing to go to CBOE’s proprietary products for risk management and speculation. </a:t>
            </a:r>
            <a:endParaRPr lang="en-US" sz="2000" dirty="0" smtClean="0">
              <a:solidFill>
                <a:srgbClr val="C00000"/>
              </a:solidFill>
            </a:endParaRPr>
          </a:p>
          <a:p>
            <a:r>
              <a:rPr lang="en-US" sz="2000" dirty="0">
                <a:solidFill>
                  <a:srgbClr val="C00000"/>
                </a:solidFill>
              </a:rPr>
              <a:t>CBOE has realized the majority of the synergies with the BATS acquisition and, with the increased </a:t>
            </a:r>
            <a:r>
              <a:rPr lang="en-US" sz="2000" dirty="0" smtClean="0">
                <a:solidFill>
                  <a:srgbClr val="C00000"/>
                </a:solidFill>
              </a:rPr>
              <a:t>revenue - adjusted </a:t>
            </a:r>
            <a:r>
              <a:rPr lang="en-US" sz="2000" dirty="0">
                <a:solidFill>
                  <a:srgbClr val="C00000"/>
                </a:solidFill>
              </a:rPr>
              <a:t>operating margins </a:t>
            </a:r>
            <a:r>
              <a:rPr lang="en-US" sz="2000" dirty="0" smtClean="0">
                <a:solidFill>
                  <a:srgbClr val="C00000"/>
                </a:solidFill>
              </a:rPr>
              <a:t>up by </a:t>
            </a:r>
            <a:r>
              <a:rPr lang="en-US" sz="2000" dirty="0">
                <a:solidFill>
                  <a:srgbClr val="C00000"/>
                </a:solidFill>
              </a:rPr>
              <a:t>270 basis points to an impressive 71.1% for Q2 2020. </a:t>
            </a:r>
          </a:p>
        </p:txBody>
      </p:sp>
    </p:spTree>
    <p:extLst>
      <p:ext uri="{BB962C8B-B14F-4D97-AF65-F5344CB8AC3E}">
        <p14:creationId xmlns:p14="http://schemas.microsoft.com/office/powerpoint/2010/main" val="1365981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404868" y="4787734"/>
            <a:ext cx="7507310" cy="17160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815756070"/>
              </p:ext>
            </p:extLst>
          </p:nvPr>
        </p:nvGraphicFramePr>
        <p:xfrm>
          <a:off x="631067" y="1579638"/>
          <a:ext cx="11397801" cy="2194560"/>
        </p:xfrm>
        <a:graphic>
          <a:graphicData uri="http://schemas.openxmlformats.org/drawingml/2006/table">
            <a:tbl>
              <a:tblPr/>
              <a:tblGrid>
                <a:gridCol w="3799267"/>
                <a:gridCol w="3799267"/>
                <a:gridCol w="3799267"/>
              </a:tblGrid>
              <a:tr h="0">
                <a:tc>
                  <a:txBody>
                    <a:bodyPr/>
                    <a:lstStyle/>
                    <a:p>
                      <a:r>
                        <a:rPr lang="en-US" b="1" u="sng" dirty="0"/>
                        <a:t>Ticker</a:t>
                      </a:r>
                    </a:p>
                  </a:txBody>
                  <a:tcPr anchor="ctr">
                    <a:lnL>
                      <a:noFill/>
                    </a:lnL>
                    <a:lnR>
                      <a:noFill/>
                    </a:lnR>
                    <a:lnT>
                      <a:noFill/>
                    </a:lnT>
                    <a:lnB>
                      <a:noFill/>
                    </a:lnB>
                  </a:tcPr>
                </a:tc>
                <a:tc>
                  <a:txBody>
                    <a:bodyPr/>
                    <a:lstStyle/>
                    <a:p>
                      <a:r>
                        <a:rPr lang="en-US" b="1" u="sng" dirty="0"/>
                        <a:t>Quality</a:t>
                      </a:r>
                    </a:p>
                  </a:txBody>
                  <a:tcPr anchor="ctr">
                    <a:lnL>
                      <a:noFill/>
                    </a:lnL>
                    <a:lnR>
                      <a:noFill/>
                    </a:lnR>
                    <a:lnT>
                      <a:noFill/>
                    </a:lnT>
                    <a:lnB>
                      <a:noFill/>
                    </a:lnB>
                  </a:tcPr>
                </a:tc>
                <a:tc>
                  <a:txBody>
                    <a:bodyPr/>
                    <a:lstStyle/>
                    <a:p>
                      <a:r>
                        <a:rPr lang="en-US" b="1" u="sng" dirty="0"/>
                        <a:t>PAR</a:t>
                      </a:r>
                    </a:p>
                  </a:txBody>
                  <a:tcPr anchor="ctr">
                    <a:lnL>
                      <a:noFill/>
                    </a:lnL>
                    <a:lnR>
                      <a:noFill/>
                    </a:lnR>
                    <a:lnT>
                      <a:noFill/>
                    </a:lnT>
                    <a:lnB>
                      <a:noFill/>
                    </a:lnB>
                  </a:tcPr>
                </a:tc>
              </a:tr>
              <a:tr h="0">
                <a:tc>
                  <a:txBody>
                    <a:bodyPr/>
                    <a:lstStyle/>
                    <a:p>
                      <a:r>
                        <a:rPr lang="en-US">
                          <a:hlinkClick r:id="rId2"/>
                        </a:rPr>
                        <a:t>CBOE</a:t>
                      </a:r>
                      <a:endParaRPr lang="en-US"/>
                    </a:p>
                  </a:txBody>
                  <a:tcPr anchor="ctr">
                    <a:lnL>
                      <a:noFill/>
                    </a:lnL>
                    <a:lnR>
                      <a:noFill/>
                    </a:lnR>
                    <a:lnT>
                      <a:noFill/>
                    </a:lnT>
                    <a:lnB>
                      <a:noFill/>
                    </a:lnB>
                  </a:tcPr>
                </a:tc>
                <a:tc>
                  <a:txBody>
                    <a:bodyPr/>
                    <a:lstStyle/>
                    <a:p>
                      <a:r>
                        <a:rPr lang="en-US" u="sng" dirty="0" smtClean="0"/>
                        <a:t>67 Good with quality</a:t>
                      </a:r>
                      <a:r>
                        <a:rPr lang="en-US" u="sng" baseline="0" dirty="0" smtClean="0"/>
                        <a:t> 60 - 80</a:t>
                      </a:r>
                      <a:endParaRPr lang="en-US" u="sng" dirty="0"/>
                    </a:p>
                  </a:txBody>
                  <a:tcPr anchor="ctr">
                    <a:lnL>
                      <a:noFill/>
                    </a:lnL>
                    <a:lnR>
                      <a:noFill/>
                    </a:lnR>
                    <a:lnT>
                      <a:noFill/>
                    </a:lnT>
                    <a:lnB>
                      <a:noFill/>
                    </a:lnB>
                  </a:tcPr>
                </a:tc>
                <a:tc>
                  <a:txBody>
                    <a:bodyPr/>
                    <a:lstStyle/>
                    <a:p>
                      <a:r>
                        <a:rPr lang="en-US" u="sng" dirty="0"/>
                        <a:t>16.5</a:t>
                      </a:r>
                      <a:r>
                        <a:rPr lang="en-US" u="sng" dirty="0" smtClean="0"/>
                        <a:t>% Within target range of</a:t>
                      </a:r>
                      <a:r>
                        <a:rPr lang="en-US" u="sng" baseline="0" dirty="0" smtClean="0"/>
                        <a:t> </a:t>
                      </a:r>
                      <a:r>
                        <a:rPr lang="en-US" u="sng" dirty="0" smtClean="0"/>
                        <a:t>MIPAR</a:t>
                      </a:r>
                      <a:endParaRPr lang="en-US" u="sng" dirty="0"/>
                    </a:p>
                  </a:txBody>
                  <a:tcPr anchor="ctr">
                    <a:lnL>
                      <a:noFill/>
                    </a:lnL>
                    <a:lnR>
                      <a:noFill/>
                    </a:lnR>
                    <a:lnT>
                      <a:noFill/>
                    </a:lnT>
                    <a:lnB>
                      <a:noFill/>
                    </a:lnB>
                  </a:tcPr>
                </a:tc>
              </a:tr>
              <a:tr h="0">
                <a:tc>
                  <a:txBody>
                    <a:bodyPr/>
                    <a:lstStyle/>
                    <a:p>
                      <a:r>
                        <a:rPr lang="en-US">
                          <a:hlinkClick r:id="rId3" tooltip="Moody's"/>
                        </a:rPr>
                        <a:t>MCO</a:t>
                      </a:r>
                      <a:endParaRPr lang="en-US"/>
                    </a:p>
                  </a:txBody>
                  <a:tcPr anchor="ctr">
                    <a:lnL>
                      <a:noFill/>
                    </a:lnL>
                    <a:lnR>
                      <a:noFill/>
                    </a:lnR>
                    <a:lnT>
                      <a:noFill/>
                    </a:lnT>
                    <a:lnB>
                      <a:noFill/>
                    </a:lnB>
                  </a:tcPr>
                </a:tc>
                <a:tc>
                  <a:txBody>
                    <a:bodyPr/>
                    <a:lstStyle/>
                    <a:p>
                      <a:r>
                        <a:rPr lang="en-US" dirty="0"/>
                        <a:t>95</a:t>
                      </a:r>
                    </a:p>
                  </a:txBody>
                  <a:tcPr anchor="ctr">
                    <a:lnL>
                      <a:noFill/>
                    </a:lnL>
                    <a:lnR>
                      <a:noFill/>
                    </a:lnR>
                    <a:lnT>
                      <a:noFill/>
                    </a:lnT>
                    <a:lnB>
                      <a:noFill/>
                    </a:lnB>
                  </a:tcPr>
                </a:tc>
                <a:tc>
                  <a:txBody>
                    <a:bodyPr/>
                    <a:lstStyle/>
                    <a:p>
                      <a:r>
                        <a:rPr lang="en-US"/>
                        <a:t>7.8%</a:t>
                      </a:r>
                    </a:p>
                  </a:txBody>
                  <a:tcPr anchor="ctr">
                    <a:lnL>
                      <a:noFill/>
                    </a:lnL>
                    <a:lnR>
                      <a:noFill/>
                    </a:lnR>
                    <a:lnT>
                      <a:noFill/>
                    </a:lnT>
                    <a:lnB>
                      <a:noFill/>
                    </a:lnB>
                  </a:tcPr>
                </a:tc>
              </a:tr>
              <a:tr h="0">
                <a:tc>
                  <a:txBody>
                    <a:bodyPr/>
                    <a:lstStyle/>
                    <a:p>
                      <a:r>
                        <a:rPr lang="en-US" dirty="0">
                          <a:hlinkClick r:id="rId4" tooltip="CME Group"/>
                        </a:rPr>
                        <a:t>CME</a:t>
                      </a:r>
                      <a:endParaRPr lang="en-US" dirty="0"/>
                    </a:p>
                  </a:txBody>
                  <a:tcPr anchor="ctr">
                    <a:lnL>
                      <a:noFill/>
                    </a:lnL>
                    <a:lnR>
                      <a:noFill/>
                    </a:lnR>
                    <a:lnT>
                      <a:noFill/>
                    </a:lnT>
                    <a:lnB>
                      <a:noFill/>
                    </a:lnB>
                  </a:tcPr>
                </a:tc>
                <a:tc>
                  <a:txBody>
                    <a:bodyPr/>
                    <a:lstStyle/>
                    <a:p>
                      <a:r>
                        <a:rPr lang="en-US" dirty="0"/>
                        <a:t>95</a:t>
                      </a:r>
                    </a:p>
                  </a:txBody>
                  <a:tcPr anchor="ctr">
                    <a:lnL>
                      <a:noFill/>
                    </a:lnL>
                    <a:lnR>
                      <a:noFill/>
                    </a:lnR>
                    <a:lnT>
                      <a:noFill/>
                    </a:lnT>
                    <a:lnB>
                      <a:noFill/>
                    </a:lnB>
                  </a:tcPr>
                </a:tc>
                <a:tc>
                  <a:txBody>
                    <a:bodyPr/>
                    <a:lstStyle/>
                    <a:p>
                      <a:r>
                        <a:rPr lang="en-US" dirty="0"/>
                        <a:t>7.1%</a:t>
                      </a:r>
                    </a:p>
                  </a:txBody>
                  <a:tcPr anchor="ctr">
                    <a:lnL>
                      <a:noFill/>
                    </a:lnL>
                    <a:lnR>
                      <a:noFill/>
                    </a:lnR>
                    <a:lnT>
                      <a:noFill/>
                    </a:lnT>
                    <a:lnB>
                      <a:noFill/>
                    </a:lnB>
                  </a:tcPr>
                </a:tc>
              </a:tr>
              <a:tr h="0">
                <a:tc>
                  <a:txBody>
                    <a:bodyPr/>
                    <a:lstStyle/>
                    <a:p>
                      <a:r>
                        <a:rPr lang="en-US" dirty="0">
                          <a:hlinkClick r:id="rId5" tooltip="Intercontinental Exch"/>
                        </a:rPr>
                        <a:t>ICE</a:t>
                      </a:r>
                      <a:endParaRPr lang="en-US" dirty="0"/>
                    </a:p>
                  </a:txBody>
                  <a:tcPr anchor="ctr">
                    <a:lnL>
                      <a:noFill/>
                    </a:lnL>
                    <a:lnR>
                      <a:noFill/>
                    </a:lnR>
                    <a:lnT>
                      <a:noFill/>
                    </a:lnT>
                    <a:lnB>
                      <a:noFill/>
                    </a:lnB>
                  </a:tcPr>
                </a:tc>
                <a:tc>
                  <a:txBody>
                    <a:bodyPr/>
                    <a:lstStyle/>
                    <a:p>
                      <a:r>
                        <a:rPr lang="en-US"/>
                        <a:t>94</a:t>
                      </a:r>
                    </a:p>
                  </a:txBody>
                  <a:tcPr anchor="ctr">
                    <a:lnL>
                      <a:noFill/>
                    </a:lnL>
                    <a:lnR>
                      <a:noFill/>
                    </a:lnR>
                    <a:lnT>
                      <a:noFill/>
                    </a:lnT>
                    <a:lnB>
                      <a:noFill/>
                    </a:lnB>
                  </a:tcPr>
                </a:tc>
                <a:tc>
                  <a:txBody>
                    <a:bodyPr/>
                    <a:lstStyle/>
                    <a:p>
                      <a:r>
                        <a:rPr lang="en-US"/>
                        <a:t>7.4%</a:t>
                      </a:r>
                    </a:p>
                  </a:txBody>
                  <a:tcPr anchor="ctr">
                    <a:lnL>
                      <a:noFill/>
                    </a:lnL>
                    <a:lnR>
                      <a:noFill/>
                    </a:lnR>
                    <a:lnT>
                      <a:noFill/>
                    </a:lnT>
                    <a:lnB>
                      <a:noFill/>
                    </a:lnB>
                  </a:tcPr>
                </a:tc>
              </a:tr>
              <a:tr h="0">
                <a:tc>
                  <a:txBody>
                    <a:bodyPr/>
                    <a:lstStyle/>
                    <a:p>
                      <a:r>
                        <a:rPr lang="en-US">
                          <a:hlinkClick r:id="rId6" tooltip="FactSet Research"/>
                        </a:rPr>
                        <a:t>FDS</a:t>
                      </a:r>
                      <a:endParaRPr lang="en-US"/>
                    </a:p>
                  </a:txBody>
                  <a:tcPr anchor="ctr">
                    <a:lnL>
                      <a:noFill/>
                    </a:lnL>
                    <a:lnR>
                      <a:noFill/>
                    </a:lnR>
                    <a:lnT>
                      <a:noFill/>
                    </a:lnT>
                    <a:lnB>
                      <a:noFill/>
                    </a:lnB>
                  </a:tcPr>
                </a:tc>
                <a:tc>
                  <a:txBody>
                    <a:bodyPr/>
                    <a:lstStyle/>
                    <a:p>
                      <a:r>
                        <a:rPr lang="en-US"/>
                        <a:t>95</a:t>
                      </a:r>
                    </a:p>
                  </a:txBody>
                  <a:tcPr anchor="ctr">
                    <a:lnL>
                      <a:noFill/>
                    </a:lnL>
                    <a:lnR>
                      <a:noFill/>
                    </a:lnR>
                    <a:lnT>
                      <a:noFill/>
                    </a:lnT>
                    <a:lnB>
                      <a:noFill/>
                    </a:lnB>
                  </a:tcPr>
                </a:tc>
                <a:tc>
                  <a:txBody>
                    <a:bodyPr/>
                    <a:lstStyle/>
                    <a:p>
                      <a:r>
                        <a:rPr lang="en-US" dirty="0"/>
                        <a:t>4.6%</a:t>
                      </a:r>
                    </a:p>
                  </a:txBody>
                  <a:tcPr anchor="ctr">
                    <a:lnL>
                      <a:noFill/>
                    </a:lnL>
                    <a:lnR>
                      <a:noFill/>
                    </a:lnR>
                    <a:lnT>
                      <a:noFill/>
                    </a:lnT>
                    <a:lnB>
                      <a:noFill/>
                    </a:lnB>
                  </a:tcPr>
                </a:tc>
              </a:tr>
            </a:tbl>
          </a:graphicData>
        </a:graphic>
      </p:graphicFrame>
      <p:sp>
        <p:nvSpPr>
          <p:cNvPr id="3" name="Rectangle 1"/>
          <p:cNvSpPr>
            <a:spLocks noChangeArrowheads="1"/>
          </p:cNvSpPr>
          <p:nvPr/>
        </p:nvSpPr>
        <p:spPr bwMode="auto">
          <a:xfrm>
            <a:off x="529106" y="1150182"/>
            <a:ext cx="459668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rPr>
              <a:t>Top In Financial Data &amp; Stock Exchanges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TextBox 3"/>
          <p:cNvSpPr txBox="1"/>
          <p:nvPr/>
        </p:nvSpPr>
        <p:spPr>
          <a:xfrm>
            <a:off x="2883830" y="390007"/>
            <a:ext cx="4502707" cy="584775"/>
          </a:xfrm>
          <a:prstGeom prst="rect">
            <a:avLst/>
          </a:prstGeom>
          <a:noFill/>
        </p:spPr>
        <p:txBody>
          <a:bodyPr wrap="none" rtlCol="0">
            <a:spAutoFit/>
          </a:bodyPr>
          <a:lstStyle/>
          <a:p>
            <a:r>
              <a:rPr lang="en-US" sz="3200" b="1" dirty="0" smtClean="0"/>
              <a:t>Manifest Investing - </a:t>
            </a:r>
            <a:r>
              <a:rPr lang="en-US" sz="3200" b="1" dirty="0" err="1" smtClean="0"/>
              <a:t>Cboe</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1957851059"/>
              </p:ext>
            </p:extLst>
          </p:nvPr>
        </p:nvGraphicFramePr>
        <p:xfrm>
          <a:off x="1404868" y="3758763"/>
          <a:ext cx="7507310" cy="785612"/>
        </p:xfrm>
        <a:graphic>
          <a:graphicData uri="http://schemas.openxmlformats.org/drawingml/2006/table">
            <a:tbl>
              <a:tblPr/>
              <a:tblGrid>
                <a:gridCol w="3753655"/>
                <a:gridCol w="3753655"/>
              </a:tblGrid>
              <a:tr h="392806">
                <a:tc>
                  <a:txBody>
                    <a:bodyPr/>
                    <a:lstStyle/>
                    <a:p>
                      <a:r>
                        <a:rPr lang="en-US" dirty="0"/>
                        <a:t>MIPAR</a:t>
                      </a:r>
                    </a:p>
                  </a:txBody>
                  <a:tcPr anchor="ctr">
                    <a:lnL>
                      <a:noFill/>
                    </a:lnL>
                    <a:lnR>
                      <a:noFill/>
                    </a:lnR>
                    <a:lnT>
                      <a:noFill/>
                    </a:lnT>
                    <a:lnB>
                      <a:noFill/>
                    </a:lnB>
                    <a:solidFill>
                      <a:schemeClr val="tx2">
                        <a:lumMod val="20000"/>
                        <a:lumOff val="80000"/>
                      </a:schemeClr>
                    </a:solidFill>
                  </a:tcPr>
                </a:tc>
                <a:tc>
                  <a:txBody>
                    <a:bodyPr/>
                    <a:lstStyle/>
                    <a:p>
                      <a:r>
                        <a:rPr lang="en-US" dirty="0"/>
                        <a:t>7.7% </a:t>
                      </a:r>
                      <a:r>
                        <a:rPr lang="en-US" baseline="30000" dirty="0"/>
                        <a:t>  </a:t>
                      </a:r>
                      <a:endParaRPr lang="en-US" dirty="0"/>
                    </a:p>
                  </a:txBody>
                  <a:tcPr anchor="ctr">
                    <a:lnL>
                      <a:noFill/>
                    </a:lnL>
                    <a:lnR>
                      <a:noFill/>
                    </a:lnR>
                    <a:lnT>
                      <a:noFill/>
                    </a:lnT>
                    <a:lnB>
                      <a:noFill/>
                    </a:lnB>
                    <a:solidFill>
                      <a:schemeClr val="tx2">
                        <a:lumMod val="20000"/>
                        <a:lumOff val="80000"/>
                      </a:schemeClr>
                    </a:solidFill>
                  </a:tcPr>
                </a:tc>
              </a:tr>
              <a:tr h="392806">
                <a:tc>
                  <a:txBody>
                    <a:bodyPr/>
                    <a:lstStyle/>
                    <a:p>
                      <a:r>
                        <a:rPr lang="en-US" dirty="0"/>
                        <a:t>Sweet Spot</a:t>
                      </a:r>
                    </a:p>
                  </a:txBody>
                  <a:tcPr anchor="ctr">
                    <a:lnL>
                      <a:noFill/>
                    </a:lnL>
                    <a:lnR>
                      <a:noFill/>
                    </a:lnR>
                    <a:lnT>
                      <a:noFill/>
                    </a:lnT>
                    <a:lnB>
                      <a:noFill/>
                    </a:lnB>
                    <a:solidFill>
                      <a:schemeClr val="tx2">
                        <a:lumMod val="20000"/>
                        <a:lumOff val="80000"/>
                      </a:schemeClr>
                    </a:solidFill>
                  </a:tcPr>
                </a:tc>
                <a:tc>
                  <a:txBody>
                    <a:bodyPr/>
                    <a:lstStyle/>
                    <a:p>
                      <a:r>
                        <a:rPr lang="en-US" dirty="0"/>
                        <a:t>12.7% - 17.7% </a:t>
                      </a:r>
                      <a:r>
                        <a:rPr lang="en-US" baseline="30000" dirty="0"/>
                        <a:t>  </a:t>
                      </a:r>
                      <a:endParaRPr lang="en-US" dirty="0"/>
                    </a:p>
                  </a:txBody>
                  <a:tcPr anchor="ctr">
                    <a:lnL>
                      <a:noFill/>
                    </a:lnL>
                    <a:lnR>
                      <a:noFill/>
                    </a:lnR>
                    <a:lnT>
                      <a:noFill/>
                    </a:lnT>
                    <a:lnB>
                      <a:noFill/>
                    </a:lnB>
                    <a:solidFill>
                      <a:schemeClr val="tx2">
                        <a:lumMod val="20000"/>
                        <a:lumOff val="80000"/>
                      </a:schemeClr>
                    </a:solidFill>
                  </a:tcPr>
                </a:tc>
              </a:tr>
            </a:tbl>
          </a:graphicData>
        </a:graphic>
      </p:graphicFrame>
      <p:sp>
        <p:nvSpPr>
          <p:cNvPr id="6" name="TextBox 5"/>
          <p:cNvSpPr txBox="1"/>
          <p:nvPr/>
        </p:nvSpPr>
        <p:spPr>
          <a:xfrm>
            <a:off x="8036362" y="810912"/>
            <a:ext cx="3464416" cy="369332"/>
          </a:xfrm>
          <a:prstGeom prst="rect">
            <a:avLst/>
          </a:prstGeom>
          <a:noFill/>
        </p:spPr>
        <p:txBody>
          <a:bodyPr wrap="square" rtlCol="0">
            <a:spAutoFit/>
          </a:bodyPr>
          <a:lstStyle/>
          <a:p>
            <a:r>
              <a:rPr lang="en-US" b="1" dirty="0" smtClean="0">
                <a:solidFill>
                  <a:srgbClr val="C00000"/>
                </a:solidFill>
              </a:rPr>
              <a:t>CAPS Rating:      **** 4/5</a:t>
            </a:r>
            <a:endParaRPr lang="en-US" b="1" dirty="0">
              <a:solidFill>
                <a:srgbClr val="C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483235777"/>
              </p:ext>
            </p:extLst>
          </p:nvPr>
        </p:nvGraphicFramePr>
        <p:xfrm>
          <a:off x="1404868" y="4787734"/>
          <a:ext cx="8481279" cy="1888245"/>
        </p:xfrm>
        <a:graphic>
          <a:graphicData uri="http://schemas.openxmlformats.org/drawingml/2006/table">
            <a:tbl>
              <a:tblPr/>
              <a:tblGrid>
                <a:gridCol w="3252219"/>
                <a:gridCol w="2614530"/>
                <a:gridCol w="2614530"/>
              </a:tblGrid>
              <a:tr h="0">
                <a:tc gridSpan="3">
                  <a:txBody>
                    <a:bodyPr/>
                    <a:lstStyle/>
                    <a:p>
                      <a:r>
                        <a:rPr lang="en-US" sz="1600" b="1" dirty="0"/>
                        <a:t>Quality</a:t>
                      </a:r>
                    </a:p>
                  </a:txBody>
                  <a:tcPr anchor="ctr">
                    <a:lnL>
                      <a:noFill/>
                    </a:lnL>
                    <a:lnR>
                      <a:noFill/>
                    </a:lnR>
                    <a:lnT>
                      <a:noFill/>
                    </a:lnT>
                    <a:lnB>
                      <a:noFill/>
                    </a:lnB>
                  </a:tcPr>
                </a:tc>
                <a:tc hMerge="1">
                  <a:txBody>
                    <a:bodyPr/>
                    <a:lstStyle/>
                    <a:p>
                      <a:endParaRPr lang="en-US"/>
                    </a:p>
                  </a:txBody>
                  <a:tcPr/>
                </a:tc>
                <a:tc hMerge="1">
                  <a:txBody>
                    <a:bodyPr/>
                    <a:lstStyle/>
                    <a:p>
                      <a:endParaRPr lang="en-US"/>
                    </a:p>
                  </a:txBody>
                  <a:tcPr/>
                </a:tc>
              </a:tr>
              <a:tr h="0">
                <a:tc>
                  <a:txBody>
                    <a:bodyPr/>
                    <a:lstStyle/>
                    <a:p>
                      <a:r>
                        <a:rPr lang="en-US" sz="1400" dirty="0">
                          <a:solidFill>
                            <a:schemeClr val="bg1"/>
                          </a:solidFill>
                        </a:rPr>
                        <a:t>Financial Strength</a:t>
                      </a:r>
                    </a:p>
                  </a:txBody>
                  <a:tcPr anchor="ctr">
                    <a:lnL>
                      <a:noFill/>
                    </a:lnL>
                    <a:lnR>
                      <a:noFill/>
                    </a:lnR>
                    <a:lnT>
                      <a:noFill/>
                    </a:lnT>
                    <a:lnB>
                      <a:noFill/>
                    </a:lnB>
                  </a:tcPr>
                </a:tc>
                <a:tc>
                  <a:txBody>
                    <a:bodyPr/>
                    <a:lstStyle/>
                    <a:p>
                      <a:r>
                        <a:rPr lang="en-US" sz="1400" dirty="0">
                          <a:solidFill>
                            <a:schemeClr val="bg1"/>
                          </a:solidFill>
                        </a:rPr>
                        <a:t>69</a:t>
                      </a:r>
                    </a:p>
                  </a:txBody>
                  <a:tcPr anchor="ctr">
                    <a:lnL>
                      <a:noFill/>
                    </a:lnL>
                    <a:lnR>
                      <a:noFill/>
                    </a:lnR>
                    <a:lnT>
                      <a:noFill/>
                    </a:lnT>
                    <a:lnB>
                      <a:noFill/>
                    </a:lnB>
                  </a:tcPr>
                </a:tc>
                <a:tc>
                  <a:txBody>
                    <a:bodyPr/>
                    <a:lstStyle/>
                    <a:p>
                      <a:r>
                        <a:rPr lang="en-US" sz="1400" dirty="0">
                          <a:solidFill>
                            <a:schemeClr val="bg1"/>
                          </a:solidFill>
                        </a:rPr>
                        <a:t>17.1</a:t>
                      </a:r>
                    </a:p>
                  </a:txBody>
                  <a:tcPr anchor="ctr">
                    <a:lnL>
                      <a:noFill/>
                    </a:lnL>
                    <a:lnR>
                      <a:noFill/>
                    </a:lnR>
                    <a:lnT>
                      <a:noFill/>
                    </a:lnT>
                    <a:lnB>
                      <a:noFill/>
                    </a:lnB>
                  </a:tcPr>
                </a:tc>
              </a:tr>
              <a:tr h="333765">
                <a:tc>
                  <a:txBody>
                    <a:bodyPr/>
                    <a:lstStyle/>
                    <a:p>
                      <a:r>
                        <a:rPr lang="en-US" sz="1400" dirty="0">
                          <a:solidFill>
                            <a:schemeClr val="bg1"/>
                          </a:solidFill>
                        </a:rPr>
                        <a:t>EPS Stability</a:t>
                      </a:r>
                    </a:p>
                  </a:txBody>
                  <a:tcPr anchor="ctr">
                    <a:lnL>
                      <a:noFill/>
                    </a:lnL>
                    <a:lnR>
                      <a:noFill/>
                    </a:lnR>
                    <a:lnT>
                      <a:noFill/>
                    </a:lnT>
                    <a:lnB>
                      <a:noFill/>
                    </a:lnB>
                  </a:tcPr>
                </a:tc>
                <a:tc>
                  <a:txBody>
                    <a:bodyPr/>
                    <a:lstStyle/>
                    <a:p>
                      <a:r>
                        <a:rPr lang="en-US" sz="1400" dirty="0">
                          <a:solidFill>
                            <a:schemeClr val="bg1"/>
                          </a:solidFill>
                        </a:rPr>
                        <a:t>36</a:t>
                      </a:r>
                    </a:p>
                  </a:txBody>
                  <a:tcPr anchor="ctr">
                    <a:lnL>
                      <a:noFill/>
                    </a:lnL>
                    <a:lnR>
                      <a:noFill/>
                    </a:lnR>
                    <a:lnT>
                      <a:noFill/>
                    </a:lnT>
                    <a:lnB>
                      <a:noFill/>
                    </a:lnB>
                  </a:tcPr>
                </a:tc>
                <a:tc>
                  <a:txBody>
                    <a:bodyPr/>
                    <a:lstStyle/>
                    <a:p>
                      <a:r>
                        <a:rPr lang="en-US" sz="1400">
                          <a:solidFill>
                            <a:schemeClr val="bg1"/>
                          </a:solidFill>
                        </a:rPr>
                        <a:t>8.9</a:t>
                      </a:r>
                    </a:p>
                  </a:txBody>
                  <a:tcPr anchor="ctr">
                    <a:lnL>
                      <a:noFill/>
                    </a:lnL>
                    <a:lnR>
                      <a:noFill/>
                    </a:lnR>
                    <a:lnT>
                      <a:noFill/>
                    </a:lnT>
                    <a:lnB>
                      <a:noFill/>
                    </a:lnB>
                  </a:tcPr>
                </a:tc>
              </a:tr>
              <a:tr h="0">
                <a:tc>
                  <a:txBody>
                    <a:bodyPr/>
                    <a:lstStyle/>
                    <a:p>
                      <a:r>
                        <a:rPr lang="en-US" sz="1400">
                          <a:solidFill>
                            <a:schemeClr val="bg1"/>
                          </a:solidFill>
                        </a:rPr>
                        <a:t>Industry Sales Growth Rate</a:t>
                      </a:r>
                    </a:p>
                  </a:txBody>
                  <a:tcPr anchor="ctr">
                    <a:lnL>
                      <a:noFill/>
                    </a:lnL>
                    <a:lnR>
                      <a:noFill/>
                    </a:lnR>
                    <a:lnT>
                      <a:noFill/>
                    </a:lnT>
                    <a:lnB>
                      <a:noFill/>
                    </a:lnB>
                  </a:tcPr>
                </a:tc>
                <a:tc>
                  <a:txBody>
                    <a:bodyPr/>
                    <a:lstStyle/>
                    <a:p>
                      <a:r>
                        <a:rPr lang="en-US" sz="1400" dirty="0">
                          <a:solidFill>
                            <a:schemeClr val="bg1"/>
                          </a:solidFill>
                        </a:rPr>
                        <a:t>7.5%</a:t>
                      </a:r>
                    </a:p>
                  </a:txBody>
                  <a:tcPr anchor="ctr">
                    <a:lnL>
                      <a:noFill/>
                    </a:lnL>
                    <a:lnR>
                      <a:noFill/>
                    </a:lnR>
                    <a:lnT>
                      <a:noFill/>
                    </a:lnT>
                    <a:lnB>
                      <a:noFill/>
                    </a:lnB>
                  </a:tcPr>
                </a:tc>
                <a:tc>
                  <a:txBody>
                    <a:bodyPr/>
                    <a:lstStyle/>
                    <a:p>
                      <a:r>
                        <a:rPr lang="en-US" sz="1400" dirty="0">
                          <a:solidFill>
                            <a:schemeClr val="bg1"/>
                          </a:solidFill>
                        </a:rPr>
                        <a:t>18.9</a:t>
                      </a:r>
                    </a:p>
                  </a:txBody>
                  <a:tcPr anchor="ctr">
                    <a:lnL>
                      <a:noFill/>
                    </a:lnL>
                    <a:lnR>
                      <a:noFill/>
                    </a:lnR>
                    <a:lnT>
                      <a:noFill/>
                    </a:lnT>
                    <a:lnB>
                      <a:noFill/>
                    </a:lnB>
                  </a:tcPr>
                </a:tc>
              </a:tr>
              <a:tr h="0">
                <a:tc>
                  <a:txBody>
                    <a:bodyPr/>
                    <a:lstStyle/>
                    <a:p>
                      <a:r>
                        <a:rPr lang="en-US" sz="1400">
                          <a:solidFill>
                            <a:schemeClr val="bg1"/>
                          </a:solidFill>
                        </a:rPr>
                        <a:t>Industry Net Profit Margin</a:t>
                      </a:r>
                    </a:p>
                  </a:txBody>
                  <a:tcPr anchor="ctr">
                    <a:lnL>
                      <a:noFill/>
                    </a:lnL>
                    <a:lnR>
                      <a:noFill/>
                    </a:lnR>
                    <a:lnT>
                      <a:noFill/>
                    </a:lnT>
                    <a:lnB>
                      <a:noFill/>
                    </a:lnB>
                  </a:tcPr>
                </a:tc>
                <a:tc>
                  <a:txBody>
                    <a:bodyPr/>
                    <a:lstStyle/>
                    <a:p>
                      <a:r>
                        <a:rPr lang="en-US" sz="1400" dirty="0">
                          <a:solidFill>
                            <a:schemeClr val="bg1"/>
                          </a:solidFill>
                        </a:rPr>
                        <a:t>26.5%</a:t>
                      </a:r>
                    </a:p>
                  </a:txBody>
                  <a:tcPr anchor="ctr">
                    <a:lnL>
                      <a:noFill/>
                    </a:lnL>
                    <a:lnR>
                      <a:noFill/>
                    </a:lnR>
                    <a:lnT>
                      <a:noFill/>
                    </a:lnT>
                    <a:lnB>
                      <a:noFill/>
                    </a:lnB>
                  </a:tcPr>
                </a:tc>
                <a:tc>
                  <a:txBody>
                    <a:bodyPr/>
                    <a:lstStyle/>
                    <a:p>
                      <a:r>
                        <a:rPr lang="en-US" sz="1400" dirty="0">
                          <a:solidFill>
                            <a:schemeClr val="bg1"/>
                          </a:solidFill>
                        </a:rPr>
                        <a:t>9.5</a:t>
                      </a:r>
                    </a:p>
                  </a:txBody>
                  <a:tcPr anchor="ctr">
                    <a:lnL>
                      <a:noFill/>
                    </a:lnL>
                    <a:lnR>
                      <a:noFill/>
                    </a:lnR>
                    <a:lnT>
                      <a:noFill/>
                    </a:lnT>
                    <a:lnB>
                      <a:noFill/>
                    </a:lnB>
                  </a:tcPr>
                </a:tc>
              </a:tr>
              <a:tr h="0">
                <a:tc>
                  <a:txBody>
                    <a:bodyPr/>
                    <a:lstStyle/>
                    <a:p>
                      <a:endParaRPr lang="en-US" sz="1400" dirty="0"/>
                    </a:p>
                  </a:txBody>
                  <a:tcPr anchor="ctr">
                    <a:lnL>
                      <a:noFill/>
                    </a:lnL>
                    <a:lnR>
                      <a:noFill/>
                    </a:lnR>
                    <a:lnT>
                      <a:noFill/>
                    </a:lnT>
                    <a:lnB>
                      <a:noFill/>
                    </a:lnB>
                  </a:tcPr>
                </a:tc>
                <a:tc gridSpan="2">
                  <a:txBody>
                    <a:bodyPr/>
                    <a:lstStyle/>
                    <a:p>
                      <a:endParaRPr lang="en-US" sz="1400" dirty="0"/>
                    </a:p>
                  </a:txBody>
                  <a:tcPr anchor="ctr">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1164190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8286" y="964363"/>
            <a:ext cx="6096000" cy="2585323"/>
          </a:xfrm>
          <a:prstGeom prst="rect">
            <a:avLst/>
          </a:prstGeom>
        </p:spPr>
        <p:txBody>
          <a:bodyPr>
            <a:spAutoFit/>
          </a:bodyPr>
          <a:lstStyle/>
          <a:p>
            <a:r>
              <a:rPr lang="en-US" b="1" dirty="0" smtClean="0">
                <a:solidFill>
                  <a:srgbClr val="C00000"/>
                </a:solidFill>
              </a:rPr>
              <a:t>VALUE LINE</a:t>
            </a:r>
            <a:endParaRPr lang="en-US" dirty="0" smtClean="0">
              <a:solidFill>
                <a:srgbClr val="C00000"/>
              </a:solidFill>
            </a:endParaRPr>
          </a:p>
          <a:p>
            <a:r>
              <a:rPr lang="en-US" b="1" dirty="0" smtClean="0"/>
              <a:t>18-Month </a:t>
            </a:r>
            <a:r>
              <a:rPr lang="en-US" b="1" dirty="0"/>
              <a:t>Target Price Range </a:t>
            </a:r>
            <a:endParaRPr lang="en-US" b="1" dirty="0" smtClean="0"/>
          </a:p>
          <a:p>
            <a:r>
              <a:rPr lang="en-US" dirty="0" smtClean="0"/>
              <a:t>Low-High </a:t>
            </a:r>
          </a:p>
          <a:p>
            <a:r>
              <a:rPr lang="en-US" dirty="0" smtClean="0"/>
              <a:t>$74-</a:t>
            </a:r>
            <a:r>
              <a:rPr lang="en-US" dirty="0"/>
              <a:t>$162 </a:t>
            </a:r>
            <a:r>
              <a:rPr lang="en-US" dirty="0" smtClean="0"/>
              <a:t>     Midpoint -$118 </a:t>
            </a:r>
            <a:r>
              <a:rPr lang="en-US" dirty="0"/>
              <a:t>(35%) </a:t>
            </a:r>
            <a:endParaRPr lang="en-US" dirty="0" smtClean="0"/>
          </a:p>
          <a:p>
            <a:endParaRPr lang="en-US" dirty="0" smtClean="0"/>
          </a:p>
          <a:p>
            <a:r>
              <a:rPr lang="en-US" b="1" dirty="0" smtClean="0">
                <a:solidFill>
                  <a:srgbClr val="C00000"/>
                </a:solidFill>
              </a:rPr>
              <a:t>VL 2023-25 </a:t>
            </a:r>
            <a:r>
              <a:rPr lang="en-US" b="1" dirty="0">
                <a:solidFill>
                  <a:srgbClr val="C00000"/>
                </a:solidFill>
              </a:rPr>
              <a:t>PROJECTIONS </a:t>
            </a:r>
          </a:p>
          <a:p>
            <a:r>
              <a:rPr lang="en-US" dirty="0" smtClean="0"/>
              <a:t>	(Price Gain)    -    Annual Total Return </a:t>
            </a:r>
          </a:p>
          <a:p>
            <a:r>
              <a:rPr lang="en-US" dirty="0" smtClean="0"/>
              <a:t>High </a:t>
            </a:r>
            <a:r>
              <a:rPr lang="en-US" dirty="0"/>
              <a:t>190 </a:t>
            </a:r>
            <a:r>
              <a:rPr lang="en-US" dirty="0" smtClean="0"/>
              <a:t>	(+</a:t>
            </a:r>
            <a:r>
              <a:rPr lang="en-US" dirty="0"/>
              <a:t>115%) </a:t>
            </a:r>
            <a:r>
              <a:rPr lang="en-US" dirty="0" smtClean="0"/>
              <a:t>                  	22</a:t>
            </a:r>
            <a:r>
              <a:rPr lang="en-US" dirty="0"/>
              <a:t>% </a:t>
            </a:r>
            <a:endParaRPr lang="en-US" dirty="0" smtClean="0"/>
          </a:p>
          <a:p>
            <a:r>
              <a:rPr lang="en-US" dirty="0" smtClean="0"/>
              <a:t>Low </a:t>
            </a:r>
            <a:r>
              <a:rPr lang="en-US" dirty="0"/>
              <a:t>140 </a:t>
            </a:r>
            <a:r>
              <a:rPr lang="en-US" dirty="0" smtClean="0"/>
              <a:t>	(+</a:t>
            </a:r>
            <a:r>
              <a:rPr lang="en-US" dirty="0"/>
              <a:t>55%) </a:t>
            </a:r>
            <a:r>
              <a:rPr lang="en-US" dirty="0" smtClean="0"/>
              <a:t>                     13</a:t>
            </a:r>
            <a:r>
              <a:rPr lang="en-US" dirty="0"/>
              <a:t>%</a:t>
            </a:r>
          </a:p>
        </p:txBody>
      </p:sp>
      <p:sp>
        <p:nvSpPr>
          <p:cNvPr id="3" name="Rectangle 2"/>
          <p:cNvSpPr/>
          <p:nvPr/>
        </p:nvSpPr>
        <p:spPr>
          <a:xfrm>
            <a:off x="7170057" y="964363"/>
            <a:ext cx="6168572" cy="1477328"/>
          </a:xfrm>
          <a:prstGeom prst="rect">
            <a:avLst/>
          </a:prstGeom>
        </p:spPr>
        <p:txBody>
          <a:bodyPr wrap="square">
            <a:spAutoFit/>
          </a:bodyPr>
          <a:lstStyle/>
          <a:p>
            <a:r>
              <a:rPr lang="en-US" b="1" dirty="0" smtClean="0"/>
              <a:t>VALUE LINE</a:t>
            </a:r>
          </a:p>
          <a:p>
            <a:r>
              <a:rPr lang="en-US" dirty="0" smtClean="0"/>
              <a:t>Financial Strength   </a:t>
            </a:r>
            <a:r>
              <a:rPr lang="en-US" b="1" dirty="0" smtClean="0"/>
              <a:t>A</a:t>
            </a:r>
          </a:p>
          <a:p>
            <a:r>
              <a:rPr lang="en-US" dirty="0" smtClean="0"/>
              <a:t>Stock’s </a:t>
            </a:r>
            <a:r>
              <a:rPr lang="en-US" dirty="0"/>
              <a:t>Price Stability </a:t>
            </a:r>
            <a:r>
              <a:rPr lang="en-US" b="1" dirty="0"/>
              <a:t>85 </a:t>
            </a:r>
            <a:endParaRPr lang="en-US" b="1" dirty="0" smtClean="0"/>
          </a:p>
          <a:p>
            <a:r>
              <a:rPr lang="en-US" dirty="0" smtClean="0"/>
              <a:t>Price </a:t>
            </a:r>
            <a:r>
              <a:rPr lang="en-US" dirty="0"/>
              <a:t>Growth Persistence </a:t>
            </a:r>
            <a:r>
              <a:rPr lang="en-US" b="1" dirty="0"/>
              <a:t>90</a:t>
            </a:r>
            <a:r>
              <a:rPr lang="en-US" dirty="0"/>
              <a:t> </a:t>
            </a:r>
            <a:endParaRPr lang="en-US" dirty="0" smtClean="0"/>
          </a:p>
          <a:p>
            <a:r>
              <a:rPr lang="en-US" dirty="0" smtClean="0"/>
              <a:t>Earnings Predictability </a:t>
            </a:r>
            <a:r>
              <a:rPr lang="en-US" b="1" dirty="0" smtClean="0"/>
              <a:t>45</a:t>
            </a:r>
            <a:endParaRPr lang="en-US" b="1" dirty="0"/>
          </a:p>
        </p:txBody>
      </p:sp>
      <p:sp>
        <p:nvSpPr>
          <p:cNvPr id="4" name="TextBox 3"/>
          <p:cNvSpPr txBox="1"/>
          <p:nvPr/>
        </p:nvSpPr>
        <p:spPr>
          <a:xfrm flipH="1">
            <a:off x="798286" y="3904341"/>
            <a:ext cx="6601825" cy="1754326"/>
          </a:xfrm>
          <a:prstGeom prst="rect">
            <a:avLst/>
          </a:prstGeom>
          <a:noFill/>
        </p:spPr>
        <p:txBody>
          <a:bodyPr wrap="square" rtlCol="0">
            <a:spAutoFit/>
          </a:bodyPr>
          <a:lstStyle/>
          <a:p>
            <a:r>
              <a:rPr lang="en-US" b="1" dirty="0" smtClean="0"/>
              <a:t>Source</a:t>
            </a:r>
            <a:r>
              <a:rPr lang="en-US" dirty="0" smtClean="0"/>
              <a:t>		</a:t>
            </a:r>
            <a:r>
              <a:rPr lang="en-US" b="1" dirty="0" smtClean="0"/>
              <a:t>12 Mos. Target Price</a:t>
            </a:r>
            <a:r>
              <a:rPr lang="en-US" dirty="0" smtClean="0"/>
              <a:t>	</a:t>
            </a:r>
            <a:r>
              <a:rPr lang="en-US" b="1" dirty="0" smtClean="0"/>
              <a:t>Rating</a:t>
            </a:r>
          </a:p>
          <a:p>
            <a:r>
              <a:rPr lang="en-US" dirty="0" smtClean="0">
                <a:solidFill>
                  <a:srgbClr val="C00000"/>
                </a:solidFill>
              </a:rPr>
              <a:t>CFRA</a:t>
            </a:r>
            <a:r>
              <a:rPr lang="en-US" dirty="0" smtClean="0"/>
              <a:t>                 		$112           	****  (BUY)</a:t>
            </a:r>
          </a:p>
          <a:p>
            <a:r>
              <a:rPr lang="en-US" dirty="0" smtClean="0">
                <a:solidFill>
                  <a:srgbClr val="C00000"/>
                </a:solidFill>
              </a:rPr>
              <a:t>ARGUS</a:t>
            </a:r>
            <a:r>
              <a:rPr lang="en-US" dirty="0" smtClean="0"/>
              <a:t> 			$115		BUY</a:t>
            </a:r>
          </a:p>
          <a:p>
            <a:r>
              <a:rPr lang="en-US" dirty="0" smtClean="0">
                <a:solidFill>
                  <a:srgbClr val="C00000"/>
                </a:solidFill>
              </a:rPr>
              <a:t>Yahoo</a:t>
            </a:r>
            <a:r>
              <a:rPr lang="en-US" dirty="0" smtClean="0"/>
              <a:t>			$96.69</a:t>
            </a:r>
          </a:p>
          <a:p>
            <a:r>
              <a:rPr lang="en-US" dirty="0" smtClean="0">
                <a:solidFill>
                  <a:srgbClr val="C00000"/>
                </a:solidFill>
              </a:rPr>
              <a:t> ZACK					</a:t>
            </a:r>
            <a:r>
              <a:rPr lang="en-US" dirty="0" smtClean="0"/>
              <a:t>NEUTRAL</a:t>
            </a:r>
          </a:p>
          <a:p>
            <a:r>
              <a:rPr lang="en-US" dirty="0" smtClean="0">
                <a:solidFill>
                  <a:srgbClr val="C00000"/>
                </a:solidFill>
              </a:rPr>
              <a:t>Morning Star             		 	</a:t>
            </a:r>
            <a:r>
              <a:rPr lang="en-US" dirty="0" smtClean="0"/>
              <a:t>No Rating Provided</a:t>
            </a:r>
            <a:endParaRPr lang="en-US" dirty="0"/>
          </a:p>
        </p:txBody>
      </p:sp>
      <p:sp>
        <p:nvSpPr>
          <p:cNvPr id="5" name="TextBox 4"/>
          <p:cNvSpPr txBox="1"/>
          <p:nvPr/>
        </p:nvSpPr>
        <p:spPr>
          <a:xfrm flipH="1">
            <a:off x="2757713" y="409653"/>
            <a:ext cx="6516915" cy="461665"/>
          </a:xfrm>
          <a:prstGeom prst="rect">
            <a:avLst/>
          </a:prstGeom>
          <a:noFill/>
        </p:spPr>
        <p:txBody>
          <a:bodyPr wrap="square" rtlCol="0">
            <a:spAutoFit/>
          </a:bodyPr>
          <a:lstStyle/>
          <a:p>
            <a:r>
              <a:rPr lang="en-US" sz="2400" b="1" dirty="0" smtClean="0"/>
              <a:t>CBOE </a:t>
            </a:r>
            <a:r>
              <a:rPr lang="en-US" sz="2400" b="1" dirty="0"/>
              <a:t>R</a:t>
            </a:r>
            <a:r>
              <a:rPr lang="en-US" sz="2400" b="1" dirty="0" smtClean="0"/>
              <a:t>esearch Reports &amp; Analysts’ Projections</a:t>
            </a:r>
            <a:endParaRPr lang="en-US" sz="2400" b="1" dirty="0"/>
          </a:p>
        </p:txBody>
      </p:sp>
    </p:spTree>
    <p:extLst>
      <p:ext uri="{BB962C8B-B14F-4D97-AF65-F5344CB8AC3E}">
        <p14:creationId xmlns:p14="http://schemas.microsoft.com/office/powerpoint/2010/main" val="372106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7286" y="2228045"/>
            <a:ext cx="8255358" cy="2246769"/>
          </a:xfrm>
          <a:prstGeom prst="rect">
            <a:avLst/>
          </a:prstGeom>
          <a:noFill/>
        </p:spPr>
        <p:txBody>
          <a:bodyPr wrap="square" rtlCol="0">
            <a:spAutoFit/>
          </a:bodyPr>
          <a:lstStyle/>
          <a:p>
            <a:pPr algn="ctr"/>
            <a:r>
              <a:rPr lang="en-US" sz="2800" dirty="0" smtClean="0"/>
              <a:t>CBOE</a:t>
            </a:r>
          </a:p>
          <a:p>
            <a:pPr algn="ctr"/>
            <a:r>
              <a:rPr lang="en-US" sz="2800" dirty="0" smtClean="0"/>
              <a:t>Chicago Board of Options Exchange (</a:t>
            </a:r>
            <a:r>
              <a:rPr lang="en-US" sz="2800" dirty="0" err="1" smtClean="0"/>
              <a:t>Cobe</a:t>
            </a:r>
            <a:r>
              <a:rPr lang="en-US" sz="2800" dirty="0" smtClean="0"/>
              <a:t>)</a:t>
            </a:r>
          </a:p>
          <a:p>
            <a:pPr algn="ctr"/>
            <a:r>
              <a:rPr lang="en-US" sz="2800" dirty="0" smtClean="0">
                <a:solidFill>
                  <a:srgbClr val="FF0000"/>
                </a:solidFill>
              </a:rPr>
              <a:t>Mid Cap Growth</a:t>
            </a:r>
          </a:p>
          <a:p>
            <a:pPr algn="ctr"/>
            <a:r>
              <a:rPr lang="en-US" sz="2800" dirty="0" smtClean="0">
                <a:solidFill>
                  <a:schemeClr val="accent1">
                    <a:lumMod val="50000"/>
                  </a:schemeClr>
                </a:solidFill>
              </a:rPr>
              <a:t>Financials sector</a:t>
            </a:r>
          </a:p>
          <a:p>
            <a:pPr algn="ctr"/>
            <a:r>
              <a:rPr lang="en-US" sz="2800" dirty="0" smtClean="0">
                <a:solidFill>
                  <a:schemeClr val="accent1">
                    <a:lumMod val="50000"/>
                  </a:schemeClr>
                </a:solidFill>
              </a:rPr>
              <a:t>Sub Industry: Financial Data and Stock exchanges</a:t>
            </a:r>
            <a:endParaRPr lang="en-US" sz="2800" dirty="0">
              <a:solidFill>
                <a:schemeClr val="accent1">
                  <a:lumMod val="50000"/>
                </a:schemeClr>
              </a:solidFill>
            </a:endParaRPr>
          </a:p>
        </p:txBody>
      </p:sp>
    </p:spTree>
    <p:extLst>
      <p:ext uri="{BB962C8B-B14F-4D97-AF65-F5344CB8AC3E}">
        <p14:creationId xmlns:p14="http://schemas.microsoft.com/office/powerpoint/2010/main" val="1474096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49" y="119799"/>
            <a:ext cx="10515600" cy="627334"/>
          </a:xfrm>
        </p:spPr>
        <p:txBody>
          <a:bodyPr>
            <a:normAutofit fontScale="90000"/>
          </a:bodyPr>
          <a:lstStyle/>
          <a:p>
            <a:pPr algn="ctr"/>
            <a:r>
              <a:rPr lang="en-US" b="1" dirty="0" smtClean="0"/>
              <a:t>Summary Conclusions</a:t>
            </a:r>
            <a:endParaRPr lang="en-US" b="1" dirty="0"/>
          </a:p>
        </p:txBody>
      </p:sp>
      <p:sp>
        <p:nvSpPr>
          <p:cNvPr id="3" name="Content Placeholder 2"/>
          <p:cNvSpPr>
            <a:spLocks noGrp="1"/>
          </p:cNvSpPr>
          <p:nvPr>
            <p:ph idx="1"/>
          </p:nvPr>
        </p:nvSpPr>
        <p:spPr>
          <a:xfrm>
            <a:off x="669073" y="747132"/>
            <a:ext cx="11050857" cy="5542155"/>
          </a:xfrm>
        </p:spPr>
        <p:txBody>
          <a:bodyPr>
            <a:normAutofit lnSpcReduction="10000"/>
          </a:bodyPr>
          <a:lstStyle/>
          <a:p>
            <a:r>
              <a:rPr lang="en-US" sz="2000" dirty="0" smtClean="0"/>
              <a:t>SSG (Oct 19, 2020) Concludes </a:t>
            </a:r>
            <a:r>
              <a:rPr lang="en-US" sz="2000" b="1" dirty="0" smtClean="0">
                <a:solidFill>
                  <a:srgbClr val="00B050"/>
                </a:solidFill>
              </a:rPr>
              <a:t>“BUY”</a:t>
            </a:r>
          </a:p>
          <a:p>
            <a:r>
              <a:rPr lang="en-US" sz="2000" dirty="0" smtClean="0"/>
              <a:t>Wait until 3</a:t>
            </a:r>
            <a:r>
              <a:rPr lang="en-US" sz="2000" baseline="30000" dirty="0" smtClean="0"/>
              <a:t>rd</a:t>
            </a:r>
            <a:r>
              <a:rPr lang="en-US" sz="2000" dirty="0" smtClean="0"/>
              <a:t> QTR. Earnings are going to be announced on Oct 30, 2020</a:t>
            </a:r>
          </a:p>
          <a:p>
            <a:r>
              <a:rPr lang="en-US" sz="2000" dirty="0" smtClean="0">
                <a:solidFill>
                  <a:srgbClr val="FF0000"/>
                </a:solidFill>
              </a:rPr>
              <a:t>Shares have underperformed industry by 27% over 12 mos. Period (</a:t>
            </a:r>
            <a:r>
              <a:rPr lang="en-US" sz="1800" dirty="0" smtClean="0">
                <a:solidFill>
                  <a:srgbClr val="FF0000"/>
                </a:solidFill>
              </a:rPr>
              <a:t>Potential Room to Grow)</a:t>
            </a:r>
            <a:endParaRPr lang="en-US" sz="2000" dirty="0" smtClean="0">
              <a:solidFill>
                <a:srgbClr val="FF0000"/>
              </a:solidFill>
            </a:endParaRPr>
          </a:p>
          <a:p>
            <a:r>
              <a:rPr lang="en-US" sz="2000" dirty="0" smtClean="0"/>
              <a:t>Reasons Why CBOE Stock </a:t>
            </a:r>
            <a:r>
              <a:rPr lang="en-US" sz="2000" dirty="0"/>
              <a:t>W</a:t>
            </a:r>
            <a:r>
              <a:rPr lang="en-US" sz="2000" dirty="0" smtClean="0"/>
              <a:t>ill Bounce Back:</a:t>
            </a:r>
          </a:p>
          <a:p>
            <a:pPr lvl="1">
              <a:buFont typeface="Wingdings" panose="05000000000000000000" pitchFamily="2" charset="2"/>
              <a:buChar char="ü"/>
            </a:pPr>
            <a:r>
              <a:rPr lang="en-US" sz="1800" dirty="0" smtClean="0">
                <a:solidFill>
                  <a:schemeClr val="accent6">
                    <a:lumMod val="75000"/>
                  </a:schemeClr>
                </a:solidFill>
              </a:rPr>
              <a:t>Organic Growth a key strength – Revenues have increased CAGR 32% over the last 5 yrs. (2014-19)</a:t>
            </a:r>
          </a:p>
          <a:p>
            <a:pPr lvl="1">
              <a:buFont typeface="Wingdings" panose="05000000000000000000" pitchFamily="2" charset="2"/>
              <a:buChar char="ü"/>
            </a:pPr>
            <a:r>
              <a:rPr lang="en-US" sz="1800" dirty="0" smtClean="0">
                <a:solidFill>
                  <a:schemeClr val="accent6">
                    <a:lumMod val="75000"/>
                  </a:schemeClr>
                </a:solidFill>
              </a:rPr>
              <a:t>Compelling Inorganic Growth through Strategic Acquisitions – Adding Synergies &amp; </a:t>
            </a:r>
            <a:r>
              <a:rPr lang="en-US" sz="1800" dirty="0" smtClean="0">
                <a:solidFill>
                  <a:schemeClr val="accent6">
                    <a:lumMod val="75000"/>
                  </a:schemeClr>
                </a:solidFill>
              </a:rPr>
              <a:t>Multiple Capabilities</a:t>
            </a:r>
            <a:endParaRPr lang="en-US" sz="1800" dirty="0" smtClean="0">
              <a:solidFill>
                <a:schemeClr val="accent6">
                  <a:lumMod val="75000"/>
                </a:schemeClr>
              </a:solidFill>
            </a:endParaRPr>
          </a:p>
          <a:p>
            <a:pPr lvl="1">
              <a:buFont typeface="Wingdings" panose="05000000000000000000" pitchFamily="2" charset="2"/>
              <a:buChar char="ü"/>
            </a:pPr>
            <a:r>
              <a:rPr lang="en-US" sz="1800" dirty="0" smtClean="0">
                <a:solidFill>
                  <a:schemeClr val="accent6">
                    <a:lumMod val="75000"/>
                  </a:schemeClr>
                </a:solidFill>
              </a:rPr>
              <a:t>Diversified Product </a:t>
            </a:r>
            <a:r>
              <a:rPr lang="en-US" sz="1800" dirty="0" smtClean="0">
                <a:solidFill>
                  <a:schemeClr val="accent6">
                    <a:lumMod val="75000"/>
                  </a:schemeClr>
                </a:solidFill>
              </a:rPr>
              <a:t>Portfolio in Multiple Asset Classes</a:t>
            </a:r>
            <a:endParaRPr lang="en-US" sz="1800" dirty="0" smtClean="0">
              <a:solidFill>
                <a:schemeClr val="accent6">
                  <a:lumMod val="75000"/>
                </a:schemeClr>
              </a:solidFill>
            </a:endParaRPr>
          </a:p>
          <a:p>
            <a:pPr lvl="1">
              <a:buFont typeface="Wingdings" panose="05000000000000000000" pitchFamily="2" charset="2"/>
              <a:buChar char="ü"/>
            </a:pPr>
            <a:r>
              <a:rPr lang="en-US" sz="1800" dirty="0" smtClean="0">
                <a:solidFill>
                  <a:schemeClr val="accent6">
                    <a:lumMod val="75000"/>
                  </a:schemeClr>
                </a:solidFill>
              </a:rPr>
              <a:t>Wide Geographies &amp; Exploring </a:t>
            </a:r>
            <a:r>
              <a:rPr lang="en-US" sz="1800" dirty="0" smtClean="0">
                <a:solidFill>
                  <a:schemeClr val="accent6">
                    <a:lumMod val="75000"/>
                  </a:schemeClr>
                </a:solidFill>
              </a:rPr>
              <a:t>New Markets – Middle East, Asia, Scandinavia and others</a:t>
            </a:r>
          </a:p>
          <a:p>
            <a:pPr lvl="1">
              <a:buFont typeface="Wingdings" panose="05000000000000000000" pitchFamily="2" charset="2"/>
              <a:buChar char="ü"/>
            </a:pPr>
            <a:r>
              <a:rPr lang="en-US" sz="1800" dirty="0" smtClean="0">
                <a:solidFill>
                  <a:schemeClr val="accent6">
                    <a:lumMod val="75000"/>
                  </a:schemeClr>
                </a:solidFill>
              </a:rPr>
              <a:t>Competitive </a:t>
            </a:r>
            <a:r>
              <a:rPr lang="en-US" sz="1800" dirty="0">
                <a:solidFill>
                  <a:schemeClr val="accent6">
                    <a:lumMod val="75000"/>
                  </a:schemeClr>
                </a:solidFill>
              </a:rPr>
              <a:t>advantage </a:t>
            </a:r>
            <a:r>
              <a:rPr lang="en-US" sz="1800" dirty="0" smtClean="0">
                <a:solidFill>
                  <a:schemeClr val="accent6">
                    <a:lumMod val="75000"/>
                  </a:schemeClr>
                </a:solidFill>
              </a:rPr>
              <a:t>because of its Proprietary </a:t>
            </a:r>
            <a:r>
              <a:rPr lang="en-US" sz="1800" dirty="0">
                <a:solidFill>
                  <a:schemeClr val="accent6">
                    <a:lumMod val="75000"/>
                  </a:schemeClr>
                </a:solidFill>
              </a:rPr>
              <a:t>P</a:t>
            </a:r>
            <a:r>
              <a:rPr lang="en-US" sz="1800" dirty="0" smtClean="0">
                <a:solidFill>
                  <a:schemeClr val="accent6">
                    <a:lumMod val="75000"/>
                  </a:schemeClr>
                </a:solidFill>
              </a:rPr>
              <a:t>roducts &amp; Dominant Market Share</a:t>
            </a:r>
          </a:p>
          <a:p>
            <a:pPr lvl="1">
              <a:buFont typeface="Wingdings" panose="05000000000000000000" pitchFamily="2" charset="2"/>
              <a:buChar char="ü"/>
            </a:pPr>
            <a:r>
              <a:rPr lang="en-US" sz="1800" dirty="0" smtClean="0">
                <a:solidFill>
                  <a:schemeClr val="accent6">
                    <a:lumMod val="75000"/>
                  </a:schemeClr>
                </a:solidFill>
              </a:rPr>
              <a:t>Strong Liquidity aiding Capital Deployment</a:t>
            </a:r>
          </a:p>
          <a:p>
            <a:pPr lvl="1">
              <a:buFont typeface="Wingdings" panose="05000000000000000000" pitchFamily="2" charset="2"/>
              <a:buChar char="ü"/>
            </a:pPr>
            <a:r>
              <a:rPr lang="en-US" sz="1800" dirty="0" smtClean="0">
                <a:solidFill>
                  <a:schemeClr val="accent6">
                    <a:lumMod val="75000"/>
                  </a:schemeClr>
                </a:solidFill>
              </a:rPr>
              <a:t>Debt has been decreasing since 2017</a:t>
            </a:r>
          </a:p>
          <a:p>
            <a:r>
              <a:rPr lang="en-US" sz="2000" dirty="0" smtClean="0"/>
              <a:t>The Headwinds that CBOE Will face are:</a:t>
            </a:r>
          </a:p>
          <a:p>
            <a:pPr lvl="1">
              <a:buFont typeface="Wingdings" panose="05000000000000000000" pitchFamily="2" charset="2"/>
              <a:buChar char="Ø"/>
            </a:pPr>
            <a:r>
              <a:rPr lang="en-US" sz="1800" dirty="0" smtClean="0">
                <a:solidFill>
                  <a:srgbClr val="C00000"/>
                </a:solidFill>
              </a:rPr>
              <a:t>Expenses to rise in the second half of 2020 due to ramped up growth initiatives thus weighing on margin expansion &amp; sluggish credit quality</a:t>
            </a:r>
          </a:p>
          <a:p>
            <a:pPr lvl="1">
              <a:buFont typeface="Wingdings" panose="05000000000000000000" pitchFamily="2" charset="2"/>
              <a:buChar char="Ø"/>
            </a:pPr>
            <a:r>
              <a:rPr lang="en-US" sz="1800" dirty="0" smtClean="0">
                <a:solidFill>
                  <a:srgbClr val="C00000"/>
                </a:solidFill>
              </a:rPr>
              <a:t>Intense Competition due to increased market consolidation – Reducing Market Share &amp; Leverage</a:t>
            </a:r>
          </a:p>
          <a:p>
            <a:pPr lvl="1">
              <a:buFont typeface="Wingdings" panose="05000000000000000000" pitchFamily="2" charset="2"/>
              <a:buChar char="Ø"/>
            </a:pPr>
            <a:r>
              <a:rPr lang="en-US" sz="1800" dirty="0" smtClean="0">
                <a:solidFill>
                  <a:srgbClr val="C00000"/>
                </a:solidFill>
              </a:rPr>
              <a:t>Lower than anticipated Volume in Options – Industry Volatility to continue</a:t>
            </a:r>
          </a:p>
          <a:p>
            <a:pPr lvl="1">
              <a:buFont typeface="Wingdings" panose="05000000000000000000" pitchFamily="2" charset="2"/>
              <a:buChar char="Ø"/>
            </a:pPr>
            <a:r>
              <a:rPr lang="en-US" sz="1800" dirty="0" smtClean="0">
                <a:solidFill>
                  <a:srgbClr val="C00000"/>
                </a:solidFill>
              </a:rPr>
              <a:t>Increased Challenging Regulations &amp; Investigations regarding COBE’s Products</a:t>
            </a:r>
          </a:p>
          <a:p>
            <a:endParaRPr lang="en-US" sz="2400" dirty="0" smtClean="0"/>
          </a:p>
          <a:p>
            <a:pPr lvl="1">
              <a:buFont typeface="Wingdings" panose="05000000000000000000" pitchFamily="2" charset="2"/>
              <a:buChar char="ü"/>
            </a:pPr>
            <a:endParaRPr lang="en-US" sz="2000" dirty="0" smtClean="0"/>
          </a:p>
          <a:p>
            <a:pPr lvl="1">
              <a:buFont typeface="Wingdings" panose="05000000000000000000" pitchFamily="2" charset="2"/>
              <a:buChar char="ü"/>
            </a:pPr>
            <a:endParaRPr lang="en-US" sz="2000" dirty="0" smtClean="0"/>
          </a:p>
          <a:p>
            <a:endParaRPr lang="en-US" dirty="0"/>
          </a:p>
        </p:txBody>
      </p:sp>
    </p:spTree>
    <p:extLst>
      <p:ext uri="{BB962C8B-B14F-4D97-AF65-F5344CB8AC3E}">
        <p14:creationId xmlns:p14="http://schemas.microsoft.com/office/powerpoint/2010/main" val="136093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337"/>
            <a:ext cx="10515600" cy="587912"/>
          </a:xfrm>
        </p:spPr>
        <p:txBody>
          <a:bodyPr>
            <a:normAutofit/>
          </a:bodyPr>
          <a:lstStyle/>
          <a:p>
            <a:r>
              <a:rPr lang="en-US" sz="2800" b="1" dirty="0" err="1" smtClean="0"/>
              <a:t>Cboe</a:t>
            </a:r>
            <a:r>
              <a:rPr lang="en-US" sz="2800" b="1" dirty="0" smtClean="0"/>
              <a:t> Global Markets, Inc. (“</a:t>
            </a:r>
            <a:r>
              <a:rPr lang="en-US" sz="2800" b="1" dirty="0" err="1" smtClean="0"/>
              <a:t>Cboe</a:t>
            </a:r>
            <a:r>
              <a:rPr lang="en-US" sz="2800" b="1" dirty="0" smtClean="0"/>
              <a:t> Global Markets” or “</a:t>
            </a:r>
            <a:r>
              <a:rPr lang="en-US" sz="2800" b="1" dirty="0" err="1" smtClean="0"/>
              <a:t>Cboe</a:t>
            </a:r>
            <a:r>
              <a:rPr lang="en-US" sz="2800" b="1" dirty="0" smtClean="0"/>
              <a:t>”)</a:t>
            </a:r>
            <a:endParaRPr lang="en-US" sz="2800" b="1" dirty="0"/>
          </a:p>
        </p:txBody>
      </p:sp>
      <p:sp>
        <p:nvSpPr>
          <p:cNvPr id="3" name="Rectangle 2"/>
          <p:cNvSpPr/>
          <p:nvPr/>
        </p:nvSpPr>
        <p:spPr>
          <a:xfrm>
            <a:off x="657896" y="1184857"/>
            <a:ext cx="10118501" cy="5355312"/>
          </a:xfrm>
          <a:prstGeom prst="rect">
            <a:avLst/>
          </a:prstGeom>
        </p:spPr>
        <p:txBody>
          <a:bodyPr wrap="square">
            <a:spAutoFit/>
          </a:bodyPr>
          <a:lstStyle/>
          <a:p>
            <a:pPr marL="285750" indent="-285750">
              <a:buFont typeface="Arial" panose="020B0604020202020204" pitchFamily="34" charset="0"/>
              <a:buChar char="•"/>
            </a:pPr>
            <a:r>
              <a:rPr lang="en-US" dirty="0"/>
              <a:t>O</a:t>
            </a:r>
            <a:r>
              <a:rPr lang="en-US" dirty="0" smtClean="0"/>
              <a:t>ne of the world’s largest exchange holding companies, offering cutting-edge trading and investment solutions to investors around the world.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Offers trading across a diverse range of products in multiple asset classes &amp; geographies, </a:t>
            </a:r>
          </a:p>
          <a:p>
            <a:pPr marL="800100" lvl="1" indent="-342900">
              <a:buFont typeface="+mj-lt"/>
              <a:buAutoNum type="arabicPeriod"/>
            </a:pPr>
            <a:r>
              <a:rPr lang="en-US" dirty="0">
                <a:solidFill>
                  <a:srgbClr val="002060"/>
                </a:solidFill>
              </a:rPr>
              <a:t>Options – 34.9% of 2019 Revenues (Trading on Market Indexes &amp; VIX Index}</a:t>
            </a:r>
          </a:p>
          <a:p>
            <a:pPr marL="800100" lvl="1" indent="-342900">
              <a:buFont typeface="+mj-lt"/>
              <a:buAutoNum type="arabicPeriod"/>
            </a:pPr>
            <a:r>
              <a:rPr lang="en-US" dirty="0">
                <a:solidFill>
                  <a:srgbClr val="002060"/>
                </a:solidFill>
              </a:rPr>
              <a:t>U.S. Equities, </a:t>
            </a:r>
            <a:r>
              <a:rPr lang="en-US" dirty="0" smtClean="0">
                <a:solidFill>
                  <a:srgbClr val="002060"/>
                </a:solidFill>
              </a:rPr>
              <a:t>Includes Cash </a:t>
            </a:r>
            <a:r>
              <a:rPr lang="en-US" dirty="0">
                <a:solidFill>
                  <a:srgbClr val="002060"/>
                </a:solidFill>
              </a:rPr>
              <a:t>&amp; Exchange-Traded Products (ETPs) – 48.6%</a:t>
            </a:r>
          </a:p>
          <a:p>
            <a:pPr marL="800100" lvl="1" indent="-342900">
              <a:buFont typeface="+mj-lt"/>
              <a:buAutoNum type="arabicPeriod"/>
            </a:pPr>
            <a:r>
              <a:rPr lang="en-US" dirty="0">
                <a:solidFill>
                  <a:srgbClr val="002060"/>
                </a:solidFill>
              </a:rPr>
              <a:t>European Equities, </a:t>
            </a:r>
            <a:r>
              <a:rPr lang="en-US" dirty="0" smtClean="0">
                <a:solidFill>
                  <a:srgbClr val="002060"/>
                </a:solidFill>
              </a:rPr>
              <a:t>Includes ETPs </a:t>
            </a:r>
            <a:r>
              <a:rPr lang="en-US" dirty="0">
                <a:solidFill>
                  <a:srgbClr val="002060"/>
                </a:solidFill>
              </a:rPr>
              <a:t>– 4.4%</a:t>
            </a:r>
          </a:p>
          <a:p>
            <a:pPr marL="800100" lvl="1" indent="-342900">
              <a:buFont typeface="+mj-lt"/>
              <a:buAutoNum type="arabicPeriod"/>
            </a:pPr>
            <a:r>
              <a:rPr lang="en-US" dirty="0">
                <a:solidFill>
                  <a:srgbClr val="002060"/>
                </a:solidFill>
              </a:rPr>
              <a:t>Futures – 5.4%  (Includes trading on VIX Index, Bitcoin &amp; Other Futures)</a:t>
            </a:r>
          </a:p>
          <a:p>
            <a:pPr marL="800100" lvl="1" indent="-342900">
              <a:buFont typeface="+mj-lt"/>
              <a:buAutoNum type="arabicPeriod"/>
            </a:pPr>
            <a:r>
              <a:rPr lang="en-US" dirty="0">
                <a:solidFill>
                  <a:srgbClr val="002060"/>
                </a:solidFill>
              </a:rPr>
              <a:t>Global Foreign Exchange (FX) – 2.1% </a:t>
            </a:r>
            <a:r>
              <a:rPr lang="en-US" dirty="0" smtClean="0">
                <a:solidFill>
                  <a:srgbClr val="002060"/>
                </a:solidFill>
              </a:rPr>
              <a:t> (Includes Institutional FX services on </a:t>
            </a:r>
            <a:r>
              <a:rPr lang="en-US" dirty="0" err="1" smtClean="0">
                <a:solidFill>
                  <a:srgbClr val="002060"/>
                </a:solidFill>
              </a:rPr>
              <a:t>Cboe</a:t>
            </a:r>
            <a:r>
              <a:rPr lang="en-US" dirty="0" smtClean="0">
                <a:solidFill>
                  <a:srgbClr val="002060"/>
                </a:solidFill>
              </a:rPr>
              <a:t> FX Platform)</a:t>
            </a:r>
          </a:p>
          <a:p>
            <a:endParaRPr lang="en-US" dirty="0" smtClean="0">
              <a:solidFill>
                <a:srgbClr val="002060"/>
              </a:solidFill>
            </a:endParaRPr>
          </a:p>
          <a:p>
            <a:pPr marL="285750" indent="-285750">
              <a:buFont typeface="Arial" panose="020B0604020202020204" pitchFamily="34" charset="0"/>
              <a:buChar char="•"/>
            </a:pPr>
            <a:r>
              <a:rPr lang="en-US" dirty="0" smtClean="0"/>
              <a:t>Most popular proprietary products of </a:t>
            </a:r>
            <a:r>
              <a:rPr lang="en-US" dirty="0" err="1" smtClean="0"/>
              <a:t>Cboe</a:t>
            </a:r>
            <a:r>
              <a:rPr lang="en-US" dirty="0" smtClean="0"/>
              <a:t> are </a:t>
            </a:r>
            <a:r>
              <a:rPr lang="en-US" dirty="0"/>
              <a:t>the </a:t>
            </a:r>
            <a:r>
              <a:rPr lang="en-US" b="1" dirty="0"/>
              <a:t>SPX </a:t>
            </a:r>
            <a:r>
              <a:rPr lang="en-US" b="1" dirty="0" smtClean="0"/>
              <a:t>Options </a:t>
            </a:r>
            <a:r>
              <a:rPr lang="en-US" b="1" dirty="0"/>
              <a:t>(options on the S&amp;P 500 Index) </a:t>
            </a:r>
            <a:r>
              <a:rPr lang="en-US" dirty="0"/>
              <a:t>and </a:t>
            </a:r>
            <a:r>
              <a:rPr lang="en-US" b="1" dirty="0" err="1" smtClean="0"/>
              <a:t>Cboe</a:t>
            </a:r>
            <a:r>
              <a:rPr lang="en-US" b="1" dirty="0" smtClean="0"/>
              <a:t> VIX (</a:t>
            </a:r>
            <a:r>
              <a:rPr lang="en-US" b="1" dirty="0" err="1" smtClean="0"/>
              <a:t>Cboe</a:t>
            </a:r>
            <a:r>
              <a:rPr lang="en-US" b="1" dirty="0" smtClean="0"/>
              <a:t> Volatility Index) </a:t>
            </a:r>
            <a:r>
              <a:rPr lang="en-US" dirty="0" smtClean="0"/>
              <a:t>Options </a:t>
            </a:r>
            <a:r>
              <a:rPr lang="en-US" dirty="0"/>
              <a:t>and </a:t>
            </a:r>
            <a:r>
              <a:rPr lang="en-US" dirty="0" smtClean="0"/>
              <a:t>Futures</a:t>
            </a:r>
            <a:r>
              <a:rPr lang="en-US" dirty="0"/>
              <a:t>. </a:t>
            </a:r>
            <a:endParaRPr lang="en-US" dirty="0" smtClean="0"/>
          </a:p>
          <a:p>
            <a:endParaRPr lang="en-US" dirty="0"/>
          </a:p>
          <a:p>
            <a:pPr marL="285750" indent="-285750">
              <a:buFont typeface="Arial" panose="020B0604020202020204" pitchFamily="34" charset="0"/>
              <a:buChar char="•"/>
            </a:pPr>
            <a:r>
              <a:rPr lang="en-US" dirty="0" smtClean="0"/>
              <a:t>VIX Index (Fear Index) - Recognized </a:t>
            </a:r>
            <a:r>
              <a:rPr lang="en-US" dirty="0"/>
              <a:t>as the world’s premier gauge of U.S. equity market volatility</a:t>
            </a:r>
            <a:r>
              <a:rPr lang="en-US" dirty="0" smtClean="0"/>
              <a:t>.</a:t>
            </a:r>
          </a:p>
          <a:p>
            <a:pPr marL="742950" lvl="1" indent="-285750">
              <a:buFont typeface="Arial" panose="020B0604020202020204" pitchFamily="34" charset="0"/>
              <a:buChar char="•"/>
            </a:pPr>
            <a:r>
              <a:rPr lang="en-US" dirty="0" smtClean="0"/>
              <a:t>Created </a:t>
            </a:r>
            <a:r>
              <a:rPr lang="en-US" dirty="0"/>
              <a:t>in 1993 and has become one of the most watched barometers of market </a:t>
            </a:r>
            <a:r>
              <a:rPr lang="en-US" dirty="0" smtClean="0"/>
              <a:t>volatility</a:t>
            </a:r>
          </a:p>
          <a:p>
            <a:pPr marL="742950" lvl="1" indent="-285750">
              <a:buFont typeface="Arial" panose="020B0604020202020204" pitchFamily="34" charset="0"/>
              <a:buChar char="•"/>
            </a:pPr>
            <a:r>
              <a:rPr lang="en-US" dirty="0" smtClean="0"/>
              <a:t>Capability to Trade multi-asset </a:t>
            </a:r>
            <a:r>
              <a:rPr lang="en-US" dirty="0"/>
              <a:t>volatility products based on </a:t>
            </a:r>
            <a:r>
              <a:rPr lang="en-US" dirty="0" smtClean="0"/>
              <a:t>VIX Index.</a:t>
            </a:r>
            <a:endParaRPr lang="en-US" dirty="0"/>
          </a:p>
          <a:p>
            <a:endParaRPr lang="en-US" dirty="0" smtClean="0"/>
          </a:p>
          <a:p>
            <a:pPr marL="285750" indent="-285750">
              <a:buFont typeface="Arial" panose="020B0604020202020204" pitchFamily="34" charset="0"/>
              <a:buChar char="•"/>
            </a:pPr>
            <a:r>
              <a:rPr lang="en-US" dirty="0" smtClean="0"/>
              <a:t>Chicago based with a network of domestic / global offices across the Americas, Europe, UK &amp; Asia and hubs in major cities including New York, San Francisco, Kansas City, Singapore, London &amp; Amsterdam</a:t>
            </a:r>
            <a:endParaRPr lang="en-US" dirty="0"/>
          </a:p>
        </p:txBody>
      </p:sp>
    </p:spTree>
    <p:extLst>
      <p:ext uri="{BB962C8B-B14F-4D97-AF65-F5344CB8AC3E}">
        <p14:creationId xmlns:p14="http://schemas.microsoft.com/office/powerpoint/2010/main" val="1318061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pPr algn="ctr"/>
            <a:r>
              <a:rPr lang="en-US" b="1" dirty="0" smtClean="0"/>
              <a:t>CBOE’s Business and Competition</a:t>
            </a:r>
            <a:endParaRPr lang="en-US" b="1" dirty="0"/>
          </a:p>
        </p:txBody>
      </p:sp>
      <p:sp>
        <p:nvSpPr>
          <p:cNvPr id="3" name="Rectangle 2"/>
          <p:cNvSpPr/>
          <p:nvPr/>
        </p:nvSpPr>
        <p:spPr>
          <a:xfrm>
            <a:off x="608526" y="1028961"/>
            <a:ext cx="10655121" cy="5724644"/>
          </a:xfrm>
          <a:prstGeom prst="rect">
            <a:avLst/>
          </a:prstGeom>
        </p:spPr>
        <p:txBody>
          <a:bodyPr wrap="square">
            <a:spAutoFit/>
          </a:bodyPr>
          <a:lstStyle/>
          <a:p>
            <a:pPr marL="285750" indent="-285750">
              <a:buFont typeface="Arial" panose="020B0604020202020204" pitchFamily="34" charset="0"/>
              <a:buChar char="•"/>
            </a:pPr>
            <a:r>
              <a:rPr lang="en-US" sz="2000" dirty="0" err="1"/>
              <a:t>Cboe's</a:t>
            </a:r>
            <a:r>
              <a:rPr lang="en-US" sz="2000" dirty="0"/>
              <a:t> revenue is primarily derived from transaction fees on the contracts or shares traded on its various exchanges. Approximately </a:t>
            </a:r>
            <a:r>
              <a:rPr lang="en-US" sz="2000" b="1" dirty="0"/>
              <a:t>70% of operating revenues </a:t>
            </a:r>
            <a:r>
              <a:rPr lang="en-US" sz="2000" dirty="0"/>
              <a:t>were generated by transaction fees. These fees are a product of both the volume traded as well as the rate per contract</a:t>
            </a:r>
            <a:r>
              <a:rPr lang="en-US" sz="2000" dirty="0" smtClean="0"/>
              <a:t>.</a:t>
            </a:r>
          </a:p>
          <a:p>
            <a:endParaRPr lang="en-US" dirty="0" smtClean="0"/>
          </a:p>
          <a:p>
            <a:pPr marL="285750" indent="-285750">
              <a:buFont typeface="Arial" panose="020B0604020202020204" pitchFamily="34" charset="0"/>
              <a:buChar char="•"/>
            </a:pPr>
            <a:r>
              <a:rPr lang="en-US" b="1" dirty="0" smtClean="0"/>
              <a:t>COMPETITIVE </a:t>
            </a:r>
            <a:r>
              <a:rPr lang="en-US" b="1" dirty="0"/>
              <a:t>LANDSCAPE. CBOE </a:t>
            </a:r>
            <a:r>
              <a:rPr lang="en-US" b="1" dirty="0" smtClean="0"/>
              <a:t>Subsidiaries include: </a:t>
            </a:r>
          </a:p>
          <a:p>
            <a:pPr marL="742950" lvl="1" indent="-285750">
              <a:buFont typeface="Arial" panose="020B0604020202020204" pitchFamily="34" charset="0"/>
              <a:buChar char="•"/>
            </a:pPr>
            <a:r>
              <a:rPr lang="en-US" dirty="0"/>
              <a:t>L</a:t>
            </a:r>
            <a:r>
              <a:rPr lang="en-US" dirty="0" smtClean="0"/>
              <a:t>argest </a:t>
            </a:r>
            <a:r>
              <a:rPr lang="en-US" dirty="0"/>
              <a:t>O</a:t>
            </a:r>
            <a:r>
              <a:rPr lang="en-US" dirty="0" smtClean="0"/>
              <a:t>ptions </a:t>
            </a:r>
            <a:r>
              <a:rPr lang="en-US" dirty="0"/>
              <a:t>E</a:t>
            </a:r>
            <a:r>
              <a:rPr lang="en-US" dirty="0" smtClean="0"/>
              <a:t>xchange </a:t>
            </a:r>
            <a:r>
              <a:rPr lang="en-US" dirty="0"/>
              <a:t>in the U.S. based on both total contract volume and notional value of contracts </a:t>
            </a:r>
            <a:r>
              <a:rPr lang="en-US" dirty="0" smtClean="0"/>
              <a:t>traded with </a:t>
            </a:r>
            <a:r>
              <a:rPr lang="en-US" u="sng" dirty="0" smtClean="0"/>
              <a:t>nearly </a:t>
            </a:r>
            <a:r>
              <a:rPr lang="en-US" u="sng" dirty="0"/>
              <a:t>40</a:t>
            </a:r>
            <a:r>
              <a:rPr lang="en-US" u="sng" dirty="0" smtClean="0"/>
              <a:t>% market share</a:t>
            </a:r>
            <a:r>
              <a:rPr lang="en-US" dirty="0" smtClean="0"/>
              <a:t>. </a:t>
            </a:r>
          </a:p>
          <a:p>
            <a:pPr lvl="1"/>
            <a:r>
              <a:rPr lang="en-US" b="1" dirty="0" smtClean="0"/>
              <a:t>It competes with Options Exchanges:</a:t>
            </a:r>
          </a:p>
          <a:p>
            <a:pPr lvl="2"/>
            <a:r>
              <a:rPr lang="en-US" dirty="0" smtClean="0"/>
              <a:t>- operated </a:t>
            </a:r>
            <a:r>
              <a:rPr lang="en-US" dirty="0"/>
              <a:t>by Nasdaq (</a:t>
            </a:r>
            <a:r>
              <a:rPr lang="en-US" u="sng" dirty="0"/>
              <a:t>approximately 36% market share</a:t>
            </a:r>
            <a:r>
              <a:rPr lang="en-US" dirty="0"/>
              <a:t>) &amp;</a:t>
            </a:r>
            <a:endParaRPr lang="en-US" dirty="0" smtClean="0"/>
          </a:p>
          <a:p>
            <a:pPr lvl="2"/>
            <a:r>
              <a:rPr lang="en-US" dirty="0" smtClean="0"/>
              <a:t>- the </a:t>
            </a:r>
            <a:r>
              <a:rPr lang="en-US" dirty="0"/>
              <a:t>NYSE (owned by </a:t>
            </a:r>
            <a:r>
              <a:rPr lang="en-US" dirty="0" smtClean="0"/>
              <a:t>ICE) - </a:t>
            </a:r>
            <a:r>
              <a:rPr lang="en-US" u="sng" dirty="0" smtClean="0"/>
              <a:t>approximately </a:t>
            </a:r>
            <a:r>
              <a:rPr lang="en-US" u="sng" dirty="0"/>
              <a:t>17% market share</a:t>
            </a:r>
            <a:r>
              <a:rPr lang="en-US" dirty="0"/>
              <a:t>, as well as </a:t>
            </a:r>
            <a:r>
              <a:rPr lang="en-US" dirty="0" smtClean="0"/>
              <a:t>other smaller </a:t>
            </a:r>
            <a:r>
              <a:rPr lang="en-US" dirty="0"/>
              <a:t>players </a:t>
            </a:r>
            <a:endParaRPr lang="en-US" dirty="0" smtClean="0"/>
          </a:p>
          <a:p>
            <a:pPr marL="1200150" lvl="2" indent="-285750">
              <a:buFontTx/>
              <a:buChar char="-"/>
            </a:pPr>
            <a:endParaRPr lang="en-US" dirty="0" smtClean="0"/>
          </a:p>
          <a:p>
            <a:pPr marL="742950" lvl="1" indent="-285750">
              <a:buFont typeface="Arial" panose="020B0604020202020204" pitchFamily="34" charset="0"/>
              <a:buChar char="•"/>
            </a:pPr>
            <a:r>
              <a:rPr lang="en-US" dirty="0" smtClean="0"/>
              <a:t>Third (3</a:t>
            </a:r>
            <a:r>
              <a:rPr lang="en-US" baseline="30000" dirty="0" smtClean="0"/>
              <a:t>rd</a:t>
            </a:r>
            <a:r>
              <a:rPr lang="en-US" dirty="0" smtClean="0"/>
              <a:t>) Largest Stock Exchange operator in US Equities </a:t>
            </a:r>
            <a:r>
              <a:rPr lang="en-US" dirty="0"/>
              <a:t>by volume. </a:t>
            </a:r>
            <a:endParaRPr lang="en-US" dirty="0" smtClean="0"/>
          </a:p>
          <a:p>
            <a:pPr marL="1200150" lvl="2" indent="-285750">
              <a:buFont typeface="Arial" panose="020B0604020202020204" pitchFamily="34" charset="0"/>
              <a:buChar char="•"/>
            </a:pPr>
            <a:r>
              <a:rPr lang="en-US" dirty="0" smtClean="0"/>
              <a:t>NYSE 21%                NASDAQ 19%                  </a:t>
            </a:r>
            <a:r>
              <a:rPr lang="en-US" dirty="0" err="1" smtClean="0"/>
              <a:t>Cboe</a:t>
            </a:r>
            <a:r>
              <a:rPr lang="en-US" dirty="0" smtClean="0"/>
              <a:t> 16%</a:t>
            </a:r>
            <a:endParaRPr lang="en-US" dirty="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Operates </a:t>
            </a:r>
            <a:r>
              <a:rPr lang="en-US" dirty="0"/>
              <a:t>one of the </a:t>
            </a:r>
            <a:r>
              <a:rPr lang="en-US" dirty="0" smtClean="0"/>
              <a:t>Largest Stock Exchanges </a:t>
            </a:r>
            <a:r>
              <a:rPr lang="en-US" dirty="0"/>
              <a:t>by value traded in Europe &amp; is a leading market globally for ETP listings and </a:t>
            </a:r>
            <a:r>
              <a:rPr lang="en-US" dirty="0" smtClean="0"/>
              <a:t>trading (approx. 16% market share)</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err="1"/>
              <a:t>Cboe</a:t>
            </a:r>
            <a:r>
              <a:rPr lang="en-US" dirty="0"/>
              <a:t> has exclusive right to offer options contracts on the S&amp;P 500 index, the S&amp;P 100 Index and the S&amp;P Select Sector Indexes as a result of its licensing arrangement with S&amp;P Dow Jones Indices. </a:t>
            </a:r>
          </a:p>
          <a:p>
            <a:endParaRPr lang="en-US" dirty="0"/>
          </a:p>
        </p:txBody>
      </p:sp>
    </p:spTree>
    <p:extLst>
      <p:ext uri="{BB962C8B-B14F-4D97-AF65-F5344CB8AC3E}">
        <p14:creationId xmlns:p14="http://schemas.microsoft.com/office/powerpoint/2010/main" val="1518573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6018"/>
          </a:xfrm>
        </p:spPr>
        <p:txBody>
          <a:bodyPr/>
          <a:lstStyle/>
          <a:p>
            <a:pPr algn="ctr"/>
            <a:r>
              <a:rPr lang="en-US" b="1" dirty="0" smtClean="0"/>
              <a:t>CBOE Major Acquisitions</a:t>
            </a:r>
            <a:endParaRPr lang="en-US" b="1" dirty="0"/>
          </a:p>
        </p:txBody>
      </p:sp>
      <p:sp>
        <p:nvSpPr>
          <p:cNvPr id="3" name="Content Placeholder 2"/>
          <p:cNvSpPr>
            <a:spLocks noGrp="1"/>
          </p:cNvSpPr>
          <p:nvPr>
            <p:ph idx="1"/>
          </p:nvPr>
        </p:nvSpPr>
        <p:spPr>
          <a:xfrm>
            <a:off x="838199" y="1825625"/>
            <a:ext cx="10700657" cy="4351338"/>
          </a:xfrm>
        </p:spPr>
        <p:txBody>
          <a:bodyPr/>
          <a:lstStyle/>
          <a:p>
            <a:r>
              <a:rPr lang="en-US" sz="2000" b="1" dirty="0"/>
              <a:t>OCT. 16, </a:t>
            </a:r>
            <a:r>
              <a:rPr lang="en-US" sz="2000" b="1" dirty="0" smtClean="0"/>
              <a:t>2020: </a:t>
            </a:r>
            <a:r>
              <a:rPr lang="en-US" sz="2000" dirty="0" err="1" smtClean="0"/>
              <a:t>Cboe</a:t>
            </a:r>
            <a:r>
              <a:rPr lang="en-US" sz="2000" dirty="0" smtClean="0"/>
              <a:t> </a:t>
            </a:r>
            <a:r>
              <a:rPr lang="en-US" sz="2000" dirty="0"/>
              <a:t>Global Markets Agrees to </a:t>
            </a:r>
            <a:r>
              <a:rPr lang="en-US" sz="2000" b="1" dirty="0"/>
              <a:t>Acquire BIDS Trading, </a:t>
            </a:r>
            <a:r>
              <a:rPr lang="en-US" sz="2000" dirty="0"/>
              <a:t>the Largest Independent Block Trading ATS in the U.S. Planned transaction provides </a:t>
            </a:r>
            <a:r>
              <a:rPr lang="en-US" sz="2000" dirty="0" err="1"/>
              <a:t>Cboe</a:t>
            </a:r>
            <a:r>
              <a:rPr lang="en-US" sz="2000" dirty="0"/>
              <a:t> with a meaningful presence in the substantial off-exchange segment of the U.S. equities market. Expected to contribute $0.05 - $0.06 to adjusted earnings per share in </a:t>
            </a:r>
            <a:r>
              <a:rPr lang="en-US" sz="2000" dirty="0" smtClean="0"/>
              <a:t>2021</a:t>
            </a:r>
          </a:p>
          <a:p>
            <a:r>
              <a:rPr lang="en-US" sz="2000" b="1" dirty="0"/>
              <a:t>BATS acquisition in Feb. </a:t>
            </a:r>
            <a:r>
              <a:rPr lang="en-US" sz="2000" b="1" dirty="0" smtClean="0"/>
              <a:t>2017: </a:t>
            </a:r>
            <a:r>
              <a:rPr lang="en-US" sz="2000" dirty="0" smtClean="0"/>
              <a:t>BATS Global Markets, a Stock Exchanger Operator in Kansas becomes wholly owned subsidiary known as CBOE BATS LLC and its subsidiaries. Acquired for $3.4B in Cash and Stock Transactions</a:t>
            </a:r>
          </a:p>
          <a:p>
            <a:r>
              <a:rPr lang="en-US" sz="2000" b="1" dirty="0"/>
              <a:t>Strategic acquisitions have helped the company to gain a competitive edge by diversifying as well as adding capabilities to its portfolio </a:t>
            </a:r>
            <a:r>
              <a:rPr lang="en-US" sz="2000" dirty="0"/>
              <a:t>- The buyout of </a:t>
            </a:r>
            <a:r>
              <a:rPr lang="en-US" sz="2000" dirty="0" err="1"/>
              <a:t>MATCHNow</a:t>
            </a:r>
            <a:r>
              <a:rPr lang="en-US" sz="2000" dirty="0"/>
              <a:t> will help venture into Canada. On the other hand acquisition of </a:t>
            </a:r>
            <a:r>
              <a:rPr lang="en-US" sz="2000" dirty="0" err="1"/>
              <a:t>Hanweck</a:t>
            </a:r>
            <a:r>
              <a:rPr lang="en-US" sz="2000" dirty="0"/>
              <a:t> and FT Options and </a:t>
            </a:r>
            <a:r>
              <a:rPr lang="en-US" sz="2000" dirty="0" err="1"/>
              <a:t>Silexx</a:t>
            </a:r>
            <a:r>
              <a:rPr lang="en-US" sz="2000" dirty="0"/>
              <a:t> helped boost its service portfolio.</a:t>
            </a:r>
            <a:r>
              <a:rPr lang="en-US" sz="2000" u="sng" dirty="0" smtClean="0"/>
              <a:t> </a:t>
            </a:r>
            <a:endParaRPr lang="en-US" sz="2000" u="sng" dirty="0"/>
          </a:p>
          <a:p>
            <a:pPr marL="0" indent="0">
              <a:buNone/>
            </a:pPr>
            <a:endParaRPr lang="en-US" dirty="0"/>
          </a:p>
        </p:txBody>
      </p:sp>
    </p:spTree>
    <p:extLst>
      <p:ext uri="{BB962C8B-B14F-4D97-AF65-F5344CB8AC3E}">
        <p14:creationId xmlns:p14="http://schemas.microsoft.com/office/powerpoint/2010/main" val="95914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981" y="0"/>
            <a:ext cx="12396981" cy="6858000"/>
          </a:xfrm>
          <a:prstGeom prst="rect">
            <a:avLst/>
          </a:prstGeom>
        </p:spPr>
      </p:pic>
    </p:spTree>
    <p:extLst>
      <p:ext uri="{BB962C8B-B14F-4D97-AF65-F5344CB8AC3E}">
        <p14:creationId xmlns:p14="http://schemas.microsoft.com/office/powerpoint/2010/main" val="347457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981" y="1030514"/>
            <a:ext cx="12349981" cy="4165600"/>
          </a:xfrm>
          <a:prstGeom prst="rect">
            <a:avLst/>
          </a:prstGeom>
        </p:spPr>
      </p:pic>
    </p:spTree>
    <p:extLst>
      <p:ext uri="{BB962C8B-B14F-4D97-AF65-F5344CB8AC3E}">
        <p14:creationId xmlns:p14="http://schemas.microsoft.com/office/powerpoint/2010/main" val="4255773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143" y="943427"/>
            <a:ext cx="11887200" cy="4920343"/>
          </a:xfrm>
          <a:prstGeom prst="rect">
            <a:avLst/>
          </a:prstGeom>
        </p:spPr>
      </p:pic>
    </p:spTree>
    <p:extLst>
      <p:ext uri="{BB962C8B-B14F-4D97-AF65-F5344CB8AC3E}">
        <p14:creationId xmlns:p14="http://schemas.microsoft.com/office/powerpoint/2010/main" val="338560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011" y="348343"/>
            <a:ext cx="11278532" cy="5907314"/>
          </a:xfrm>
          <a:prstGeom prst="rect">
            <a:avLst/>
          </a:prstGeom>
        </p:spPr>
      </p:pic>
    </p:spTree>
    <p:extLst>
      <p:ext uri="{BB962C8B-B14F-4D97-AF65-F5344CB8AC3E}">
        <p14:creationId xmlns:p14="http://schemas.microsoft.com/office/powerpoint/2010/main" val="2821454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1694</Words>
  <Application>Microsoft Office PowerPoint</Application>
  <PresentationFormat>Widescreen</PresentationFormat>
  <Paragraphs>183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Cboe Global Markets Inc</vt:lpstr>
      <vt:lpstr>PowerPoint Presentation</vt:lpstr>
      <vt:lpstr>Cboe Global Markets, Inc. (“Cboe Global Markets” or “Cboe”)</vt:lpstr>
      <vt:lpstr>CBOE’s Business and Competition</vt:lpstr>
      <vt:lpstr>CBOE Major Acquisitions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CBOE’s Liquidity Position &amp; Debt Reduction</vt:lpstr>
      <vt:lpstr>PowerPoint Presentation</vt:lpstr>
      <vt:lpstr>Near &amp; Long Term Performance Expectation</vt:lpstr>
      <vt:lpstr>PowerPoint Presentation</vt:lpstr>
      <vt:lpstr>PowerPoint Presentation</vt:lpstr>
      <vt:lpstr>Summary 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CBOE Global Markets Inc</dc:title>
  <dc:creator>Arvind</dc:creator>
  <cp:lastModifiedBy>Arvind</cp:lastModifiedBy>
  <cp:revision>123</cp:revision>
  <dcterms:created xsi:type="dcterms:W3CDTF">2020-10-16T18:14:04Z</dcterms:created>
  <dcterms:modified xsi:type="dcterms:W3CDTF">2020-10-20T15:57:26Z</dcterms:modified>
</cp:coreProperties>
</file>