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9" r:id="rId3"/>
    <p:sldId id="257" r:id="rId4"/>
    <p:sldId id="276" r:id="rId5"/>
    <p:sldId id="313" r:id="rId6"/>
    <p:sldId id="314" r:id="rId7"/>
    <p:sldId id="299" r:id="rId8"/>
    <p:sldId id="298" r:id="rId9"/>
    <p:sldId id="288" r:id="rId10"/>
    <p:sldId id="292" r:id="rId11"/>
    <p:sldId id="293" r:id="rId12"/>
    <p:sldId id="294" r:id="rId13"/>
    <p:sldId id="295" r:id="rId14"/>
    <p:sldId id="297" r:id="rId15"/>
    <p:sldId id="305" r:id="rId16"/>
    <p:sldId id="302" r:id="rId17"/>
    <p:sldId id="303" r:id="rId18"/>
    <p:sldId id="304" r:id="rId19"/>
    <p:sldId id="300" r:id="rId20"/>
    <p:sldId id="301" r:id="rId21"/>
    <p:sldId id="265" r:id="rId22"/>
    <p:sldId id="306" r:id="rId23"/>
    <p:sldId id="290" r:id="rId24"/>
    <p:sldId id="291" r:id="rId25"/>
    <p:sldId id="312" r:id="rId26"/>
    <p:sldId id="286" r:id="rId27"/>
    <p:sldId id="263" r:id="rId28"/>
    <p:sldId id="278" r:id="rId29"/>
    <p:sldId id="311" r:id="rId30"/>
    <p:sldId id="309" r:id="rId31"/>
    <p:sldId id="267" r:id="rId32"/>
    <p:sldId id="268" r:id="rId33"/>
    <p:sldId id="270" r:id="rId34"/>
    <p:sldId id="271" r:id="rId35"/>
    <p:sldId id="272" r:id="rId36"/>
    <p:sldId id="308" r:id="rId37"/>
    <p:sldId id="310" r:id="rId38"/>
    <p:sldId id="273" r:id="rId39"/>
    <p:sldId id="27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53" autoAdjust="0"/>
    <p:restoredTop sz="86357" autoAdjust="0"/>
  </p:normalViewPr>
  <p:slideViewPr>
    <p:cSldViewPr snapToGrid="0" snapToObjects="1">
      <p:cViewPr varScale="1">
        <p:scale>
          <a:sx n="90" d="100"/>
          <a:sy n="90" d="100"/>
        </p:scale>
        <p:origin x="-9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2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E0332-08F0-0F40-98E3-E4ABF1FFC5C8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AC368-7DB1-774A-9240-28819EC8E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DD08-B017-9D4C-BF9D-0D1D63996D78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8C68-83E5-604B-8727-62446E339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Chose FND because it is a stock</a:t>
            </a:r>
            <a:r>
              <a:rPr lang="en-US" baseline="0" dirty="0" smtClean="0"/>
              <a:t> I hadn’t heard of, with an understandable growth concept.  It is the low cost supplier so provides value 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Development Cloud is for customers’ R&amp;D functions. Proprietary </a:t>
            </a:r>
            <a:r>
              <a:rPr lang="en-US" baseline="0" dirty="0" err="1" smtClean="0"/>
              <a:t>Veeva</a:t>
            </a:r>
            <a:r>
              <a:rPr lang="en-US" baseline="0" dirty="0" smtClean="0"/>
              <a:t> platform. Approaching 50%Veeva Sale.</a:t>
            </a:r>
          </a:p>
          <a:p>
            <a:r>
              <a:rPr lang="en-US" dirty="0" smtClean="0"/>
              <a:t>Clinical </a:t>
            </a:r>
            <a:r>
              <a:rPr lang="en-US" dirty="0" smtClean="0"/>
              <a:t>Data Management= LAB Data,</a:t>
            </a:r>
            <a:r>
              <a:rPr lang="en-US" baseline="0" dirty="0" smtClean="0"/>
              <a:t> Genomic Data, Wearable Data, Patient written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Outside Life Sciences= Consumer package goods, Chemicals, Cosmetics.  10 million in sales currently.  1 big company   EARLY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9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revenues are 862mi..ion.  Less than 10% of market.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2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7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number above 50 means more responders believe next quarter will be better than</a:t>
            </a:r>
            <a:r>
              <a:rPr lang="en-US" baseline="0" dirty="0" smtClean="0"/>
              <a:t> </a:t>
            </a:r>
            <a:r>
              <a:rPr lang="en-US" baseline="0" smtClean="0"/>
              <a:t>present quarter.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7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7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4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switching costs and </a:t>
            </a:r>
            <a:r>
              <a:rPr lang="en-US" smtClean="0"/>
              <a:t>network affect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4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Judgment:  Sales</a:t>
            </a:r>
            <a:r>
              <a:rPr lang="en-US" baseline="0" dirty="0" smtClean="0"/>
              <a:t> growth= 17;  EPS growth= 15%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Prosumers</a:t>
            </a:r>
            <a:r>
              <a:rPr lang="en-US" dirty="0" smtClean="0"/>
              <a:t> are professional installers.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6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54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3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 B shares have 10 times </a:t>
            </a:r>
            <a:r>
              <a:rPr lang="en-US" smtClean="0"/>
              <a:t>the vote.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2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9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IPO Insider options Lock-up period</a:t>
            </a:r>
            <a:r>
              <a:rPr lang="en-US" baseline="0" dirty="0" smtClean="0"/>
              <a:t> ended October 12,2018.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CEO Tom Taylor started working at HD at 16 years old.</a:t>
            </a:r>
            <a:r>
              <a:rPr lang="en-US" baseline="0" dirty="0" smtClean="0"/>
              <a:t>  Worked his way up the ladder to VP.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26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good and assessing</a:t>
            </a:r>
            <a:r>
              <a:rPr lang="en-US" baseline="0" dirty="0" smtClean="0"/>
              <a:t> a strategic market.  Only want Big Opportunities.</a:t>
            </a:r>
          </a:p>
          <a:p>
            <a:r>
              <a:rPr lang="en-US" baseline="0" dirty="0" smtClean="0"/>
              <a:t>Bring Innovation and have the best Product in the Market</a:t>
            </a:r>
          </a:p>
          <a:p>
            <a:r>
              <a:rPr lang="en-US" baseline="0" dirty="0" smtClean="0"/>
              <a:t>Get Early adopters to ensure customer success-  Results in customer referrals, limits need for sales and marketing spend.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Commercial</a:t>
            </a:r>
            <a:r>
              <a:rPr lang="en-US" baseline="0" dirty="0" smtClean="0"/>
              <a:t> Cloud is for customers’ Sales and Marketing Functions.  On </a:t>
            </a:r>
            <a:r>
              <a:rPr lang="en-US" baseline="0" dirty="0" err="1" smtClean="0"/>
              <a:t>Salesforce.com</a:t>
            </a:r>
            <a:r>
              <a:rPr lang="en-US" baseline="0" dirty="0" smtClean="0"/>
              <a:t> Platform. = 50% of VEEVA Sales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Currently 332 Commercial Cloud customers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Most recent product offerings Nitro currently has 6 early adopters.  Biggest opportunity for growth in Commercial Cloud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3/12/19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3/12/19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3/12/19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etterinvesting.org/Members/Tools/StockUp/archive.htm" TargetMode="Externa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future-50/" TargetMode="External"/><Relationship Id="rId4" Type="http://schemas.openxmlformats.org/officeDocument/2006/relationships/hyperlink" Target="https://www.forbes.com/pictures/59234347a7ea434078d44581/8-veeva-systems/%232e773d086ba4" TargetMode="External"/><Relationship Id="rId5" Type="http://schemas.openxmlformats.org/officeDocument/2006/relationships/hyperlink" Target="http://fortune.com/100-fastest-growing-companies/veeva-systems/" TargetMode="Externa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icNova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Stock Presentation</a:t>
            </a:r>
          </a:p>
          <a:p>
            <a:r>
              <a:rPr lang="en-US" dirty="0" smtClean="0"/>
              <a:t>Sandy Caster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xmlns:p14="http://schemas.microsoft.com/office/powerpoint/2010/main" spd="slow" advTm="146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2267" r="-2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393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 smtClean="0">
                <a:effectLst/>
              </a:rPr>
              <a:t>Growth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5644" r="-564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7281332" y="4983504"/>
            <a:ext cx="733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FY19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2400" dirty="0" smtClean="0"/>
              <a:t>332</a:t>
            </a:r>
          </a:p>
        </p:txBody>
      </p:sp>
    </p:spTree>
    <p:extLst>
      <p:ext uri="{BB962C8B-B14F-4D97-AF65-F5344CB8AC3E}">
        <p14:creationId xmlns:p14="http://schemas.microsoft.com/office/powerpoint/2010/main" val="192167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 smtClean="0">
                <a:effectLst/>
              </a:rPr>
              <a:t>AI Opportunity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927" b="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145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Proprietary Platform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2758" b="-2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179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7839" r="-783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271080" y="4948833"/>
            <a:ext cx="723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FY19</a:t>
            </a:r>
          </a:p>
          <a:p>
            <a:endParaRPr lang="en-US" dirty="0"/>
          </a:p>
          <a:p>
            <a:r>
              <a:rPr lang="en-US" sz="2400" dirty="0" smtClean="0"/>
              <a:t> 572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36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Growth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478" r="-6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074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918" r="-21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704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Vault Opportunity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733" r="-16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548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471" r="-10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443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 Life Sciences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15829" b="-158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73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- VEEV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4455" r="-4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522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52" r="5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910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MARKET- TAM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1704" r="-11704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2211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571" r="-9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278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311" r="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609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311" r="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376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4181" b="-24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676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4959" r="-4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50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400"/>
            <a:ext cx="9144000" cy="52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3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/>
              </a:rPr>
              <a:t>FY </a:t>
            </a:r>
            <a:r>
              <a:rPr lang="en-US" b="1" dirty="0">
                <a:effectLst/>
              </a:rPr>
              <a:t>2019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Subscription </a:t>
            </a:r>
            <a:r>
              <a:rPr lang="en-US" dirty="0">
                <a:solidFill>
                  <a:srgbClr val="FF0000"/>
                </a:solidFill>
              </a:rPr>
              <a:t>revenue retention </a:t>
            </a:r>
            <a:r>
              <a:rPr lang="en-US" dirty="0" smtClean="0">
                <a:solidFill>
                  <a:srgbClr val="FF0000"/>
                </a:solidFill>
              </a:rPr>
              <a:t>was </a:t>
            </a:r>
            <a:r>
              <a:rPr lang="en-US" dirty="0">
                <a:solidFill>
                  <a:srgbClr val="FF0000"/>
                </a:solidFill>
              </a:rPr>
              <a:t>122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Annual </a:t>
            </a:r>
            <a:r>
              <a:rPr lang="en-US" dirty="0"/>
              <a:t>customer count grew to 715, up from 625. </a:t>
            </a:r>
            <a:r>
              <a:rPr lang="en-US" dirty="0" smtClean="0"/>
              <a:t>332 </a:t>
            </a:r>
            <a:r>
              <a:rPr lang="en-US" dirty="0" err="1"/>
              <a:t>Veeva</a:t>
            </a:r>
            <a:r>
              <a:rPr lang="en-US" dirty="0"/>
              <a:t> Commercial Cloud customers, up from 311, and 572 </a:t>
            </a:r>
            <a:r>
              <a:rPr lang="en-US" dirty="0" err="1"/>
              <a:t>Veeva</a:t>
            </a:r>
            <a:r>
              <a:rPr lang="en-US" dirty="0"/>
              <a:t> Vault customers, up from </a:t>
            </a:r>
            <a:r>
              <a:rPr lang="en-US" dirty="0" smtClean="0"/>
              <a:t>449.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Subscription revenue was 80%</a:t>
            </a:r>
            <a:r>
              <a:rPr lang="en-US" dirty="0" smtClean="0"/>
              <a:t> of </a:t>
            </a:r>
            <a:r>
              <a:rPr lang="en-US" dirty="0"/>
              <a:t>t</a:t>
            </a:r>
            <a:r>
              <a:rPr lang="en-US" dirty="0" smtClean="0"/>
              <a:t>otal revenue and increased 25% year over year.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Gross </a:t>
            </a:r>
            <a:r>
              <a:rPr lang="en-US" dirty="0">
                <a:solidFill>
                  <a:srgbClr val="FF0000"/>
                </a:solidFill>
              </a:rPr>
              <a:t>margins </a:t>
            </a:r>
            <a:r>
              <a:rPr lang="en-US" dirty="0"/>
              <a:t>on the company's subscription revenue widened by 380 basis points, to </a:t>
            </a:r>
            <a:r>
              <a:rPr lang="en-US" dirty="0">
                <a:solidFill>
                  <a:srgbClr val="FF0000"/>
                </a:solidFill>
              </a:rPr>
              <a:t>85.2</a:t>
            </a:r>
            <a:r>
              <a:rPr lang="en-US" dirty="0" smtClean="0">
                <a:solidFill>
                  <a:srgbClr val="FF0000"/>
                </a:solidFill>
              </a:rPr>
              <a:t>% </a:t>
            </a:r>
          </a:p>
          <a:p>
            <a:r>
              <a:rPr lang="en-US" dirty="0"/>
              <a:t>The company ended </a:t>
            </a:r>
            <a:r>
              <a:rPr lang="en-US" dirty="0" smtClean="0"/>
              <a:t>2019 </a:t>
            </a:r>
            <a:r>
              <a:rPr lang="en-US" dirty="0"/>
              <a:t>with $1.1 billion in cash and $0 in long-term </a:t>
            </a:r>
            <a:r>
              <a:rPr lang="en-US" dirty="0" smtClean="0"/>
              <a:t>debt.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1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Deferred </a:t>
            </a:r>
            <a:r>
              <a:rPr lang="en-US" dirty="0">
                <a:solidFill>
                  <a:srgbClr val="FF0000"/>
                </a:solidFill>
              </a:rPr>
              <a:t>revenue increased 33% </a:t>
            </a:r>
            <a:r>
              <a:rPr lang="en-US" dirty="0"/>
              <a:t>and came in higher than the quarterly revenue growth during that same period. </a:t>
            </a:r>
            <a:endParaRPr lang="en-US" dirty="0" smtClean="0"/>
          </a:p>
          <a:p>
            <a:r>
              <a:rPr lang="en-US" dirty="0" smtClean="0"/>
              <a:t>Billings </a:t>
            </a:r>
            <a:r>
              <a:rPr lang="en-US" dirty="0"/>
              <a:t>of $394 million were $21 million ahead of guidance driven by strong bookings, billing duration, and strong services revenue. </a:t>
            </a:r>
            <a:endParaRPr lang="en-US" dirty="0" smtClean="0"/>
          </a:p>
          <a:p>
            <a:r>
              <a:rPr lang="en-US" dirty="0" smtClean="0"/>
              <a:t>Normalized </a:t>
            </a:r>
            <a:r>
              <a:rPr lang="en-US" dirty="0"/>
              <a:t>operating margin of 36% increased from 30% year over year as management scales the business</a:t>
            </a:r>
            <a:r>
              <a:rPr lang="en-US" dirty="0" smtClean="0"/>
              <a:t>.</a:t>
            </a:r>
            <a:r>
              <a:rPr lang="en-US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87036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BetterInvesting-StockUp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90" y="1802190"/>
            <a:ext cx="8229600" cy="432397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http://www.betterinvesting.org/Members/Tools/StockUp/</a:t>
            </a:r>
            <a:r>
              <a:rPr lang="en-US" dirty="0" smtClean="0">
                <a:hlinkClick r:id="rId2"/>
              </a:rPr>
              <a:t>archive.htm</a:t>
            </a:r>
            <a:endParaRPr lang="en-US" dirty="0" smtClean="0"/>
          </a:p>
          <a:p>
            <a:r>
              <a:rPr lang="en-US" b="1" dirty="0"/>
              <a:t>Date:</a:t>
            </a:r>
            <a:r>
              <a:rPr lang="en-US" dirty="0"/>
              <a:t> March 6, 2019</a:t>
            </a:r>
            <a:br>
              <a:rPr lang="en-US" dirty="0"/>
            </a:br>
            <a:r>
              <a:rPr lang="en-US" b="1" dirty="0"/>
              <a:t>Title</a:t>
            </a:r>
            <a:r>
              <a:rPr lang="en-US" dirty="0"/>
              <a:t>: Stock Study on </a:t>
            </a:r>
            <a:r>
              <a:rPr lang="en-US" dirty="0" err="1"/>
              <a:t>Veeva</a:t>
            </a:r>
            <a:r>
              <a:rPr lang="en-US" dirty="0"/>
              <a:t> Systems (VEEV)</a:t>
            </a:r>
            <a:br>
              <a:rPr lang="en-US" dirty="0"/>
            </a:br>
            <a:r>
              <a:rPr lang="en-US" b="1" dirty="0"/>
              <a:t>Description</a:t>
            </a:r>
            <a:r>
              <a:rPr lang="en-US" dirty="0"/>
              <a:t>: In this session, Betsy Wills takes a close look at </a:t>
            </a:r>
            <a:r>
              <a:rPr lang="en-US" dirty="0" err="1"/>
              <a:t>Veeva</a:t>
            </a:r>
            <a:r>
              <a:rPr lang="en-US" dirty="0"/>
              <a:t> Systems (VEEV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70" y="3718691"/>
            <a:ext cx="3592820" cy="298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4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Advantage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Veeva</a:t>
            </a:r>
            <a:r>
              <a:rPr lang="en-US" dirty="0" smtClean="0"/>
              <a:t> has a Wide Moat according to Morningstar</a:t>
            </a:r>
          </a:p>
          <a:p>
            <a:r>
              <a:rPr lang="en-US" dirty="0" smtClean="0"/>
              <a:t>To leave the </a:t>
            </a:r>
            <a:r>
              <a:rPr lang="en-US" dirty="0" err="1" smtClean="0"/>
              <a:t>Veeva</a:t>
            </a:r>
            <a:r>
              <a:rPr lang="en-US" dirty="0" smtClean="0"/>
              <a:t> ecosystem customers would</a:t>
            </a:r>
            <a:r>
              <a:rPr lang="en-US" dirty="0" smtClean="0"/>
              <a:t>: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pay </a:t>
            </a:r>
            <a:r>
              <a:rPr lang="en-US" sz="2400" dirty="0">
                <a:solidFill>
                  <a:srgbClr val="FF0000"/>
                </a:solidFill>
              </a:rPr>
              <a:t>to migrate all </a:t>
            </a:r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/>
              <a:t>and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retrain </a:t>
            </a:r>
            <a:r>
              <a:rPr lang="en-US" sz="2400" dirty="0">
                <a:solidFill>
                  <a:srgbClr val="FF0000"/>
                </a:solidFill>
              </a:rPr>
              <a:t>their workforce</a:t>
            </a:r>
            <a:r>
              <a:rPr lang="en-US" sz="2400" dirty="0"/>
              <a:t>, and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risk </a:t>
            </a:r>
            <a:r>
              <a:rPr lang="en-US" sz="2400" dirty="0">
                <a:solidFill>
                  <a:srgbClr val="FF0000"/>
                </a:solidFill>
              </a:rPr>
              <a:t>losing mission-critical </a:t>
            </a:r>
            <a:r>
              <a:rPr lang="en-US" sz="2400" dirty="0" smtClean="0">
                <a:solidFill>
                  <a:srgbClr val="FF0000"/>
                </a:solidFill>
              </a:rPr>
              <a:t>information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With each new tool a customer adds, the switching costs get higher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SSG Visual Analysis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4074" b="-4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544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SSG Quality and Management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939" b="3309"/>
          <a:stretch/>
        </p:blipFill>
        <p:spPr>
          <a:xfrm>
            <a:off x="457200" y="127564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1160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SSG PE History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566"/>
          <a:stretch/>
        </p:blipFill>
        <p:spPr/>
      </p:pic>
    </p:spTree>
    <p:extLst>
      <p:ext uri="{BB962C8B-B14F-4D97-AF65-F5344CB8AC3E}">
        <p14:creationId xmlns:p14="http://schemas.microsoft.com/office/powerpoint/2010/main" val="10847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SSG Risk </a:t>
            </a:r>
            <a:r>
              <a:rPr lang="en-US" dirty="0"/>
              <a:t>&amp;</a:t>
            </a:r>
            <a:r>
              <a:rPr lang="en-US" dirty="0" smtClean="0"/>
              <a:t> Reward</a:t>
            </a:r>
            <a:endParaRPr lang="en-US" dirty="0"/>
          </a:p>
        </p:txBody>
      </p:sp>
      <p:sp>
        <p:nvSpPr>
          <p:cNvPr id="7" name="Frame 6"/>
          <p:cNvSpPr/>
          <p:nvPr/>
        </p:nvSpPr>
        <p:spPr>
          <a:xfrm>
            <a:off x="2574127" y="2284534"/>
            <a:ext cx="460702" cy="211686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9362" r="-9362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  <p:sp>
        <p:nvSpPr>
          <p:cNvPr id="9" name="Frame 8"/>
          <p:cNvSpPr/>
          <p:nvPr/>
        </p:nvSpPr>
        <p:spPr>
          <a:xfrm>
            <a:off x="2545905" y="2235699"/>
            <a:ext cx="488924" cy="318412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687015" y="2797320"/>
            <a:ext cx="460702" cy="349457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4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SSG Summary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91" b="130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902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Line Projections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527" r="-44527"/>
          <a:stretch>
            <a:fillRect/>
          </a:stretch>
        </p:blipFill>
        <p:spPr>
          <a:xfrm>
            <a:off x="457200" y="1727200"/>
            <a:ext cx="8229600" cy="4525963"/>
          </a:xfrm>
        </p:spPr>
      </p:pic>
      <p:sp>
        <p:nvSpPr>
          <p:cNvPr id="6" name="Left Arrow 5"/>
          <p:cNvSpPr/>
          <p:nvPr/>
        </p:nvSpPr>
        <p:spPr>
          <a:xfrm flipV="1">
            <a:off x="5002102" y="3768057"/>
            <a:ext cx="1581328" cy="53544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45111" y="4543779"/>
            <a:ext cx="21307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March  8, 2019</a:t>
            </a:r>
            <a:endParaRPr lang="en-US" dirty="0"/>
          </a:p>
          <a:p>
            <a:pPr algn="ctr"/>
            <a:r>
              <a:rPr lang="en-US" dirty="0"/>
              <a:t>Price = </a:t>
            </a:r>
            <a:r>
              <a:rPr lang="en-US" dirty="0" smtClean="0"/>
              <a:t>119.72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1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Insider Ownership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4593" r="-14593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  <p:sp>
        <p:nvSpPr>
          <p:cNvPr id="6" name="Left Arrow 5"/>
          <p:cNvSpPr/>
          <p:nvPr/>
        </p:nvSpPr>
        <p:spPr>
          <a:xfrm>
            <a:off x="7638796" y="3861590"/>
            <a:ext cx="978408" cy="484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5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61022" cy="450991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pic>
        <p:nvPicPr>
          <p:cNvPr id="4" name="Picture 3" descr="stk19918boj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34" y="4698882"/>
            <a:ext cx="1928411" cy="16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VEEV Study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BetterInvesting</a:t>
            </a:r>
            <a:r>
              <a:rPr lang="en-US" dirty="0" smtClean="0"/>
              <a:t>- </a:t>
            </a:r>
            <a:r>
              <a:rPr lang="en-US" dirty="0" err="1" smtClean="0"/>
              <a:t>StockUp</a:t>
            </a:r>
            <a:r>
              <a:rPr lang="en-US" dirty="0" smtClean="0"/>
              <a:t> Stock Presentation- March 6, 2019 Presenter- Betsy Wills   </a:t>
            </a:r>
          </a:p>
          <a:p>
            <a:r>
              <a:rPr lang="en-US" dirty="0" err="1" smtClean="0"/>
              <a:t>BetterInvesting</a:t>
            </a:r>
            <a:r>
              <a:rPr lang="en-US" dirty="0" smtClean="0"/>
              <a:t>- SSG PLUS</a:t>
            </a:r>
          </a:p>
          <a:p>
            <a:r>
              <a:rPr lang="en-US" dirty="0" err="1" smtClean="0"/>
              <a:t>ValueLine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/>
              <a:t>3</a:t>
            </a:r>
            <a:r>
              <a:rPr lang="en-US" dirty="0" smtClean="0"/>
              <a:t>/8/2019</a:t>
            </a:r>
          </a:p>
          <a:p>
            <a:r>
              <a:rPr lang="en-US" dirty="0" smtClean="0"/>
              <a:t>Morningstar-2/27/2019</a:t>
            </a:r>
          </a:p>
          <a:p>
            <a:r>
              <a:rPr lang="en-US" dirty="0" smtClean="0"/>
              <a:t>VEEV- Investor Relations website</a:t>
            </a:r>
          </a:p>
          <a:p>
            <a:r>
              <a:rPr lang="en-US" dirty="0" smtClean="0"/>
              <a:t>VEEV- 10K, 14A &amp; 10Q Reports- </a:t>
            </a:r>
            <a:r>
              <a:rPr lang="en-US" dirty="0" err="1" smtClean="0"/>
              <a:t>SEC.gov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JP Morgan Healthcare Conference January 10, 2019</a:t>
            </a:r>
          </a:p>
          <a:p>
            <a:r>
              <a:rPr lang="en-US" dirty="0" smtClean="0"/>
              <a:t>Morgan </a:t>
            </a:r>
            <a:r>
              <a:rPr lang="en-US" dirty="0"/>
              <a:t>Stanley 2019 Technology, Media &amp; Telecom </a:t>
            </a:r>
            <a:r>
              <a:rPr lang="en-US" dirty="0" smtClean="0"/>
              <a:t>Conference- February 27, 2019</a:t>
            </a:r>
            <a:endParaRPr lang="en-US" dirty="0"/>
          </a:p>
          <a:p>
            <a:r>
              <a:rPr lang="en-US" dirty="0" smtClean="0"/>
              <a:t>CFRA - S&amp;P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708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Veeva</a:t>
            </a:r>
            <a:r>
              <a:rPr lang="en-US" dirty="0"/>
              <a:t> has been widely recognized as one of the world’s top growth companies, </a:t>
            </a:r>
            <a:r>
              <a:rPr lang="en-US" dirty="0" smtClean="0"/>
              <a:t>including:</a:t>
            </a:r>
          </a:p>
          <a:p>
            <a:r>
              <a:rPr lang="en-US" dirty="0" smtClean="0">
                <a:hlinkClick r:id="rId3"/>
              </a:rPr>
              <a:t>Fortune </a:t>
            </a:r>
            <a:r>
              <a:rPr lang="en-US" dirty="0">
                <a:hlinkClick r:id="rId3"/>
              </a:rPr>
              <a:t>Future 50</a:t>
            </a:r>
            <a:r>
              <a:rPr lang="en-US" dirty="0"/>
              <a:t>, </a:t>
            </a:r>
          </a:p>
          <a:p>
            <a:r>
              <a:rPr lang="en-US" dirty="0" smtClean="0">
                <a:hlinkClick r:id="rId4"/>
              </a:rPr>
              <a:t>Forbes </a:t>
            </a:r>
            <a:r>
              <a:rPr lang="en-US" dirty="0">
                <a:hlinkClick r:id="rId4"/>
              </a:rPr>
              <a:t>Fast Tech </a:t>
            </a:r>
            <a:r>
              <a:rPr lang="en-US" dirty="0" smtClean="0">
                <a:hlinkClick r:id="rId4"/>
              </a:rPr>
              <a:t>25</a:t>
            </a:r>
            <a:endParaRPr lang="en-US" dirty="0"/>
          </a:p>
          <a:p>
            <a:r>
              <a:rPr lang="en-US" dirty="0" smtClean="0">
                <a:hlinkClick r:id="rId5"/>
              </a:rPr>
              <a:t>Fortune </a:t>
            </a:r>
            <a:r>
              <a:rPr lang="en-US" dirty="0">
                <a:hlinkClick r:id="rId5"/>
              </a:rPr>
              <a:t>100 Fastest-Growing Companies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Hoovers Handbook Emerging </a:t>
            </a:r>
            <a:r>
              <a:rPr lang="en-US" dirty="0" smtClean="0"/>
              <a:t>Companies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0333" y="4219223"/>
            <a:ext cx="2173110" cy="1906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A02741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26" y="4334549"/>
            <a:ext cx="1530258" cy="20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 smtClean="0">
                <a:effectLst/>
              </a:rPr>
              <a:t>PROFILE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55" y="1600200"/>
            <a:ext cx="8229600" cy="4525963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err="1"/>
              <a:t>Veeva</a:t>
            </a:r>
            <a:r>
              <a:rPr lang="en-US" dirty="0"/>
              <a:t> Systems provides </a:t>
            </a:r>
            <a:r>
              <a:rPr lang="en-US" dirty="0">
                <a:solidFill>
                  <a:srgbClr val="FF0000"/>
                </a:solidFill>
              </a:rPr>
              <a:t>cloud-based software </a:t>
            </a:r>
            <a:r>
              <a:rPr lang="en-US" dirty="0"/>
              <a:t>to customers in the </a:t>
            </a:r>
            <a:r>
              <a:rPr lang="en-US" dirty="0">
                <a:solidFill>
                  <a:srgbClr val="FF0000"/>
                </a:solidFill>
              </a:rPr>
              <a:t>life sciences </a:t>
            </a:r>
            <a:r>
              <a:rPr lang="en-US" dirty="0" smtClean="0">
                <a:solidFill>
                  <a:srgbClr val="FF0000"/>
                </a:solidFill>
              </a:rPr>
              <a:t>industry,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Software-as-a-service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FF0000"/>
                </a:solidFill>
              </a:rPr>
              <a:t>SaaS</a:t>
            </a:r>
            <a:r>
              <a:rPr lang="en-US" dirty="0" smtClean="0"/>
              <a:t>) provider,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xpanding </a:t>
            </a:r>
            <a:r>
              <a:rPr lang="en-US" dirty="0">
                <a:solidFill>
                  <a:srgbClr val="FF0000"/>
                </a:solidFill>
              </a:rPr>
              <a:t>its client base to sectors outside life sciences</a:t>
            </a:r>
            <a:r>
              <a:rPr lang="en-US" dirty="0"/>
              <a:t>, including chemicals and industrials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Founded </a:t>
            </a:r>
            <a:r>
              <a:rPr lang="en-US" dirty="0"/>
              <a:t>in </a:t>
            </a:r>
            <a:r>
              <a:rPr lang="en-US" dirty="0" smtClean="0"/>
              <a:t>2007</a:t>
            </a:r>
          </a:p>
          <a:p>
            <a:r>
              <a:rPr lang="en-US" dirty="0" smtClean="0"/>
              <a:t> IPO</a:t>
            </a:r>
            <a:r>
              <a:rPr lang="en-US" dirty="0" smtClean="0"/>
              <a:t>, </a:t>
            </a:r>
            <a:r>
              <a:rPr lang="en-US" dirty="0" smtClean="0"/>
              <a:t>October </a:t>
            </a:r>
            <a:r>
              <a:rPr lang="en-US" dirty="0" smtClean="0"/>
              <a:t>2013,  @20$/share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FOUNDER</a:t>
            </a:r>
            <a:r>
              <a:rPr lang="en-US" cap="all" dirty="0"/>
              <a:t>, </a:t>
            </a:r>
            <a:r>
              <a:rPr lang="en-US" cap="all" dirty="0"/>
              <a:t>CEO:  PETER </a:t>
            </a:r>
            <a:r>
              <a:rPr lang="en-US" cap="all" dirty="0" smtClean="0"/>
              <a:t>GASSNER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ioneered </a:t>
            </a:r>
            <a:r>
              <a:rPr lang="en-US" dirty="0">
                <a:solidFill>
                  <a:srgbClr val="FF0000"/>
                </a:solidFill>
              </a:rPr>
              <a:t>the industry cloud category </a:t>
            </a:r>
            <a:r>
              <a:rPr lang="en-US" dirty="0"/>
              <a:t>when he founded </a:t>
            </a:r>
            <a:r>
              <a:rPr lang="en-US" dirty="0" err="1"/>
              <a:t>Veeva</a:t>
            </a:r>
            <a:r>
              <a:rPr lang="en-US" dirty="0"/>
              <a:t> in </a:t>
            </a:r>
            <a:r>
              <a:rPr lang="en-US" dirty="0" smtClean="0"/>
              <a:t>2007. </a:t>
            </a:r>
          </a:p>
          <a:p>
            <a:r>
              <a:rPr lang="en-US" dirty="0" smtClean="0"/>
              <a:t>With </a:t>
            </a:r>
            <a:r>
              <a:rPr lang="en-US" dirty="0">
                <a:solidFill>
                  <a:srgbClr val="FF0000"/>
                </a:solidFill>
              </a:rPr>
              <a:t>nearly 30 years of industry experience</a:t>
            </a:r>
            <a:r>
              <a:rPr lang="en-US" dirty="0"/>
              <a:t>, Peter has been at the forefront of every major transition in enterprise software, </a:t>
            </a:r>
            <a:endParaRPr lang="en-US" dirty="0" smtClean="0"/>
          </a:p>
          <a:p>
            <a:pPr lvl="2"/>
            <a:r>
              <a:rPr lang="en-US" sz="2000" dirty="0" smtClean="0"/>
              <a:t>from </a:t>
            </a: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mainframe at IBM Silicon Valley Lab,</a:t>
            </a:r>
            <a:r>
              <a:rPr lang="en-US" sz="2000" dirty="0"/>
              <a:t> </a:t>
            </a:r>
            <a:endParaRPr lang="en-US" sz="2000" dirty="0" smtClean="0"/>
          </a:p>
          <a:p>
            <a:pPr lvl="2"/>
            <a:r>
              <a:rPr lang="en-US" sz="2000" dirty="0" smtClean="0"/>
              <a:t>to </a:t>
            </a:r>
            <a:r>
              <a:rPr lang="en-US" sz="2000" dirty="0">
                <a:solidFill>
                  <a:srgbClr val="FF0000"/>
                </a:solidFill>
              </a:rPr>
              <a:t>client-server at PeopleSoft</a:t>
            </a:r>
            <a:r>
              <a:rPr lang="en-US" sz="2000" dirty="0"/>
              <a:t>, </a:t>
            </a:r>
            <a:endParaRPr lang="en-US" sz="2000" dirty="0" smtClean="0">
              <a:solidFill>
                <a:srgbClr val="7F7F7F"/>
              </a:solidFill>
            </a:endParaRPr>
          </a:p>
          <a:p>
            <a:pPr lvl="2"/>
            <a:r>
              <a:rPr lang="en-US" sz="2000" dirty="0">
                <a:solidFill>
                  <a:srgbClr val="7F7F7F"/>
                </a:solidFill>
              </a:rPr>
              <a:t>t</a:t>
            </a:r>
            <a:r>
              <a:rPr lang="en-US" sz="2000" dirty="0" smtClean="0">
                <a:solidFill>
                  <a:srgbClr val="7F7F7F"/>
                </a:solidFill>
              </a:rPr>
              <a:t>he </a:t>
            </a:r>
            <a:r>
              <a:rPr lang="en-US" sz="2000" dirty="0" smtClean="0">
                <a:solidFill>
                  <a:srgbClr val="FF0000"/>
                </a:solidFill>
              </a:rPr>
              <a:t>cloud </a:t>
            </a:r>
            <a:r>
              <a:rPr lang="en-US" sz="2000" dirty="0">
                <a:solidFill>
                  <a:srgbClr val="FF0000"/>
                </a:solidFill>
              </a:rPr>
              <a:t>at </a:t>
            </a:r>
            <a:r>
              <a:rPr lang="en-US" sz="2000" dirty="0" err="1">
                <a:solidFill>
                  <a:srgbClr val="FF0000"/>
                </a:solidFill>
              </a:rPr>
              <a:t>Salesforce</a:t>
            </a:r>
            <a:r>
              <a:rPr lang="en-US" sz="2000" dirty="0"/>
              <a:t>, and </a:t>
            </a:r>
            <a:endParaRPr lang="en-US" sz="2000" dirty="0"/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industry </a:t>
            </a:r>
            <a:r>
              <a:rPr lang="en-US" sz="2000" dirty="0">
                <a:solidFill>
                  <a:srgbClr val="FF0000"/>
                </a:solidFill>
              </a:rPr>
              <a:t>cloud software at </a:t>
            </a:r>
            <a:r>
              <a:rPr lang="en-US" sz="2000" dirty="0" err="1">
                <a:solidFill>
                  <a:srgbClr val="FF0000"/>
                </a:solidFill>
              </a:rPr>
              <a:t>Veeva</a:t>
            </a:r>
            <a:r>
              <a:rPr lang="en-US" sz="2000" dirty="0"/>
              <a:t>.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9946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</a:t>
            </a:r>
            <a:r>
              <a:rPr lang="en-US" dirty="0" smtClean="0"/>
              <a:t> </a:t>
            </a:r>
            <a:r>
              <a:rPr lang="en-US" dirty="0" smtClean="0"/>
              <a:t>for Success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3792" r="-43792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03601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Cloud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0725" b="-10725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620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5" y="229810"/>
            <a:ext cx="8198544" cy="2068286"/>
          </a:xfrm>
        </p:spPr>
        <p:txBody>
          <a:bodyPr/>
          <a:lstStyle/>
          <a:p>
            <a:r>
              <a:rPr lang="en-US" dirty="0" smtClean="0">
                <a:effectLst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4512" b="4512"/>
          <a:stretch>
            <a:fillRect/>
          </a:stretch>
        </p:blipFill>
        <p:spPr>
          <a:xfrm>
            <a:off x="48895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7739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9844</TotalTime>
  <Words>775</Words>
  <Application>Microsoft Macintosh PowerPoint</Application>
  <PresentationFormat>On-screen Show (4:3)</PresentationFormat>
  <Paragraphs>140</Paragraphs>
  <Slides>39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Executive</vt:lpstr>
      <vt:lpstr>MicNova</vt:lpstr>
      <vt:lpstr>Veeva Systems - VEEV</vt:lpstr>
      <vt:lpstr>BetterInvesting-StockUp</vt:lpstr>
      <vt:lpstr>DISTINCTION</vt:lpstr>
      <vt:lpstr>PROFILE  </vt:lpstr>
      <vt:lpstr>MANAGEMENT</vt:lpstr>
      <vt:lpstr>Formula for Success</vt:lpstr>
      <vt:lpstr>Niche Cloud</vt:lpstr>
      <vt:lpstr>  </vt:lpstr>
      <vt:lpstr> </vt:lpstr>
      <vt:lpstr>Growth   </vt:lpstr>
      <vt:lpstr>AI Opportunity  </vt:lpstr>
      <vt:lpstr>Proprietary Platform</vt:lpstr>
      <vt:lpstr>Growth</vt:lpstr>
      <vt:lpstr>Customer Growth </vt:lpstr>
      <vt:lpstr>Growth</vt:lpstr>
      <vt:lpstr>Vault Opportunity</vt:lpstr>
      <vt:lpstr>Future Solution</vt:lpstr>
      <vt:lpstr>Outside Life Sciences</vt:lpstr>
      <vt:lpstr>PowerPoint Presentation</vt:lpstr>
      <vt:lpstr>MARKET- TAM</vt:lpstr>
      <vt:lpstr>Opportunity</vt:lpstr>
      <vt:lpstr>Customers </vt:lpstr>
      <vt:lpstr>ECOSYSTEM </vt:lpstr>
      <vt:lpstr>Competitors</vt:lpstr>
      <vt:lpstr> </vt:lpstr>
      <vt:lpstr>GROWTH</vt:lpstr>
      <vt:lpstr>FY 2019 Results </vt:lpstr>
      <vt:lpstr>Results Cont.</vt:lpstr>
      <vt:lpstr>Competitive Advantage </vt:lpstr>
      <vt:lpstr>SSG Visual Analysis</vt:lpstr>
      <vt:lpstr>SSG Quality and Management </vt:lpstr>
      <vt:lpstr>SSG PE History </vt:lpstr>
      <vt:lpstr>SSG Risk &amp; Reward</vt:lpstr>
      <vt:lpstr>SSG Summary </vt:lpstr>
      <vt:lpstr>Value Line Projections </vt:lpstr>
      <vt:lpstr>Insider Ownership</vt:lpstr>
      <vt:lpstr>Risks</vt:lpstr>
      <vt:lpstr>VEEV Study Tools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MicNova</dc:title>
  <dc:creator>Sandra Caster</dc:creator>
  <cp:lastModifiedBy>Sandra Caster</cp:lastModifiedBy>
  <cp:revision>126</cp:revision>
  <cp:lastPrinted>2019-03-13T00:37:14Z</cp:lastPrinted>
  <dcterms:created xsi:type="dcterms:W3CDTF">2019-01-03T19:51:21Z</dcterms:created>
  <dcterms:modified xsi:type="dcterms:W3CDTF">2019-03-13T14:29:44Z</dcterms:modified>
</cp:coreProperties>
</file>