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28"/>
  </p:notesMasterIdLst>
  <p:handoutMasterIdLst>
    <p:handoutMasterId r:id="rId29"/>
  </p:handoutMasterIdLst>
  <p:sldIdLst>
    <p:sldId id="256" r:id="rId2"/>
    <p:sldId id="257" r:id="rId3"/>
    <p:sldId id="258" r:id="rId4"/>
    <p:sldId id="261" r:id="rId5"/>
    <p:sldId id="259" r:id="rId6"/>
    <p:sldId id="264" r:id="rId7"/>
    <p:sldId id="276" r:id="rId8"/>
    <p:sldId id="265" r:id="rId9"/>
    <p:sldId id="286" r:id="rId10"/>
    <p:sldId id="282" r:id="rId11"/>
    <p:sldId id="281" r:id="rId12"/>
    <p:sldId id="260" r:id="rId13"/>
    <p:sldId id="274" r:id="rId14"/>
    <p:sldId id="263" r:id="rId15"/>
    <p:sldId id="278" r:id="rId16"/>
    <p:sldId id="284" r:id="rId17"/>
    <p:sldId id="267" r:id="rId18"/>
    <p:sldId id="268" r:id="rId19"/>
    <p:sldId id="270" r:id="rId20"/>
    <p:sldId id="271" r:id="rId21"/>
    <p:sldId id="272" r:id="rId22"/>
    <p:sldId id="269" r:id="rId23"/>
    <p:sldId id="279" r:id="rId24"/>
    <p:sldId id="285" r:id="rId25"/>
    <p:sldId id="273"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357" autoAdjust="0"/>
  </p:normalViewPr>
  <p:slideViewPr>
    <p:cSldViewPr snapToGrid="0" snapToObjects="1">
      <p:cViewPr varScale="1">
        <p:scale>
          <a:sx n="105" d="100"/>
          <a:sy n="105" d="100"/>
        </p:scale>
        <p:origin x="-640" y="-112"/>
      </p:cViewPr>
      <p:guideLst>
        <p:guide orient="horz" pos="2160"/>
        <p:guide pos="2880"/>
      </p:guideLst>
    </p:cSldViewPr>
  </p:slideViewPr>
  <p:outlineViewPr>
    <p:cViewPr>
      <p:scale>
        <a:sx n="33" d="100"/>
        <a:sy n="33" d="100"/>
      </p:scale>
      <p:origin x="0" y="1248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4E0332-08F0-0F40-98E3-E4ABF1FFC5C8}" type="datetimeFigureOut">
              <a:rPr lang="en-US" smtClean="0"/>
              <a:t>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EAC368-7DB1-774A-9240-28819EC8E4B3}" type="slidenum">
              <a:rPr lang="en-US" smtClean="0"/>
              <a:t>‹#›</a:t>
            </a:fld>
            <a:endParaRPr lang="en-US"/>
          </a:p>
        </p:txBody>
      </p:sp>
    </p:spTree>
    <p:extLst>
      <p:ext uri="{BB962C8B-B14F-4D97-AF65-F5344CB8AC3E}">
        <p14:creationId xmlns:p14="http://schemas.microsoft.com/office/powerpoint/2010/main" val="134387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3DD08-B017-9D4C-BF9D-0D1D63996D78}" type="datetimeFigureOut">
              <a:rPr lang="en-US" smtClean="0"/>
              <a:t>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78C68-83E5-604B-8727-62446E339014}" type="slidenum">
              <a:rPr lang="en-US" smtClean="0"/>
              <a:t>‹#›</a:t>
            </a:fld>
            <a:endParaRPr lang="en-US"/>
          </a:p>
        </p:txBody>
      </p:sp>
    </p:spTree>
    <p:extLst>
      <p:ext uri="{BB962C8B-B14F-4D97-AF65-F5344CB8AC3E}">
        <p14:creationId xmlns:p14="http://schemas.microsoft.com/office/powerpoint/2010/main" val="1396651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FND because it is a stock</a:t>
            </a:r>
            <a:r>
              <a:rPr lang="en-US" baseline="0" dirty="0" smtClean="0"/>
              <a:t> I hadn’t heard of, with an understandable growth concept.  It is the low cost supplier so provides value , </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5</a:t>
            </a:fld>
            <a:endParaRPr lang="en-US"/>
          </a:p>
        </p:txBody>
      </p:sp>
    </p:spTree>
    <p:extLst>
      <p:ext uri="{BB962C8B-B14F-4D97-AF65-F5344CB8AC3E}">
        <p14:creationId xmlns:p14="http://schemas.microsoft.com/office/powerpoint/2010/main" val="349766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78C68-83E5-604B-8727-62446E339014}" type="slidenum">
              <a:rPr lang="en-US" smtClean="0"/>
              <a:t>20</a:t>
            </a:fld>
            <a:endParaRPr lang="en-US"/>
          </a:p>
        </p:txBody>
      </p:sp>
    </p:spTree>
    <p:extLst>
      <p:ext uri="{BB962C8B-B14F-4D97-AF65-F5344CB8AC3E}">
        <p14:creationId xmlns:p14="http://schemas.microsoft.com/office/powerpoint/2010/main" val="80747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22</a:t>
            </a:fld>
            <a:endParaRPr lang="en-US"/>
          </a:p>
        </p:txBody>
      </p:sp>
    </p:spTree>
    <p:extLst>
      <p:ext uri="{BB962C8B-B14F-4D97-AF65-F5344CB8AC3E}">
        <p14:creationId xmlns:p14="http://schemas.microsoft.com/office/powerpoint/2010/main" val="270733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25</a:t>
            </a:fld>
            <a:endParaRPr lang="en-US"/>
          </a:p>
        </p:txBody>
      </p:sp>
    </p:spTree>
    <p:extLst>
      <p:ext uri="{BB962C8B-B14F-4D97-AF65-F5344CB8AC3E}">
        <p14:creationId xmlns:p14="http://schemas.microsoft.com/office/powerpoint/2010/main" val="9335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IPO Insider options Lock-up period</a:t>
            </a:r>
            <a:r>
              <a:rPr lang="en-US" baseline="0" dirty="0" smtClean="0"/>
              <a:t> ended October 12,2018.  </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6</a:t>
            </a:fld>
            <a:endParaRPr lang="en-US"/>
          </a:p>
        </p:txBody>
      </p:sp>
    </p:spTree>
    <p:extLst>
      <p:ext uri="{BB962C8B-B14F-4D97-AF65-F5344CB8AC3E}">
        <p14:creationId xmlns:p14="http://schemas.microsoft.com/office/powerpoint/2010/main" val="217564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Prosumers</a:t>
            </a:r>
            <a:r>
              <a:rPr lang="en-US" dirty="0" smtClean="0"/>
              <a:t> are professional installers.  </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7</a:t>
            </a:fld>
            <a:endParaRPr lang="en-US"/>
          </a:p>
        </p:txBody>
      </p:sp>
    </p:spTree>
    <p:extLst>
      <p:ext uri="{BB962C8B-B14F-4D97-AF65-F5344CB8AC3E}">
        <p14:creationId xmlns:p14="http://schemas.microsoft.com/office/powerpoint/2010/main" val="135986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number above 50 means more responders believe next quarter will be better than</a:t>
            </a:r>
            <a:r>
              <a:rPr lang="en-US" baseline="0" dirty="0" smtClean="0"/>
              <a:t> </a:t>
            </a:r>
            <a:r>
              <a:rPr lang="en-US" baseline="0" smtClean="0"/>
              <a:t>present quarter.</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9</a:t>
            </a:fld>
            <a:endParaRPr lang="en-US"/>
          </a:p>
        </p:txBody>
      </p:sp>
    </p:spTree>
    <p:extLst>
      <p:ext uri="{BB962C8B-B14F-4D97-AF65-F5344CB8AC3E}">
        <p14:creationId xmlns:p14="http://schemas.microsoft.com/office/powerpoint/2010/main" val="263770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CEO Tom Taylor started working at HD at 16 years old.</a:t>
            </a:r>
            <a:r>
              <a:rPr lang="en-US" baseline="0" dirty="0" smtClean="0"/>
              <a:t>  Worked his way up the ladder to VP.   </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12</a:t>
            </a:fld>
            <a:endParaRPr lang="en-US"/>
          </a:p>
        </p:txBody>
      </p:sp>
    </p:spTree>
    <p:extLst>
      <p:ext uri="{BB962C8B-B14F-4D97-AF65-F5344CB8AC3E}">
        <p14:creationId xmlns:p14="http://schemas.microsoft.com/office/powerpoint/2010/main" val="236672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17 new stores in</a:t>
            </a:r>
            <a:r>
              <a:rPr lang="en-US" baseline="0" dirty="0" smtClean="0"/>
              <a:t>cluding in </a:t>
            </a:r>
            <a:r>
              <a:rPr lang="en-US" dirty="0" smtClean="0"/>
              <a:t>Seattle and Boston</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13</a:t>
            </a:fld>
            <a:endParaRPr lang="en-US"/>
          </a:p>
        </p:txBody>
      </p:sp>
    </p:spTree>
    <p:extLst>
      <p:ext uri="{BB962C8B-B14F-4D97-AF65-F5344CB8AC3E}">
        <p14:creationId xmlns:p14="http://schemas.microsoft.com/office/powerpoint/2010/main" val="181490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most retailers, long-term growth is a function of opening new stores and increasing comparable store sales. </a:t>
            </a:r>
            <a:r>
              <a:rPr lang="en-US" sz="1200" b="1" kern="1200" dirty="0" smtClean="0">
                <a:solidFill>
                  <a:schemeClr val="tx1"/>
                </a:solidFill>
                <a:effectLst/>
                <a:latin typeface="+mn-lt"/>
                <a:ea typeface="+mn-ea"/>
                <a:cs typeface="+mn-cs"/>
              </a:rPr>
              <a:t>Floor &amp; Décor </a:t>
            </a:r>
            <a:r>
              <a:rPr lang="en-US" sz="1200" kern="1200" dirty="0" smtClean="0">
                <a:solidFill>
                  <a:schemeClr val="tx1"/>
                </a:solidFill>
                <a:effectLst/>
                <a:latin typeface="+mn-lt"/>
                <a:ea typeface="+mn-ea"/>
                <a:cs typeface="+mn-cs"/>
              </a:rPr>
              <a:t>believes it can eventually operate 400 stores across the U.S. by backfilling existing southern markets and expanding into northern ones. Unit growth is projected at 20% per year.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14</a:t>
            </a:fld>
            <a:endParaRPr lang="en-US"/>
          </a:p>
        </p:txBody>
      </p:sp>
    </p:spTree>
    <p:extLst>
      <p:ext uri="{BB962C8B-B14F-4D97-AF65-F5344CB8AC3E}">
        <p14:creationId xmlns:p14="http://schemas.microsoft.com/office/powerpoint/2010/main" val="119238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Judgment:  Sales</a:t>
            </a:r>
            <a:r>
              <a:rPr lang="en-US" baseline="0" dirty="0" smtClean="0"/>
              <a:t> growth= 17;  EPS growth= 15%</a:t>
            </a:r>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17</a:t>
            </a:fld>
            <a:endParaRPr lang="en-US"/>
          </a:p>
        </p:txBody>
      </p:sp>
    </p:spTree>
    <p:extLst>
      <p:ext uri="{BB962C8B-B14F-4D97-AF65-F5344CB8AC3E}">
        <p14:creationId xmlns:p14="http://schemas.microsoft.com/office/powerpoint/2010/main" val="15243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78C68-83E5-604B-8727-62446E339014}" type="slidenum">
              <a:rPr lang="en-US" smtClean="0"/>
              <a:t>19</a:t>
            </a:fld>
            <a:endParaRPr lang="en-US"/>
          </a:p>
        </p:txBody>
      </p:sp>
    </p:spTree>
    <p:extLst>
      <p:ext uri="{BB962C8B-B14F-4D97-AF65-F5344CB8AC3E}">
        <p14:creationId xmlns:p14="http://schemas.microsoft.com/office/powerpoint/2010/main" val="75835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1/8/19</a:t>
            </a:fld>
            <a:endParaRPr lang="en-US" dirty="0"/>
          </a:p>
        </p:txBody>
      </p:sp>
      <p:sp>
        <p:nvSpPr>
          <p:cNvPr id="8" name="Slide Number Placeholder 7"/>
          <p:cNvSpPr>
            <a:spLocks noGrp="1"/>
          </p:cNvSpPr>
          <p:nvPr>
            <p:ph type="sldNum" sz="quarter" idx="11"/>
          </p:nvPr>
        </p:nvSpPr>
        <p:spPr/>
        <p:txBody>
          <a:bodyPr/>
          <a:lstStyle/>
          <a:p>
            <a:fld id="{2D57B0AA-AC8E-4463-ADAC-E87D09B82E4F}" type="slidenum">
              <a:rPr lang="en-US" smtClean="0"/>
              <a:t>‹#›</a:t>
            </a:fld>
            <a:endParaRPr lang="en-US"/>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1/8/19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1/8/19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1/8/19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1/8/19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1/8/19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1/8/19</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1/8/19</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1/8/19</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1/8/19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1/8/19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1/8/19</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a:t>
            </a:r>
            <a:r>
              <a:rPr lang="en-US" dirty="0" err="1" smtClean="0"/>
              <a:t>icNova</a:t>
            </a:r>
            <a:endParaRPr lang="en-US" dirty="0"/>
          </a:p>
        </p:txBody>
      </p:sp>
      <p:sp>
        <p:nvSpPr>
          <p:cNvPr id="3" name="Subtitle 2"/>
          <p:cNvSpPr>
            <a:spLocks noGrp="1"/>
          </p:cNvSpPr>
          <p:nvPr>
            <p:ph type="subTitle" idx="1"/>
          </p:nvPr>
        </p:nvSpPr>
        <p:spPr/>
        <p:txBody>
          <a:bodyPr/>
          <a:lstStyle/>
          <a:p>
            <a:r>
              <a:rPr lang="en-US" dirty="0" smtClean="0"/>
              <a:t>Stock Presentation</a:t>
            </a:r>
          </a:p>
          <a:p>
            <a:r>
              <a:rPr lang="en-US" dirty="0" smtClean="0"/>
              <a:t>Sandy Caster</a:t>
            </a:r>
            <a:endParaRPr lang="en-US" dirty="0"/>
          </a:p>
        </p:txBody>
      </p:sp>
    </p:spTree>
    <p:extLst>
      <p:ext uri="{BB962C8B-B14F-4D97-AF65-F5344CB8AC3E}">
        <p14:creationId xmlns:p14="http://schemas.microsoft.com/office/powerpoint/2010/main" val="2692073828"/>
      </p:ext>
    </p:extLst>
  </p:cSld>
  <p:clrMapOvr>
    <a:masterClrMapping/>
  </p:clrMapOvr>
  <mc:AlternateContent xmlns:mc="http://schemas.openxmlformats.org/markup-compatibility/2006">
    <mc:Choice xmlns:p14="http://schemas.microsoft.com/office/powerpoint/2010/main" Requires="p14">
      <p:transition spd="slow" p14:dur="2000" advTm="14657"/>
    </mc:Choice>
    <mc:Fallback>
      <p:transition xmlns:p14="http://schemas.microsoft.com/office/powerpoint/2010/main" spd="slow" advTm="1465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COMPETITORS</a:t>
            </a:r>
          </a:p>
        </p:txBody>
      </p:sp>
      <p:sp>
        <p:nvSpPr>
          <p:cNvPr id="3" name="Content Placeholder 2"/>
          <p:cNvSpPr>
            <a:spLocks noGrp="1"/>
          </p:cNvSpPr>
          <p:nvPr>
            <p:ph idx="1"/>
          </p:nvPr>
        </p:nvSpPr>
        <p:spPr/>
        <p:txBody>
          <a:bodyPr>
            <a:normAutofit/>
          </a:bodyPr>
          <a:lstStyle/>
          <a:p>
            <a:r>
              <a:rPr lang="en-US" dirty="0" smtClean="0"/>
              <a:t>Home </a:t>
            </a:r>
            <a:r>
              <a:rPr lang="en-US" dirty="0"/>
              <a:t>Improvement Centers</a:t>
            </a:r>
            <a:r>
              <a:rPr lang="en-US" dirty="0" smtClean="0"/>
              <a:t>:</a:t>
            </a:r>
          </a:p>
          <a:p>
            <a:pPr lvl="1"/>
            <a:r>
              <a:rPr lang="en-US" dirty="0"/>
              <a:t>Home </a:t>
            </a:r>
            <a:r>
              <a:rPr lang="en-US" dirty="0" smtClean="0"/>
              <a:t>Depot- 2275 locations,   Lowe’s-1857 locations</a:t>
            </a:r>
            <a:endParaRPr lang="en-US" dirty="0"/>
          </a:p>
          <a:p>
            <a:pPr marL="457200" lvl="1" indent="0">
              <a:buNone/>
            </a:pPr>
            <a:endParaRPr lang="en-US" dirty="0" smtClean="0"/>
          </a:p>
          <a:p>
            <a:r>
              <a:rPr lang="en-US" dirty="0" smtClean="0"/>
              <a:t>Other </a:t>
            </a:r>
            <a:r>
              <a:rPr lang="en-US" dirty="0"/>
              <a:t>Specialty Flooring Companies</a:t>
            </a:r>
            <a:r>
              <a:rPr lang="en-US" dirty="0" smtClean="0"/>
              <a:t>:</a:t>
            </a:r>
          </a:p>
          <a:p>
            <a:pPr lvl="1"/>
            <a:r>
              <a:rPr lang="en-US" dirty="0"/>
              <a:t>Lumber </a:t>
            </a:r>
            <a:r>
              <a:rPr lang="en-US" dirty="0" smtClean="0"/>
              <a:t>Liquidators- 387 </a:t>
            </a:r>
            <a:r>
              <a:rPr lang="en-US" dirty="0"/>
              <a:t>locations</a:t>
            </a:r>
            <a:r>
              <a:rPr lang="en-US" dirty="0" smtClean="0"/>
              <a:t>,  </a:t>
            </a:r>
            <a:r>
              <a:rPr lang="en-US" dirty="0"/>
              <a:t>The Tile </a:t>
            </a:r>
            <a:r>
              <a:rPr lang="en-US" dirty="0" smtClean="0"/>
              <a:t>Shop- 138 </a:t>
            </a:r>
            <a:r>
              <a:rPr lang="en-US" dirty="0"/>
              <a:t>locations</a:t>
            </a:r>
            <a:endParaRPr lang="en-US" dirty="0" smtClean="0"/>
          </a:p>
          <a:p>
            <a:endParaRPr lang="en-US" dirty="0" smtClean="0"/>
          </a:p>
          <a:p>
            <a:r>
              <a:rPr lang="en-US" dirty="0"/>
              <a:t>Independents</a:t>
            </a:r>
            <a:r>
              <a:rPr lang="en-US" dirty="0" smtClean="0"/>
              <a:t>:</a:t>
            </a:r>
          </a:p>
          <a:p>
            <a:pPr lvl="1"/>
            <a:r>
              <a:rPr lang="en-US" dirty="0" smtClean="0"/>
              <a:t> </a:t>
            </a:r>
            <a:r>
              <a:rPr lang="en-US" dirty="0"/>
              <a:t>30% of </a:t>
            </a:r>
            <a:r>
              <a:rPr lang="en-US" dirty="0" smtClean="0"/>
              <a:t>Market, where </a:t>
            </a:r>
            <a:r>
              <a:rPr lang="en-US" dirty="0"/>
              <a:t>FND thinks they can take </a:t>
            </a:r>
            <a:r>
              <a:rPr lang="en-US" dirty="0" smtClean="0"/>
              <a:t>market </a:t>
            </a:r>
            <a:r>
              <a:rPr lang="en-US" dirty="0"/>
              <a:t>share</a:t>
            </a:r>
            <a:r>
              <a:rPr lang="en-US" dirty="0" smtClean="0"/>
              <a:t>.</a:t>
            </a:r>
            <a:r>
              <a:rPr lang="en-US" dirty="0"/>
              <a:t> </a:t>
            </a:r>
          </a:p>
          <a:p>
            <a:endParaRPr lang="en-US" dirty="0" smtClean="0"/>
          </a:p>
          <a:p>
            <a:r>
              <a:rPr lang="en-US" b="1" dirty="0"/>
              <a:t>Floor &amp; Décor</a:t>
            </a:r>
            <a:r>
              <a:rPr lang="en-US" dirty="0"/>
              <a:t> estimates it has </a:t>
            </a:r>
            <a:r>
              <a:rPr lang="en-US" dirty="0" smtClean="0"/>
              <a:t>only </a:t>
            </a:r>
            <a:r>
              <a:rPr lang="en-US" dirty="0"/>
              <a:t>7% </a:t>
            </a:r>
            <a:endParaRPr lang="en-US" dirty="0" smtClean="0"/>
          </a:p>
          <a:p>
            <a:pPr marL="0" indent="0">
              <a:buNone/>
            </a:pPr>
            <a:r>
              <a:rPr lang="en-US" dirty="0"/>
              <a:t>	</a:t>
            </a:r>
            <a:r>
              <a:rPr lang="en-US" dirty="0" smtClean="0"/>
              <a:t>of </a:t>
            </a:r>
            <a:r>
              <a:rPr lang="en-US" dirty="0"/>
              <a:t>the hard surface flooring market</a:t>
            </a:r>
          </a:p>
          <a:p>
            <a:endParaRPr lang="en-US" dirty="0" smtClean="0"/>
          </a:p>
          <a:p>
            <a:pPr marL="0" indent="0">
              <a:buNone/>
            </a:pPr>
            <a:endParaRPr lang="en-US" dirty="0" smtClean="0"/>
          </a:p>
        </p:txBody>
      </p:sp>
      <p:pic>
        <p:nvPicPr>
          <p:cNvPr id="4" name="Picture 3" descr="AA0274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9926" y="4334549"/>
            <a:ext cx="1530258" cy="2064538"/>
          </a:xfrm>
          <a:prstGeom prst="rect">
            <a:avLst/>
          </a:prstGeom>
        </p:spPr>
      </p:pic>
    </p:spTree>
    <p:extLst>
      <p:ext uri="{BB962C8B-B14F-4D97-AF65-F5344CB8AC3E}">
        <p14:creationId xmlns:p14="http://schemas.microsoft.com/office/powerpoint/2010/main" val="38418108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984852"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rcRect l="-35108" r="-35108"/>
          <a:stretch>
            <a:fillRect/>
          </a:stretch>
        </p:blipFill>
        <p:spPr>
          <a:xfrm>
            <a:off x="-670171" y="532190"/>
            <a:ext cx="10292673" cy="5660573"/>
          </a:xfrm>
        </p:spPr>
      </p:pic>
      <p:sp>
        <p:nvSpPr>
          <p:cNvPr id="5" name="Right Arrow 4"/>
          <p:cNvSpPr/>
          <p:nvPr/>
        </p:nvSpPr>
        <p:spPr>
          <a:xfrm>
            <a:off x="908953" y="4258621"/>
            <a:ext cx="1058369" cy="398467"/>
          </a:xfrm>
          <a:prstGeom prst="rightArrow">
            <a:avLst>
              <a:gd name="adj1" fmla="val 59756"/>
              <a:gd name="adj2" fmla="val 50000"/>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3648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CEO, Tom Taylor, joined in 2012, previously spent 23 years at The Home Depot, where he most recently served as VP of Merchandising and Marketing and helped expand the store base from fewer than 15 stores to over 2,000 stores. </a:t>
            </a:r>
          </a:p>
          <a:p>
            <a:r>
              <a:rPr lang="en-US" dirty="0"/>
              <a:t>VP and Chief Merchandising Officer, Lisa </a:t>
            </a:r>
            <a:r>
              <a:rPr lang="en-US" dirty="0" err="1"/>
              <a:t>Laube</a:t>
            </a:r>
            <a:r>
              <a:rPr lang="en-US" dirty="0"/>
              <a:t>, has over 30 years of merchandising and leadership experience with leading specialty retailers, including most recently as President of Party City. </a:t>
            </a:r>
          </a:p>
          <a:p>
            <a:r>
              <a:rPr lang="en-US" dirty="0"/>
              <a:t>VP and Chief Financial Officer, Trevor Lang, brings more than 20 years of accounting and finance experience, including 17 years of Chief Financial Officer and V P of Finance experience at public companies, including most recently as the Chief Financial Officer and Chief Administrative Officer of </a:t>
            </a:r>
            <a:r>
              <a:rPr lang="en-US" dirty="0" err="1"/>
              <a:t>Zumiez</a:t>
            </a:r>
            <a:r>
              <a:rPr lang="en-US" dirty="0"/>
              <a:t> Inc. </a:t>
            </a:r>
            <a:endParaRPr lang="en-US" dirty="0" smtClean="0"/>
          </a:p>
        </p:txBody>
      </p:sp>
    </p:spTree>
    <p:extLst>
      <p:ext uri="{BB962C8B-B14F-4D97-AF65-F5344CB8AC3E}">
        <p14:creationId xmlns:p14="http://schemas.microsoft.com/office/powerpoint/2010/main" val="36210189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Locations</a:t>
            </a:r>
            <a:endParaRPr lang="en-US" dirty="0"/>
          </a:p>
        </p:txBody>
      </p:sp>
      <p:pic>
        <p:nvPicPr>
          <p:cNvPr id="4" name="Content Placeholder 3"/>
          <p:cNvPicPr>
            <a:picLocks noGrp="1" noChangeAspect="1"/>
          </p:cNvPicPr>
          <p:nvPr>
            <p:ph idx="1"/>
          </p:nvPr>
        </p:nvPicPr>
        <p:blipFill>
          <a:blip r:embed="rId3"/>
          <a:srcRect t="1718" b="1718"/>
          <a:stretch>
            <a:fillRect/>
          </a:stretch>
        </p:blipFill>
        <p:spPr/>
      </p:pic>
    </p:spTree>
    <p:extLst>
      <p:ext uri="{BB962C8B-B14F-4D97-AF65-F5344CB8AC3E}">
        <p14:creationId xmlns:p14="http://schemas.microsoft.com/office/powerpoint/2010/main" val="22382105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7" name="Content Placeholder 6"/>
          <p:cNvSpPr>
            <a:spLocks noGrp="1"/>
          </p:cNvSpPr>
          <p:nvPr>
            <p:ph idx="1"/>
          </p:nvPr>
        </p:nvSpPr>
        <p:spPr/>
        <p:txBody>
          <a:bodyPr/>
          <a:lstStyle/>
          <a:p>
            <a:r>
              <a:rPr lang="en-US" dirty="0" smtClean="0"/>
              <a:t>New </a:t>
            </a:r>
            <a:r>
              <a:rPr lang="en-US" dirty="0" smtClean="0"/>
              <a:t>stores (units) </a:t>
            </a:r>
            <a:r>
              <a:rPr lang="en-US" dirty="0" smtClean="0"/>
              <a:t>opening at </a:t>
            </a:r>
            <a:r>
              <a:rPr lang="en-US" dirty="0" smtClean="0"/>
              <a:t>a rate of 20%/</a:t>
            </a:r>
            <a:r>
              <a:rPr lang="en-US" dirty="0" err="1" smtClean="0"/>
              <a:t>yr</a:t>
            </a:r>
            <a:endParaRPr lang="en-US" dirty="0" smtClean="0"/>
          </a:p>
          <a:p>
            <a:pPr lvl="1"/>
            <a:r>
              <a:rPr lang="en-US" dirty="0" smtClean="0"/>
              <a:t>From 100 existing to 400 over next 10 years</a:t>
            </a:r>
          </a:p>
          <a:p>
            <a:r>
              <a:rPr lang="en-US" dirty="0" smtClean="0"/>
              <a:t>Same </a:t>
            </a:r>
            <a:r>
              <a:rPr lang="en-US" dirty="0" smtClean="0"/>
              <a:t>store sales growth </a:t>
            </a:r>
          </a:p>
          <a:p>
            <a:pPr lvl="1"/>
            <a:r>
              <a:rPr lang="en-US" dirty="0" smtClean="0"/>
              <a:t>5-yr average above 15</a:t>
            </a:r>
            <a:r>
              <a:rPr lang="en-US" dirty="0" smtClean="0"/>
              <a:t>%; </a:t>
            </a:r>
            <a:r>
              <a:rPr lang="en-US" dirty="0" smtClean="0"/>
              <a:t>project &gt;10% </a:t>
            </a:r>
            <a:r>
              <a:rPr lang="en-US" dirty="0" smtClean="0"/>
              <a:t>foreseeable future</a:t>
            </a:r>
            <a:endParaRPr lang="en-US" dirty="0" smtClean="0"/>
          </a:p>
          <a:p>
            <a:endParaRPr lang="en-US" dirty="0"/>
          </a:p>
          <a:p>
            <a:endParaRPr lang="en-US" dirty="0" smtClean="0"/>
          </a:p>
          <a:p>
            <a:endParaRPr lang="en-US" dirty="0"/>
          </a:p>
        </p:txBody>
      </p:sp>
      <p:pic>
        <p:nvPicPr>
          <p:cNvPr id="8" name="Picture 7"/>
          <p:cNvPicPr>
            <a:picLocks noChangeAspect="1"/>
          </p:cNvPicPr>
          <p:nvPr/>
        </p:nvPicPr>
        <p:blipFill>
          <a:blip r:embed="rId3"/>
          <a:stretch>
            <a:fillRect/>
          </a:stretch>
        </p:blipFill>
        <p:spPr>
          <a:xfrm>
            <a:off x="0" y="3270352"/>
            <a:ext cx="9144000" cy="2208301"/>
          </a:xfrm>
          <a:prstGeom prst="rect">
            <a:avLst/>
          </a:prstGeom>
        </p:spPr>
      </p:pic>
    </p:spTree>
    <p:extLst>
      <p:ext uri="{BB962C8B-B14F-4D97-AF65-F5344CB8AC3E}">
        <p14:creationId xmlns:p14="http://schemas.microsoft.com/office/powerpoint/2010/main" val="13460306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Suisse </a:t>
            </a:r>
            <a:r>
              <a:rPr lang="en-US" dirty="0" smtClean="0"/>
              <a:t>Estimates</a:t>
            </a:r>
            <a:endParaRPr lang="en-US" dirty="0"/>
          </a:p>
        </p:txBody>
      </p:sp>
      <p:pic>
        <p:nvPicPr>
          <p:cNvPr id="4" name="Content Placeholder 3"/>
          <p:cNvPicPr>
            <a:picLocks noGrp="1" noChangeAspect="1"/>
          </p:cNvPicPr>
          <p:nvPr>
            <p:ph idx="1"/>
          </p:nvPr>
        </p:nvPicPr>
        <p:blipFill>
          <a:blip r:embed="rId2"/>
          <a:srcRect t="-11657" b="-11657"/>
          <a:stretch>
            <a:fillRect/>
          </a:stretch>
        </p:blipFill>
        <p:spPr/>
      </p:pic>
    </p:spTree>
    <p:extLst>
      <p:ext uri="{BB962C8B-B14F-4D97-AF65-F5344CB8AC3E}">
        <p14:creationId xmlns:p14="http://schemas.microsoft.com/office/powerpoint/2010/main" val="2241013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Investopedia</a:t>
            </a:r>
            <a:r>
              <a:rPr lang="en-US" dirty="0"/>
              <a:t> </a:t>
            </a:r>
            <a:r>
              <a:rPr lang="en-US" dirty="0" smtClean="0"/>
              <a:t>- Ratings </a:t>
            </a:r>
            <a:endParaRPr lang="en-US" dirty="0"/>
          </a:p>
        </p:txBody>
      </p:sp>
      <p:pic>
        <p:nvPicPr>
          <p:cNvPr id="6" name="Content Placeholder 5"/>
          <p:cNvPicPr>
            <a:picLocks noGrp="1" noChangeAspect="1"/>
          </p:cNvPicPr>
          <p:nvPr>
            <p:ph idx="1"/>
          </p:nvPr>
        </p:nvPicPr>
        <p:blipFill>
          <a:blip r:embed="rId2"/>
          <a:srcRect l="-36295" r="-36295"/>
          <a:stretch>
            <a:fillRect/>
          </a:stretch>
        </p:blipFill>
        <p:spPr/>
      </p:pic>
      <p:sp>
        <p:nvSpPr>
          <p:cNvPr id="7" name="Left Arrow 6"/>
          <p:cNvSpPr/>
          <p:nvPr/>
        </p:nvSpPr>
        <p:spPr>
          <a:xfrm>
            <a:off x="6885627" y="1718391"/>
            <a:ext cx="1245140" cy="54789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846696" y="3038315"/>
            <a:ext cx="1170432" cy="56034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8111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Visual Analysis</a:t>
            </a:r>
            <a:endParaRPr lang="en-US" dirty="0"/>
          </a:p>
        </p:txBody>
      </p:sp>
      <p:pic>
        <p:nvPicPr>
          <p:cNvPr id="4" name="Content Placeholder 3"/>
          <p:cNvPicPr>
            <a:picLocks noGrp="1" noChangeAspect="1"/>
          </p:cNvPicPr>
          <p:nvPr>
            <p:ph idx="1"/>
          </p:nvPr>
        </p:nvPicPr>
        <p:blipFill>
          <a:blip r:embed="rId3"/>
          <a:srcRect t="-2363" b="-2363"/>
          <a:stretch>
            <a:fillRect/>
          </a:stretch>
        </p:blipFill>
        <p:spPr/>
      </p:pic>
    </p:spTree>
    <p:extLst>
      <p:ext uri="{BB962C8B-B14F-4D97-AF65-F5344CB8AC3E}">
        <p14:creationId xmlns:p14="http://schemas.microsoft.com/office/powerpoint/2010/main" val="28954427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Quality and Management </a:t>
            </a:r>
            <a:endParaRPr lang="en-US" dirty="0"/>
          </a:p>
        </p:txBody>
      </p:sp>
      <p:pic>
        <p:nvPicPr>
          <p:cNvPr id="5" name="Content Placeholder 4"/>
          <p:cNvPicPr>
            <a:picLocks noGrp="1" noChangeAspect="1"/>
          </p:cNvPicPr>
          <p:nvPr>
            <p:ph idx="1"/>
          </p:nvPr>
        </p:nvPicPr>
        <p:blipFill rotWithShape="1">
          <a:blip r:embed="rId2"/>
          <a:srcRect t="-2350" b="2350"/>
          <a:stretch/>
        </p:blipFill>
        <p:spPr>
          <a:xfrm>
            <a:off x="457200" y="1600200"/>
            <a:ext cx="8229600" cy="4239840"/>
          </a:xfrm>
        </p:spPr>
      </p:pic>
    </p:spTree>
    <p:extLst>
      <p:ext uri="{BB962C8B-B14F-4D97-AF65-F5344CB8AC3E}">
        <p14:creationId xmlns:p14="http://schemas.microsoft.com/office/powerpoint/2010/main" val="1311609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PE History </a:t>
            </a:r>
            <a:endParaRPr lang="en-US" dirty="0"/>
          </a:p>
        </p:txBody>
      </p:sp>
      <p:pic>
        <p:nvPicPr>
          <p:cNvPr id="4" name="Content Placeholder 3"/>
          <p:cNvPicPr>
            <a:picLocks noGrp="1" noChangeAspect="1"/>
          </p:cNvPicPr>
          <p:nvPr>
            <p:ph idx="1"/>
          </p:nvPr>
        </p:nvPicPr>
        <p:blipFill rotWithShape="1">
          <a:blip r:embed="rId3"/>
          <a:srcRect t="-5170" b="-8771"/>
          <a:stretch/>
        </p:blipFill>
        <p:spPr/>
      </p:pic>
    </p:spTree>
    <p:extLst>
      <p:ext uri="{BB962C8B-B14F-4D97-AF65-F5344CB8AC3E}">
        <p14:creationId xmlns:p14="http://schemas.microsoft.com/office/powerpoint/2010/main" val="1084714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Search</a:t>
            </a:r>
            <a:endParaRPr lang="en-US" dirty="0"/>
          </a:p>
        </p:txBody>
      </p:sp>
      <p:sp>
        <p:nvSpPr>
          <p:cNvPr id="3" name="Content Placeholder 2"/>
          <p:cNvSpPr>
            <a:spLocks noGrp="1"/>
          </p:cNvSpPr>
          <p:nvPr>
            <p:ph idx="1"/>
          </p:nvPr>
        </p:nvSpPr>
        <p:spPr>
          <a:xfrm>
            <a:off x="481390" y="1802190"/>
            <a:ext cx="8229600" cy="4323973"/>
          </a:xfrm>
        </p:spPr>
        <p:txBody>
          <a:bodyPr>
            <a:normAutofit/>
          </a:bodyPr>
          <a:lstStyle/>
          <a:p>
            <a:r>
              <a:rPr lang="en-US" dirty="0" smtClean="0"/>
              <a:t>Manifest Investing </a:t>
            </a:r>
            <a:r>
              <a:rPr lang="en-US" dirty="0" smtClean="0"/>
              <a:t>- Stock </a:t>
            </a:r>
            <a:r>
              <a:rPr lang="en-US" dirty="0" smtClean="0"/>
              <a:t>Screens &amp; Round Table </a:t>
            </a:r>
          </a:p>
          <a:p>
            <a:r>
              <a:rPr lang="en-US" dirty="0" smtClean="0"/>
              <a:t>Investor Advisory Service </a:t>
            </a:r>
            <a:r>
              <a:rPr lang="mr-IN" dirty="0" smtClean="0"/>
              <a:t>–</a:t>
            </a:r>
            <a:r>
              <a:rPr lang="en-US" dirty="0" smtClean="0"/>
              <a:t> </a:t>
            </a:r>
            <a:r>
              <a:rPr lang="en-US" dirty="0" err="1" smtClean="0"/>
              <a:t>ICLUBcentral</a:t>
            </a:r>
            <a:r>
              <a:rPr lang="en-US" dirty="0" smtClean="0"/>
              <a:t> Inc.</a:t>
            </a:r>
          </a:p>
          <a:p>
            <a:r>
              <a:rPr lang="en-US" baseline="0" dirty="0" smtClean="0"/>
              <a:t>Better Investing - Most Active &amp; Bubbling Under</a:t>
            </a:r>
            <a:endParaRPr lang="en-US" dirty="0" smtClean="0"/>
          </a:p>
          <a:p>
            <a:r>
              <a:rPr lang="en-US" dirty="0" smtClean="0"/>
              <a:t>Crossing </a:t>
            </a:r>
            <a:r>
              <a:rPr lang="en-US" dirty="0" err="1" smtClean="0"/>
              <a:t>Wallstreet</a:t>
            </a:r>
            <a:r>
              <a:rPr lang="en-US" dirty="0" smtClean="0"/>
              <a:t> </a:t>
            </a:r>
            <a:r>
              <a:rPr lang="mr-IN" dirty="0" smtClean="0"/>
              <a:t>–</a:t>
            </a:r>
            <a:r>
              <a:rPr lang="en-US" dirty="0" smtClean="0"/>
              <a:t> Eddy </a:t>
            </a:r>
            <a:r>
              <a:rPr lang="en-US" dirty="0" err="1" smtClean="0"/>
              <a:t>Elfenbein</a:t>
            </a:r>
            <a:endParaRPr lang="en-US" dirty="0" smtClean="0"/>
          </a:p>
          <a:p>
            <a:r>
              <a:rPr lang="en-US" dirty="0" smtClean="0"/>
              <a:t>Seeking Alpha </a:t>
            </a:r>
            <a:r>
              <a:rPr lang="mr-IN" dirty="0" smtClean="0"/>
              <a:t>–</a:t>
            </a:r>
            <a:r>
              <a:rPr lang="en-US" dirty="0" smtClean="0"/>
              <a:t> </a:t>
            </a:r>
          </a:p>
          <a:p>
            <a:r>
              <a:rPr lang="en-US" dirty="0" smtClean="0"/>
              <a:t>Value</a:t>
            </a:r>
            <a:r>
              <a:rPr lang="en-US" baseline="0" dirty="0" smtClean="0"/>
              <a:t> Line </a:t>
            </a:r>
            <a:r>
              <a:rPr lang="mr-IN" baseline="0" dirty="0" smtClean="0"/>
              <a:t>–</a:t>
            </a:r>
            <a:r>
              <a:rPr lang="en-US" baseline="0" dirty="0" smtClean="0"/>
              <a:t> Screens </a:t>
            </a:r>
          </a:p>
          <a:p>
            <a:r>
              <a:rPr lang="en-US" dirty="0" err="1" smtClean="0"/>
              <a:t>MicNova</a:t>
            </a:r>
            <a:r>
              <a:rPr lang="en-US" dirty="0"/>
              <a:t> </a:t>
            </a:r>
            <a:r>
              <a:rPr lang="en-US" dirty="0" smtClean="0"/>
              <a:t>Members-</a:t>
            </a:r>
            <a:endParaRPr lang="en-US" baseline="0" dirty="0" smtClean="0"/>
          </a:p>
        </p:txBody>
      </p:sp>
      <p:pic>
        <p:nvPicPr>
          <p:cNvPr id="5" name="Picture 4"/>
          <p:cNvPicPr>
            <a:picLocks noChangeAspect="1"/>
          </p:cNvPicPr>
          <p:nvPr/>
        </p:nvPicPr>
        <p:blipFill>
          <a:blip r:embed="rId2"/>
          <a:stretch>
            <a:fillRect/>
          </a:stretch>
        </p:blipFill>
        <p:spPr>
          <a:xfrm>
            <a:off x="4583548" y="3563469"/>
            <a:ext cx="3592820" cy="2989148"/>
          </a:xfrm>
          <a:prstGeom prst="rect">
            <a:avLst/>
          </a:prstGeom>
        </p:spPr>
      </p:pic>
    </p:spTree>
    <p:extLst>
      <p:ext uri="{BB962C8B-B14F-4D97-AF65-F5344CB8AC3E}">
        <p14:creationId xmlns:p14="http://schemas.microsoft.com/office/powerpoint/2010/main" val="33896436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Risk </a:t>
            </a:r>
            <a:r>
              <a:rPr lang="en-US" dirty="0"/>
              <a:t>&amp;</a:t>
            </a:r>
            <a:r>
              <a:rPr lang="en-US" dirty="0" smtClean="0"/>
              <a:t> Reward</a:t>
            </a:r>
            <a:endParaRPr lang="en-US" dirty="0"/>
          </a:p>
        </p:txBody>
      </p:sp>
      <p:pic>
        <p:nvPicPr>
          <p:cNvPr id="5" name="Content Placeholder 4"/>
          <p:cNvPicPr>
            <a:picLocks noGrp="1" noChangeAspect="1"/>
          </p:cNvPicPr>
          <p:nvPr>
            <p:ph idx="1"/>
          </p:nvPr>
        </p:nvPicPr>
        <p:blipFill>
          <a:blip r:embed="rId3"/>
          <a:srcRect l="-25506" r="-25506"/>
          <a:stretch>
            <a:fillRect/>
          </a:stretch>
        </p:blipFill>
        <p:spPr/>
      </p:pic>
      <p:sp>
        <p:nvSpPr>
          <p:cNvPr id="7" name="Frame 6"/>
          <p:cNvSpPr/>
          <p:nvPr/>
        </p:nvSpPr>
        <p:spPr>
          <a:xfrm>
            <a:off x="2814017" y="2129312"/>
            <a:ext cx="460702" cy="211686"/>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2913629" y="2583538"/>
            <a:ext cx="460702" cy="218188"/>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97455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Summary </a:t>
            </a:r>
            <a:endParaRPr lang="en-US" dirty="0"/>
          </a:p>
        </p:txBody>
      </p:sp>
      <p:pic>
        <p:nvPicPr>
          <p:cNvPr id="5" name="Content Placeholder 4"/>
          <p:cNvPicPr>
            <a:picLocks noGrp="1" noChangeAspect="1"/>
          </p:cNvPicPr>
          <p:nvPr>
            <p:ph idx="1"/>
          </p:nvPr>
        </p:nvPicPr>
        <p:blipFill>
          <a:blip r:embed="rId2"/>
          <a:srcRect t="3128" b="3128"/>
          <a:stretch>
            <a:fillRect/>
          </a:stretch>
        </p:blipFill>
        <p:spPr/>
      </p:pic>
    </p:spTree>
    <p:extLst>
      <p:ext uri="{BB962C8B-B14F-4D97-AF65-F5344CB8AC3E}">
        <p14:creationId xmlns:p14="http://schemas.microsoft.com/office/powerpoint/2010/main" val="32890295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Member Sentiment</a:t>
            </a:r>
            <a:endParaRPr lang="en-US" dirty="0"/>
          </a:p>
        </p:txBody>
      </p:sp>
      <p:pic>
        <p:nvPicPr>
          <p:cNvPr id="6" name="Content Placeholder 5"/>
          <p:cNvPicPr>
            <a:picLocks noGrp="1" noChangeAspect="1"/>
          </p:cNvPicPr>
          <p:nvPr>
            <p:ph idx="1"/>
          </p:nvPr>
        </p:nvPicPr>
        <p:blipFill>
          <a:blip r:embed="rId3"/>
          <a:srcRect l="14182" r="14182"/>
          <a:stretch>
            <a:fillRect/>
          </a:stretch>
        </p:blipFill>
        <p:spPr/>
      </p:pic>
    </p:spTree>
    <p:extLst>
      <p:ext uri="{BB962C8B-B14F-4D97-AF65-F5344CB8AC3E}">
        <p14:creationId xmlns:p14="http://schemas.microsoft.com/office/powerpoint/2010/main" val="38636641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Line Projections </a:t>
            </a:r>
            <a:endParaRPr lang="en-US" dirty="0"/>
          </a:p>
        </p:txBody>
      </p:sp>
      <p:pic>
        <p:nvPicPr>
          <p:cNvPr id="4" name="Content Placeholder 3"/>
          <p:cNvPicPr>
            <a:picLocks noGrp="1" noChangeAspect="1"/>
          </p:cNvPicPr>
          <p:nvPr>
            <p:ph idx="1"/>
          </p:nvPr>
        </p:nvPicPr>
        <p:blipFill>
          <a:blip r:embed="rId2"/>
          <a:srcRect l="-36473" r="-36473"/>
          <a:stretch>
            <a:fillRect/>
          </a:stretch>
        </p:blipFill>
        <p:spPr>
          <a:xfrm>
            <a:off x="-563815" y="1600200"/>
            <a:ext cx="8229600" cy="4525963"/>
          </a:xfrm>
        </p:spPr>
      </p:pic>
      <p:sp>
        <p:nvSpPr>
          <p:cNvPr id="5" name="TextBox 4"/>
          <p:cNvSpPr txBox="1"/>
          <p:nvPr/>
        </p:nvSpPr>
        <p:spPr>
          <a:xfrm>
            <a:off x="5715195" y="4550154"/>
            <a:ext cx="21665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December  21, 2018</a:t>
            </a:r>
            <a:endParaRPr lang="en-US" dirty="0"/>
          </a:p>
          <a:p>
            <a:pPr algn="ctr"/>
            <a:r>
              <a:rPr lang="en-US" dirty="0" smtClean="0"/>
              <a:t>Price = 29.37</a:t>
            </a:r>
            <a:endParaRPr lang="en-US" dirty="0"/>
          </a:p>
        </p:txBody>
      </p:sp>
      <p:sp>
        <p:nvSpPr>
          <p:cNvPr id="7" name="Left Arrow 6"/>
          <p:cNvSpPr/>
          <p:nvPr/>
        </p:nvSpPr>
        <p:spPr>
          <a:xfrm flipV="1">
            <a:off x="3760324" y="3872606"/>
            <a:ext cx="1581328" cy="53544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809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65" y="-336207"/>
            <a:ext cx="8840497" cy="1600200"/>
          </a:xfrm>
        </p:spPr>
        <p:txBody>
          <a:bodyPr/>
          <a:lstStyle/>
          <a:p>
            <a:r>
              <a:rPr lang="en-US" dirty="0" smtClean="0"/>
              <a:t>Insiders &amp; 5% Stockholders</a:t>
            </a:r>
            <a:endParaRPr lang="en-US" dirty="0"/>
          </a:p>
        </p:txBody>
      </p:sp>
      <p:pic>
        <p:nvPicPr>
          <p:cNvPr id="4" name="Content Placeholder 3"/>
          <p:cNvPicPr>
            <a:picLocks noGrp="1" noChangeAspect="1"/>
          </p:cNvPicPr>
          <p:nvPr>
            <p:ph idx="1"/>
          </p:nvPr>
        </p:nvPicPr>
        <p:blipFill rotWithShape="1">
          <a:blip r:embed="rId2"/>
          <a:srcRect l="-33903" t="9013" r="-31743"/>
          <a:stretch/>
        </p:blipFill>
        <p:spPr>
          <a:xfrm>
            <a:off x="-521420" y="1407088"/>
            <a:ext cx="9939351" cy="4856048"/>
          </a:xfrm>
        </p:spPr>
      </p:pic>
      <p:sp>
        <p:nvSpPr>
          <p:cNvPr id="3" name="Left Arrow 2"/>
          <p:cNvSpPr/>
          <p:nvPr/>
        </p:nvSpPr>
        <p:spPr>
          <a:xfrm>
            <a:off x="7445940" y="5261017"/>
            <a:ext cx="722181" cy="236590"/>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485605" y="5721882"/>
            <a:ext cx="971209" cy="36083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445940" y="5790094"/>
            <a:ext cx="722181" cy="236590"/>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9496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lnSpcReduction="10000"/>
          </a:bodyPr>
          <a:lstStyle/>
          <a:p>
            <a:r>
              <a:rPr lang="en-US" dirty="0" smtClean="0"/>
              <a:t>Housing Market and Remodeling Market Slump</a:t>
            </a:r>
          </a:p>
          <a:p>
            <a:pPr lvl="1"/>
            <a:r>
              <a:rPr lang="en-US" dirty="0" smtClean="0"/>
              <a:t>Interest rate hikes </a:t>
            </a:r>
          </a:p>
          <a:p>
            <a:pPr lvl="1"/>
            <a:r>
              <a:rPr lang="en-US" dirty="0" smtClean="0"/>
              <a:t>Household Affordability -down</a:t>
            </a:r>
          </a:p>
          <a:p>
            <a:pPr lvl="1"/>
            <a:r>
              <a:rPr lang="en-US" dirty="0" smtClean="0"/>
              <a:t>Household Turnover -down</a:t>
            </a:r>
          </a:p>
          <a:p>
            <a:pPr lvl="1"/>
            <a:r>
              <a:rPr lang="en-US" dirty="0" smtClean="0"/>
              <a:t>Household Values </a:t>
            </a:r>
            <a:r>
              <a:rPr lang="mr-IN" dirty="0" smtClean="0"/>
              <a:t>–</a:t>
            </a:r>
            <a:r>
              <a:rPr lang="en-US" dirty="0" smtClean="0"/>
              <a:t> still robust</a:t>
            </a:r>
          </a:p>
          <a:p>
            <a:r>
              <a:rPr lang="en-US" dirty="0" smtClean="0"/>
              <a:t>China Tariffs</a:t>
            </a:r>
          </a:p>
          <a:p>
            <a:pPr lvl="1"/>
            <a:r>
              <a:rPr lang="en-US" dirty="0"/>
              <a:t>45% of flooring from </a:t>
            </a:r>
            <a:r>
              <a:rPr lang="en-US" dirty="0" smtClean="0"/>
              <a:t>China</a:t>
            </a:r>
          </a:p>
          <a:p>
            <a:pPr lvl="1"/>
            <a:r>
              <a:rPr lang="en-US" dirty="0"/>
              <a:t>Over 200 Vendors in 20 Countries</a:t>
            </a:r>
          </a:p>
          <a:p>
            <a:pPr lvl="1"/>
            <a:r>
              <a:rPr lang="en-US" dirty="0"/>
              <a:t>Aggressively moving to </a:t>
            </a:r>
            <a:r>
              <a:rPr lang="en-US" dirty="0" smtClean="0"/>
              <a:t>re-source </a:t>
            </a:r>
            <a:r>
              <a:rPr lang="en-US" dirty="0"/>
              <a:t>materials</a:t>
            </a:r>
          </a:p>
          <a:p>
            <a:pPr lvl="1"/>
            <a:r>
              <a:rPr lang="en-US" dirty="0"/>
              <a:t>Aggressively negotiating for cost concessions for </a:t>
            </a:r>
            <a:r>
              <a:rPr lang="en-US" dirty="0" smtClean="0"/>
              <a:t>Tariff impacted sources</a:t>
            </a:r>
            <a:endParaRPr lang="en-US" dirty="0"/>
          </a:p>
          <a:p>
            <a:pPr lvl="1"/>
            <a:r>
              <a:rPr lang="en-US" dirty="0"/>
              <a:t>Expect to pass on cost increase to customers but expect that to only impact the customers final cost of project by 5</a:t>
            </a:r>
            <a:r>
              <a:rPr lang="en-US" dirty="0" smtClean="0"/>
              <a:t>%</a:t>
            </a:r>
          </a:p>
          <a:p>
            <a:r>
              <a:rPr lang="en-US" dirty="0" smtClean="0"/>
              <a:t>Low Price Leader Takes Market Share in Tough Environment</a:t>
            </a:r>
          </a:p>
          <a:p>
            <a:pPr lvl="1"/>
            <a:endParaRPr lang="en-US" dirty="0" smtClean="0"/>
          </a:p>
        </p:txBody>
      </p:sp>
      <p:pic>
        <p:nvPicPr>
          <p:cNvPr id="4" name="Picture 3" descr="stk19918bo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868" y="2229437"/>
            <a:ext cx="1928411" cy="1640756"/>
          </a:xfrm>
          <a:prstGeom prst="rect">
            <a:avLst/>
          </a:prstGeom>
        </p:spPr>
      </p:pic>
    </p:spTree>
    <p:extLst>
      <p:ext uri="{BB962C8B-B14F-4D97-AF65-F5344CB8AC3E}">
        <p14:creationId xmlns:p14="http://schemas.microsoft.com/office/powerpoint/2010/main" val="11843686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FND Study Tools</a:t>
            </a:r>
            <a:endParaRPr lang="en-US" dirty="0"/>
          </a:p>
        </p:txBody>
      </p:sp>
      <p:sp>
        <p:nvSpPr>
          <p:cNvPr id="3" name="Content Placeholder 2"/>
          <p:cNvSpPr>
            <a:spLocks noGrp="1"/>
          </p:cNvSpPr>
          <p:nvPr>
            <p:ph idx="1"/>
          </p:nvPr>
        </p:nvSpPr>
        <p:spPr/>
        <p:txBody>
          <a:bodyPr>
            <a:normAutofit lnSpcReduction="10000"/>
          </a:bodyPr>
          <a:lstStyle/>
          <a:p>
            <a:r>
              <a:rPr lang="en-US" dirty="0" smtClean="0"/>
              <a:t>IAS- January 2019 BUY </a:t>
            </a:r>
            <a:r>
              <a:rPr lang="en-US" dirty="0" smtClean="0"/>
              <a:t>Recommendation</a:t>
            </a:r>
          </a:p>
          <a:p>
            <a:r>
              <a:rPr lang="en-US" dirty="0" err="1" smtClean="0"/>
              <a:t>BetterInvesting</a:t>
            </a:r>
            <a:r>
              <a:rPr lang="en-US" dirty="0" smtClean="0"/>
              <a:t>- SSG PLUS</a:t>
            </a:r>
            <a:r>
              <a:rPr lang="en-US" dirty="0" smtClean="0"/>
              <a:t>  </a:t>
            </a:r>
          </a:p>
          <a:p>
            <a:r>
              <a:rPr lang="en-US" dirty="0" err="1" smtClean="0"/>
              <a:t>ValueLine</a:t>
            </a:r>
            <a:r>
              <a:rPr lang="en-US" dirty="0" smtClean="0"/>
              <a:t> </a:t>
            </a:r>
            <a:r>
              <a:rPr lang="mr-IN" dirty="0" smtClean="0"/>
              <a:t>–</a:t>
            </a:r>
            <a:r>
              <a:rPr lang="en-US" dirty="0" smtClean="0"/>
              <a:t> 12/21/2018</a:t>
            </a:r>
            <a:endParaRPr lang="en-US" dirty="0" smtClean="0"/>
          </a:p>
          <a:p>
            <a:r>
              <a:rPr lang="en-US" dirty="0" smtClean="0"/>
              <a:t>FND- Investor Relations website</a:t>
            </a:r>
          </a:p>
          <a:p>
            <a:r>
              <a:rPr lang="en-US" dirty="0" smtClean="0"/>
              <a:t>FND- </a:t>
            </a:r>
            <a:r>
              <a:rPr lang="en-US" dirty="0" smtClean="0"/>
              <a:t>10K, 14A &amp; 10Q </a:t>
            </a:r>
            <a:r>
              <a:rPr lang="en-US" dirty="0" smtClean="0"/>
              <a:t>Reports- </a:t>
            </a:r>
            <a:r>
              <a:rPr lang="en-US" dirty="0" err="1" smtClean="0"/>
              <a:t>SEC.gov</a:t>
            </a:r>
            <a:endParaRPr lang="en-US" dirty="0">
              <a:solidFill>
                <a:schemeClr val="accent6"/>
              </a:solidFill>
            </a:endParaRPr>
          </a:p>
          <a:p>
            <a:r>
              <a:rPr lang="en-US" dirty="0" smtClean="0"/>
              <a:t>Morgan Stanley Global Consumer &amp; Retail Conference </a:t>
            </a:r>
            <a:r>
              <a:rPr lang="mr-IN" dirty="0" smtClean="0"/>
              <a:t>–</a:t>
            </a:r>
            <a:r>
              <a:rPr lang="en-US" dirty="0" smtClean="0"/>
              <a:t> webcast 11/13/18</a:t>
            </a:r>
          </a:p>
          <a:p>
            <a:r>
              <a:rPr lang="en-US" dirty="0" smtClean="0"/>
              <a:t>Credit </a:t>
            </a:r>
            <a:r>
              <a:rPr lang="en-US" dirty="0" smtClean="0"/>
              <a:t>Suisse- Analyst Research Report- 11/1/18 </a:t>
            </a:r>
            <a:r>
              <a:rPr lang="en-US" dirty="0"/>
              <a:t> </a:t>
            </a:r>
          </a:p>
          <a:p>
            <a:r>
              <a:rPr lang="en-US" dirty="0" smtClean="0"/>
              <a:t>CFRA </a:t>
            </a:r>
            <a:r>
              <a:rPr lang="en-US" dirty="0" smtClean="0"/>
              <a:t>- S&amp;P  </a:t>
            </a:r>
          </a:p>
          <a:p>
            <a:r>
              <a:rPr lang="en-US" dirty="0" smtClean="0"/>
              <a:t>New Constructs </a:t>
            </a:r>
            <a:r>
              <a:rPr lang="mr-IN" dirty="0" smtClean="0"/>
              <a:t>–</a:t>
            </a:r>
            <a:r>
              <a:rPr lang="en-US" dirty="0" smtClean="0"/>
              <a:t> </a:t>
            </a:r>
            <a:r>
              <a:rPr lang="en-US" dirty="0" err="1" smtClean="0"/>
              <a:t>Robo</a:t>
            </a:r>
            <a:r>
              <a:rPr lang="en-US" dirty="0" smtClean="0"/>
              <a:t>-Analyst </a:t>
            </a:r>
            <a:r>
              <a:rPr lang="en-US" dirty="0" smtClean="0"/>
              <a:t>Report, ROIC</a:t>
            </a:r>
          </a:p>
          <a:p>
            <a:r>
              <a:rPr lang="en-US" dirty="0" err="1" smtClean="0"/>
              <a:t>Investopedia</a:t>
            </a:r>
            <a:r>
              <a:rPr lang="en-US" dirty="0" smtClean="0"/>
              <a:t>- Analyst Ratings, Estimates</a:t>
            </a:r>
            <a:endParaRPr lang="en-US" dirty="0" smtClean="0"/>
          </a:p>
        </p:txBody>
      </p:sp>
    </p:spTree>
    <p:extLst>
      <p:ext uri="{BB962C8B-B14F-4D97-AF65-F5344CB8AC3E}">
        <p14:creationId xmlns:p14="http://schemas.microsoft.com/office/powerpoint/2010/main" val="3847080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a:t>
            </a:r>
            <a:endParaRPr lang="en-US" dirty="0"/>
          </a:p>
        </p:txBody>
      </p:sp>
      <p:sp>
        <p:nvSpPr>
          <p:cNvPr id="3" name="Content Placeholder 2"/>
          <p:cNvSpPr>
            <a:spLocks noGrp="1"/>
          </p:cNvSpPr>
          <p:nvPr>
            <p:ph idx="1"/>
          </p:nvPr>
        </p:nvSpPr>
        <p:spPr>
          <a:xfrm>
            <a:off x="457199" y="1600200"/>
            <a:ext cx="8507811" cy="4525963"/>
          </a:xfrm>
        </p:spPr>
        <p:txBody>
          <a:bodyPr>
            <a:normAutofit/>
          </a:bodyPr>
          <a:lstStyle/>
          <a:p>
            <a:r>
              <a:rPr lang="en-US" dirty="0" smtClean="0"/>
              <a:t>EGBN -  </a:t>
            </a:r>
            <a:r>
              <a:rPr lang="en-US" dirty="0" smtClean="0"/>
              <a:t>Eagle </a:t>
            </a:r>
            <a:r>
              <a:rPr lang="en-US" dirty="0" smtClean="0"/>
              <a:t>Bancorp: </a:t>
            </a:r>
            <a:r>
              <a:rPr lang="en-US" dirty="0" smtClean="0"/>
              <a:t>	 </a:t>
            </a:r>
            <a:r>
              <a:rPr lang="en-US" dirty="0" smtClean="0"/>
              <a:t>IAS, Crossing </a:t>
            </a:r>
            <a:r>
              <a:rPr lang="en-US" dirty="0" err="1" smtClean="0"/>
              <a:t>Wallstreet</a:t>
            </a:r>
            <a:endParaRPr lang="en-US" dirty="0" smtClean="0"/>
          </a:p>
          <a:p>
            <a:r>
              <a:rPr lang="en-US" dirty="0" smtClean="0"/>
              <a:t>FND - </a:t>
            </a:r>
            <a:r>
              <a:rPr lang="en-US" dirty="0" smtClean="0"/>
              <a:t>Floor </a:t>
            </a:r>
            <a:r>
              <a:rPr lang="en-US" dirty="0" smtClean="0"/>
              <a:t>&amp; Décor Holding: </a:t>
            </a:r>
            <a:r>
              <a:rPr lang="en-US" dirty="0" smtClean="0"/>
              <a:t>	IAS</a:t>
            </a:r>
            <a:endParaRPr lang="en-US" dirty="0" smtClean="0"/>
          </a:p>
          <a:p>
            <a:r>
              <a:rPr lang="en-US" dirty="0" smtClean="0"/>
              <a:t>V - Visa: </a:t>
            </a:r>
            <a:r>
              <a:rPr lang="en-US" dirty="0" smtClean="0"/>
              <a:t>					IAS</a:t>
            </a:r>
            <a:r>
              <a:rPr lang="en-US" dirty="0" smtClean="0"/>
              <a:t>, </a:t>
            </a:r>
            <a:r>
              <a:rPr lang="en-US" dirty="0" smtClean="0"/>
              <a:t>BI, </a:t>
            </a:r>
            <a:r>
              <a:rPr lang="en-US" dirty="0" err="1" smtClean="0"/>
              <a:t>MicNova</a:t>
            </a:r>
            <a:r>
              <a:rPr lang="en-US" dirty="0" smtClean="0"/>
              <a:t> </a:t>
            </a:r>
          </a:p>
          <a:p>
            <a:r>
              <a:rPr lang="en-US" dirty="0" smtClean="0"/>
              <a:t>SPGI - S&amp;P Global </a:t>
            </a:r>
            <a:r>
              <a:rPr lang="en-US" dirty="0" err="1" smtClean="0"/>
              <a:t>Inc</a:t>
            </a:r>
            <a:r>
              <a:rPr lang="en-US" dirty="0" smtClean="0"/>
              <a:t>: </a:t>
            </a:r>
            <a:r>
              <a:rPr lang="en-US" dirty="0" smtClean="0"/>
              <a:t>			IAS</a:t>
            </a:r>
            <a:endParaRPr lang="en-US" dirty="0" smtClean="0"/>
          </a:p>
          <a:p>
            <a:r>
              <a:rPr lang="en-US" dirty="0" smtClean="0"/>
              <a:t>BKNG - Booking: </a:t>
            </a:r>
            <a:r>
              <a:rPr lang="en-US" dirty="0" smtClean="0"/>
              <a:t>			MI, IAS</a:t>
            </a:r>
            <a:endParaRPr lang="en-US" dirty="0" smtClean="0"/>
          </a:p>
          <a:p>
            <a:r>
              <a:rPr lang="en-US" dirty="0" smtClean="0"/>
              <a:t>OLED - Universal </a:t>
            </a:r>
            <a:r>
              <a:rPr lang="en-US" dirty="0" smtClean="0"/>
              <a:t>Display: 		MI</a:t>
            </a:r>
            <a:endParaRPr lang="en-US" dirty="0" smtClean="0"/>
          </a:p>
          <a:p>
            <a:r>
              <a:rPr lang="en-US" dirty="0" smtClean="0"/>
              <a:t>IPGP </a:t>
            </a:r>
            <a:r>
              <a:rPr lang="mr-IN" dirty="0" smtClean="0"/>
              <a:t>–</a:t>
            </a:r>
            <a:r>
              <a:rPr lang="en-US" dirty="0" smtClean="0"/>
              <a:t>IPG </a:t>
            </a:r>
            <a:r>
              <a:rPr lang="en-US" dirty="0" smtClean="0"/>
              <a:t>Photonics: 			MI</a:t>
            </a:r>
            <a:r>
              <a:rPr lang="en-US" dirty="0" smtClean="0"/>
              <a:t>, </a:t>
            </a:r>
            <a:r>
              <a:rPr lang="en-US" dirty="0" err="1" smtClean="0"/>
              <a:t>MicNova</a:t>
            </a:r>
            <a:r>
              <a:rPr lang="en-US" dirty="0" smtClean="0"/>
              <a:t>  </a:t>
            </a:r>
          </a:p>
          <a:p>
            <a:r>
              <a:rPr lang="en-US" dirty="0" smtClean="0"/>
              <a:t>EPD -  Enterprise Products LP: </a:t>
            </a:r>
            <a:r>
              <a:rPr lang="en-US" dirty="0" smtClean="0"/>
              <a:t>	Seeking </a:t>
            </a:r>
            <a:r>
              <a:rPr lang="en-US" dirty="0" smtClean="0"/>
              <a:t>Alpha, MI</a:t>
            </a:r>
          </a:p>
          <a:p>
            <a:r>
              <a:rPr lang="en-US" dirty="0" smtClean="0"/>
              <a:t>AX - </a:t>
            </a:r>
            <a:r>
              <a:rPr lang="en-US" dirty="0" err="1" smtClean="0"/>
              <a:t>Axios</a:t>
            </a:r>
            <a:r>
              <a:rPr lang="en-US" dirty="0" smtClean="0"/>
              <a:t> Financial: </a:t>
            </a:r>
            <a:r>
              <a:rPr lang="en-US" dirty="0" smtClean="0"/>
              <a:t>			MI</a:t>
            </a:r>
            <a:r>
              <a:rPr lang="en-US" dirty="0" smtClean="0"/>
              <a:t>, </a:t>
            </a:r>
            <a:r>
              <a:rPr lang="en-US" dirty="0" err="1" smtClean="0"/>
              <a:t>MicNova</a:t>
            </a:r>
            <a:endParaRPr lang="en-US" dirty="0" smtClean="0"/>
          </a:p>
          <a:p>
            <a:r>
              <a:rPr lang="en-US" dirty="0" smtClean="0"/>
              <a:t>ROST </a:t>
            </a:r>
            <a:r>
              <a:rPr lang="mr-IN" dirty="0" smtClean="0"/>
              <a:t>–</a:t>
            </a:r>
            <a:r>
              <a:rPr lang="en-US" dirty="0" smtClean="0"/>
              <a:t>Ross Stores: </a:t>
            </a:r>
            <a:r>
              <a:rPr lang="en-US" dirty="0" smtClean="0"/>
              <a:t>			Crossing </a:t>
            </a:r>
            <a:r>
              <a:rPr lang="en-US" dirty="0" err="1" smtClean="0"/>
              <a:t>Wallstreet</a:t>
            </a:r>
            <a:endParaRPr lang="en-US" dirty="0" smtClean="0"/>
          </a:p>
          <a:p>
            <a:pPr marL="0" indent="0">
              <a:buNone/>
            </a:pPr>
            <a:endParaRPr lang="en-US" dirty="0" smtClean="0"/>
          </a:p>
          <a:p>
            <a:endParaRPr lang="en-US" dirty="0"/>
          </a:p>
        </p:txBody>
      </p:sp>
      <p:pic>
        <p:nvPicPr>
          <p:cNvPr id="5" name="Picture 4" descr="BES_09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730" y="5018200"/>
            <a:ext cx="1491468" cy="1628113"/>
          </a:xfrm>
          <a:prstGeom prst="rect">
            <a:avLst/>
          </a:prstGeom>
        </p:spPr>
      </p:pic>
    </p:spTree>
    <p:extLst>
      <p:ext uri="{BB962C8B-B14F-4D97-AF65-F5344CB8AC3E}">
        <p14:creationId xmlns:p14="http://schemas.microsoft.com/office/powerpoint/2010/main" val="2098073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Dashboard</a:t>
            </a:r>
            <a:endParaRPr lang="en-US" dirty="0"/>
          </a:p>
        </p:txBody>
      </p:sp>
      <p:pic>
        <p:nvPicPr>
          <p:cNvPr id="4" name="Content Placeholder 3"/>
          <p:cNvPicPr>
            <a:picLocks noGrp="1" noChangeAspect="1"/>
          </p:cNvPicPr>
          <p:nvPr>
            <p:ph idx="1"/>
          </p:nvPr>
        </p:nvPicPr>
        <p:blipFill>
          <a:blip r:embed="rId2"/>
          <a:srcRect t="6165" b="6165"/>
          <a:stretch>
            <a:fillRect/>
          </a:stretch>
        </p:blipFill>
        <p:spPr/>
      </p:pic>
      <p:sp>
        <p:nvSpPr>
          <p:cNvPr id="3" name="Left Arrow 2"/>
          <p:cNvSpPr/>
          <p:nvPr/>
        </p:nvSpPr>
        <p:spPr>
          <a:xfrm>
            <a:off x="2515184" y="5815136"/>
            <a:ext cx="971210" cy="31102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5037078" y="1525027"/>
            <a:ext cx="404185"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779370" y="1525027"/>
            <a:ext cx="404185"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763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a:t>
            </a:r>
            <a:r>
              <a:rPr lang="en-US" dirty="0" smtClean="0"/>
              <a:t>&amp; Décor </a:t>
            </a:r>
            <a:r>
              <a:rPr lang="en-US" dirty="0" smtClean="0"/>
              <a:t>- FND</a:t>
            </a:r>
            <a:endParaRPr lang="en-US" dirty="0"/>
          </a:p>
        </p:txBody>
      </p:sp>
      <p:pic>
        <p:nvPicPr>
          <p:cNvPr id="4" name="Content Placeholder 3"/>
          <p:cNvPicPr>
            <a:picLocks noGrp="1" noChangeAspect="1"/>
          </p:cNvPicPr>
          <p:nvPr>
            <p:ph idx="1"/>
          </p:nvPr>
        </p:nvPicPr>
        <p:blipFill>
          <a:blip r:embed="rId3"/>
          <a:srcRect t="13855" b="13855"/>
          <a:stretch>
            <a:fillRect/>
          </a:stretch>
        </p:blipFill>
        <p:spPr/>
      </p:pic>
    </p:spTree>
    <p:extLst>
      <p:ext uri="{BB962C8B-B14F-4D97-AF65-F5344CB8AC3E}">
        <p14:creationId xmlns:p14="http://schemas.microsoft.com/office/powerpoint/2010/main" val="12752290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55" y="229810"/>
            <a:ext cx="8198544" cy="2068286"/>
          </a:xfrm>
        </p:spPr>
        <p:txBody>
          <a:bodyPr/>
          <a:lstStyle/>
          <a:p>
            <a:r>
              <a:rPr lang="en-US" dirty="0" smtClean="0">
                <a:effectLst/>
              </a:rPr>
              <a:t>PROFILE </a:t>
            </a:r>
            <a:r>
              <a:rPr lang="en-US" dirty="0"/>
              <a:t/>
            </a:r>
            <a:br>
              <a:rPr lang="en-US" dirty="0"/>
            </a:br>
            <a:endParaRPr lang="en-US" dirty="0"/>
          </a:p>
        </p:txBody>
      </p:sp>
      <p:sp>
        <p:nvSpPr>
          <p:cNvPr id="3" name="Content Placeholder 2"/>
          <p:cNvSpPr>
            <a:spLocks noGrp="1"/>
          </p:cNvSpPr>
          <p:nvPr>
            <p:ph idx="1"/>
          </p:nvPr>
        </p:nvSpPr>
        <p:spPr>
          <a:xfrm>
            <a:off x="488255" y="1600200"/>
            <a:ext cx="8229600" cy="4525963"/>
          </a:xfrm>
        </p:spPr>
        <p:txBody>
          <a:bodyPr>
            <a:normAutofit/>
          </a:bodyPr>
          <a:lstStyle/>
          <a:p>
            <a:pPr marL="0" indent="0">
              <a:buNone/>
            </a:pPr>
            <a:r>
              <a:rPr lang="en-US" dirty="0" smtClean="0"/>
              <a:t>FLOOR &amp; Décor Holdings, </a:t>
            </a:r>
            <a:r>
              <a:rPr lang="en-US" dirty="0" err="1" smtClean="0"/>
              <a:t>Inc</a:t>
            </a:r>
            <a:r>
              <a:rPr lang="en-US" dirty="0" smtClean="0"/>
              <a:t>:  Specialty </a:t>
            </a:r>
            <a:r>
              <a:rPr lang="en-US" dirty="0"/>
              <a:t>retailer of hard surface flooring and related </a:t>
            </a:r>
            <a:r>
              <a:rPr lang="en-US" dirty="0" smtClean="0"/>
              <a:t>accessories offering </a:t>
            </a:r>
            <a:r>
              <a:rPr lang="en-US" dirty="0"/>
              <a:t>the industry’s broadest in‐stock assortment </a:t>
            </a:r>
            <a:r>
              <a:rPr lang="en-US" dirty="0" smtClean="0"/>
              <a:t>of: </a:t>
            </a:r>
            <a:r>
              <a:rPr lang="en-US" dirty="0"/>
              <a:t>tile, wood, laminate and natural stone flooring along with decorative and installation accessories at everyday low </a:t>
            </a:r>
            <a:r>
              <a:rPr lang="en-US" dirty="0" smtClean="0"/>
              <a:t>prices.   The </a:t>
            </a:r>
            <a:r>
              <a:rPr lang="en-US" dirty="0"/>
              <a:t>one‐stop destination </a:t>
            </a:r>
            <a:r>
              <a:rPr lang="en-US" dirty="0" smtClean="0"/>
              <a:t>for customers</a:t>
            </a:r>
            <a:r>
              <a:rPr lang="en-US" dirty="0"/>
              <a:t>’ entire hard surface flooring needs. </a:t>
            </a:r>
            <a:endParaRPr lang="en-US" dirty="0" smtClean="0"/>
          </a:p>
          <a:p>
            <a:pPr marL="0" indent="0">
              <a:buNone/>
            </a:pPr>
            <a:endParaRPr lang="en-US" dirty="0" smtClean="0"/>
          </a:p>
          <a:p>
            <a:pPr marL="0" indent="0">
              <a:buNone/>
            </a:pPr>
            <a:r>
              <a:rPr lang="en-US" dirty="0" smtClean="0"/>
              <a:t>	Founded </a:t>
            </a:r>
            <a:r>
              <a:rPr lang="en-US" dirty="0"/>
              <a:t>in </a:t>
            </a:r>
            <a:r>
              <a:rPr lang="en-US" dirty="0" smtClean="0"/>
              <a:t>2000, </a:t>
            </a:r>
          </a:p>
          <a:p>
            <a:pPr marL="0" indent="0">
              <a:buNone/>
            </a:pPr>
            <a:r>
              <a:rPr lang="en-US" dirty="0"/>
              <a:t>	</a:t>
            </a:r>
            <a:r>
              <a:rPr lang="en-US" dirty="0" smtClean="0"/>
              <a:t>IPO, April 27, 2017,  @21$/share </a:t>
            </a:r>
          </a:p>
          <a:p>
            <a:pPr marL="0" indent="0">
              <a:buNone/>
            </a:pPr>
            <a:r>
              <a:rPr lang="en-US" dirty="0" smtClean="0"/>
              <a:t>	100 </a:t>
            </a:r>
            <a:r>
              <a:rPr lang="en-US" dirty="0"/>
              <a:t>warehouse‐format stores across </a:t>
            </a:r>
            <a:r>
              <a:rPr lang="en-US" dirty="0" smtClean="0"/>
              <a:t>28 states </a:t>
            </a:r>
          </a:p>
          <a:p>
            <a:pPr marL="0" indent="0">
              <a:buNone/>
            </a:pPr>
            <a:endParaRPr lang="en-US" dirty="0"/>
          </a:p>
        </p:txBody>
      </p:sp>
    </p:spTree>
    <p:extLst>
      <p:ext uri="{BB962C8B-B14F-4D97-AF65-F5344CB8AC3E}">
        <p14:creationId xmlns:p14="http://schemas.microsoft.com/office/powerpoint/2010/main" val="20471801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DISTINCTION</a:t>
            </a:r>
            <a:endParaRPr lang="en-US" dirty="0"/>
          </a:p>
        </p:txBody>
      </p:sp>
      <p:sp>
        <p:nvSpPr>
          <p:cNvPr id="3" name="Content Placeholder 2"/>
          <p:cNvSpPr>
            <a:spLocks noGrp="1"/>
          </p:cNvSpPr>
          <p:nvPr>
            <p:ph idx="1"/>
          </p:nvPr>
        </p:nvSpPr>
        <p:spPr/>
        <p:txBody>
          <a:bodyPr>
            <a:normAutofit/>
          </a:bodyPr>
          <a:lstStyle/>
          <a:p>
            <a:r>
              <a:rPr lang="en-US" dirty="0" smtClean="0"/>
              <a:t>Best Products - 200 vendors / 20 countries</a:t>
            </a:r>
          </a:p>
          <a:p>
            <a:r>
              <a:rPr lang="en-US" dirty="0" smtClean="0"/>
              <a:t>Lowest Prices </a:t>
            </a:r>
            <a:r>
              <a:rPr lang="mr-IN" dirty="0" smtClean="0"/>
              <a:t>–</a:t>
            </a:r>
            <a:r>
              <a:rPr lang="en-US" dirty="0" smtClean="0"/>
              <a:t> Everyday low price guaranty</a:t>
            </a:r>
          </a:p>
          <a:p>
            <a:r>
              <a:rPr lang="en-US" dirty="0" smtClean="0"/>
              <a:t>Largest Inventory </a:t>
            </a:r>
            <a:r>
              <a:rPr lang="mr-IN" dirty="0" smtClean="0"/>
              <a:t>–</a:t>
            </a:r>
            <a:r>
              <a:rPr lang="en-US" dirty="0" smtClean="0"/>
              <a:t> in </a:t>
            </a:r>
            <a:r>
              <a:rPr lang="en-US" dirty="0" smtClean="0"/>
              <a:t>stock, </a:t>
            </a:r>
            <a:r>
              <a:rPr lang="en-US" dirty="0" smtClean="0"/>
              <a:t>in warehouse stores</a:t>
            </a:r>
          </a:p>
          <a:p>
            <a:pPr lvl="1"/>
            <a:r>
              <a:rPr lang="en-US" dirty="0"/>
              <a:t>Over 1500 </a:t>
            </a:r>
            <a:r>
              <a:rPr lang="en-US" dirty="0" smtClean="0"/>
              <a:t>SKU’s, </a:t>
            </a:r>
            <a:r>
              <a:rPr lang="en-US" dirty="0"/>
              <a:t>store managers determine their inventory</a:t>
            </a:r>
            <a:endParaRPr lang="en-US" dirty="0" smtClean="0"/>
          </a:p>
          <a:p>
            <a:r>
              <a:rPr lang="en-US" dirty="0" smtClean="0"/>
              <a:t>Best visual </a:t>
            </a:r>
            <a:r>
              <a:rPr lang="en-US" dirty="0" smtClean="0"/>
              <a:t>displays - </a:t>
            </a:r>
            <a:r>
              <a:rPr lang="en-US" dirty="0" smtClean="0"/>
              <a:t>30 to 50 vignettes / store</a:t>
            </a:r>
          </a:p>
          <a:p>
            <a:r>
              <a:rPr lang="en-US" dirty="0" smtClean="0"/>
              <a:t>60% of sales to </a:t>
            </a:r>
            <a:r>
              <a:rPr lang="en-US" dirty="0" smtClean="0"/>
              <a:t>Pro con</a:t>
            </a:r>
            <a:r>
              <a:rPr lang="en-US" dirty="0" smtClean="0"/>
              <a:t>sumer </a:t>
            </a:r>
            <a:r>
              <a:rPr lang="en-US" dirty="0" smtClean="0"/>
              <a:t>/ 40% DIY consumer</a:t>
            </a:r>
          </a:p>
          <a:p>
            <a:r>
              <a:rPr lang="en-US" dirty="0" smtClean="0"/>
              <a:t>Website </a:t>
            </a:r>
            <a:r>
              <a:rPr lang="en-US" dirty="0"/>
              <a:t>- https://</a:t>
            </a:r>
            <a:r>
              <a:rPr lang="en-US" dirty="0" err="1"/>
              <a:t>www.flooranddecor.com</a:t>
            </a:r>
            <a:endParaRPr lang="en-US" dirty="0" smtClean="0"/>
          </a:p>
          <a:p>
            <a:r>
              <a:rPr lang="en-US" dirty="0" smtClean="0"/>
              <a:t>80% conversion of shoppers</a:t>
            </a:r>
          </a:p>
          <a:p>
            <a:r>
              <a:rPr lang="en-US" dirty="0" smtClean="0"/>
              <a:t>Pro Consumer </a:t>
            </a:r>
            <a:r>
              <a:rPr lang="en-US" dirty="0" smtClean="0"/>
              <a:t>Incentives </a:t>
            </a:r>
            <a:r>
              <a:rPr lang="mr-IN" dirty="0" smtClean="0"/>
              <a:t>–</a:t>
            </a:r>
            <a:r>
              <a:rPr lang="en-US" dirty="0" smtClean="0"/>
              <a:t> </a:t>
            </a:r>
            <a:r>
              <a:rPr lang="en-US" dirty="0" smtClean="0"/>
              <a:t>New Loyalty </a:t>
            </a:r>
            <a:r>
              <a:rPr lang="en-US" dirty="0" smtClean="0"/>
              <a:t>Program</a:t>
            </a:r>
          </a:p>
          <a:p>
            <a:pPr lvl="2"/>
            <a:r>
              <a:rPr lang="en-US" dirty="0" smtClean="0"/>
              <a:t>13 business building tools- lower payroll processing, website</a:t>
            </a:r>
          </a:p>
          <a:p>
            <a:pPr lvl="2"/>
            <a:r>
              <a:rPr lang="en-US" dirty="0" smtClean="0"/>
              <a:t>Points program redeemable for trips, </a:t>
            </a:r>
            <a:r>
              <a:rPr lang="en-US" dirty="0" err="1" smtClean="0"/>
              <a:t>i</a:t>
            </a:r>
            <a:r>
              <a:rPr lang="en-US" dirty="0" smtClean="0"/>
              <a:t>-pads, etc.</a:t>
            </a:r>
          </a:p>
        </p:txBody>
      </p:sp>
    </p:spTree>
    <p:extLst>
      <p:ext uri="{BB962C8B-B14F-4D97-AF65-F5344CB8AC3E}">
        <p14:creationId xmlns:p14="http://schemas.microsoft.com/office/powerpoint/2010/main" val="887760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a:t>
            </a:r>
            <a:endParaRPr lang="en-US" dirty="0"/>
          </a:p>
        </p:txBody>
      </p:sp>
      <p:sp>
        <p:nvSpPr>
          <p:cNvPr id="3" name="Content Placeholder 2"/>
          <p:cNvSpPr>
            <a:spLocks noGrp="1"/>
          </p:cNvSpPr>
          <p:nvPr>
            <p:ph idx="1"/>
          </p:nvPr>
        </p:nvSpPr>
        <p:spPr/>
        <p:txBody>
          <a:bodyPr>
            <a:normAutofit lnSpcReduction="10000"/>
          </a:bodyPr>
          <a:lstStyle/>
          <a:p>
            <a:r>
              <a:rPr lang="en-US" dirty="0" smtClean="0"/>
              <a:t>U.S</a:t>
            </a:r>
            <a:r>
              <a:rPr lang="en-US" dirty="0"/>
              <a:t>. floor covering market was $22 </a:t>
            </a:r>
            <a:r>
              <a:rPr lang="en-US" dirty="0" smtClean="0"/>
              <a:t>billion/</a:t>
            </a:r>
            <a:r>
              <a:rPr lang="en-US" dirty="0" err="1" smtClean="0"/>
              <a:t>yr</a:t>
            </a:r>
            <a:r>
              <a:rPr lang="en-US" dirty="0" smtClean="0"/>
              <a:t> </a:t>
            </a:r>
            <a:r>
              <a:rPr lang="en-US" dirty="0"/>
              <a:t>in </a:t>
            </a:r>
            <a:r>
              <a:rPr lang="en-US" dirty="0" smtClean="0"/>
              <a:t>2017.</a:t>
            </a:r>
          </a:p>
          <a:p>
            <a:r>
              <a:rPr lang="en-US" dirty="0" smtClean="0"/>
              <a:t>52</a:t>
            </a:r>
            <a:r>
              <a:rPr lang="en-US" dirty="0"/>
              <a:t>% of the market was hard surface flooring, up from 39% in </a:t>
            </a:r>
            <a:r>
              <a:rPr lang="en-US" dirty="0" smtClean="0"/>
              <a:t>2002.</a:t>
            </a:r>
          </a:p>
          <a:p>
            <a:r>
              <a:rPr lang="en-US" dirty="0" smtClean="0"/>
              <a:t>9%/</a:t>
            </a:r>
            <a:r>
              <a:rPr lang="en-US" dirty="0" err="1" smtClean="0"/>
              <a:t>yr</a:t>
            </a:r>
            <a:r>
              <a:rPr lang="en-US" dirty="0" smtClean="0"/>
              <a:t> </a:t>
            </a:r>
            <a:r>
              <a:rPr lang="en-US" dirty="0"/>
              <a:t>growth from 2012 to 2017</a:t>
            </a:r>
            <a:r>
              <a:rPr lang="en-US" dirty="0" smtClean="0"/>
              <a:t>,</a:t>
            </a:r>
          </a:p>
          <a:p>
            <a:r>
              <a:rPr lang="en-US" dirty="0" smtClean="0"/>
              <a:t>Expected </a:t>
            </a:r>
            <a:r>
              <a:rPr lang="en-US" dirty="0"/>
              <a:t>to slow to 3%-5% </a:t>
            </a:r>
            <a:r>
              <a:rPr lang="en-US" dirty="0" smtClean="0"/>
              <a:t>growth/</a:t>
            </a:r>
            <a:r>
              <a:rPr lang="en-US" dirty="0" err="1" smtClean="0"/>
              <a:t>yr</a:t>
            </a:r>
            <a:r>
              <a:rPr lang="en-US" dirty="0" smtClean="0"/>
              <a:t> </a:t>
            </a:r>
            <a:r>
              <a:rPr lang="en-US" dirty="0"/>
              <a:t>from 2018 to </a:t>
            </a:r>
            <a:r>
              <a:rPr lang="en-US" dirty="0" smtClean="0"/>
              <a:t>2022. </a:t>
            </a:r>
          </a:p>
          <a:p>
            <a:r>
              <a:rPr lang="en-US" dirty="0" smtClean="0"/>
              <a:t>60% America’s homes are over 40 </a:t>
            </a:r>
            <a:r>
              <a:rPr lang="en-US" dirty="0" err="1" smtClean="0"/>
              <a:t>yrs</a:t>
            </a:r>
            <a:r>
              <a:rPr lang="en-US" dirty="0" smtClean="0"/>
              <a:t> </a:t>
            </a:r>
            <a:r>
              <a:rPr lang="en-US" dirty="0" smtClean="0"/>
              <a:t>old</a:t>
            </a:r>
          </a:p>
          <a:p>
            <a:pPr marL="0" indent="0">
              <a:buNone/>
            </a:pPr>
            <a:endParaRPr lang="en-US" dirty="0" smtClean="0"/>
          </a:p>
          <a:p>
            <a:pPr marL="0" indent="0">
              <a:buNone/>
            </a:pPr>
            <a:r>
              <a:rPr lang="en-US" dirty="0" smtClean="0"/>
              <a:t>Sales driven </a:t>
            </a:r>
            <a:r>
              <a:rPr lang="en-US" dirty="0"/>
              <a:t>by innovation, affordability, an aging housing stock, rising home equity values, household formation by </a:t>
            </a:r>
            <a:r>
              <a:rPr lang="en-US" dirty="0" err="1"/>
              <a:t>m</a:t>
            </a:r>
            <a:r>
              <a:rPr lang="en-US" dirty="0" err="1" smtClean="0"/>
              <a:t>illennials</a:t>
            </a:r>
            <a:r>
              <a:rPr lang="en-US" dirty="0"/>
              <a:t>, and non-traditional use of flooring on </a:t>
            </a:r>
            <a:r>
              <a:rPr lang="en-US" dirty="0" smtClean="0"/>
              <a:t>walls. </a:t>
            </a:r>
            <a:endParaRPr lang="en-US" dirty="0"/>
          </a:p>
        </p:txBody>
      </p:sp>
    </p:spTree>
    <p:extLst>
      <p:ext uri="{BB962C8B-B14F-4D97-AF65-F5344CB8AC3E}">
        <p14:creationId xmlns:p14="http://schemas.microsoft.com/office/powerpoint/2010/main" val="16221146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t>
            </a:r>
            <a:br>
              <a:rPr lang="en-US" dirty="0" smtClean="0"/>
            </a:br>
            <a:r>
              <a:rPr lang="en-US" dirty="0" smtClean="0"/>
              <a:t>Survey</a:t>
            </a:r>
            <a:endParaRPr lang="en-US" dirty="0"/>
          </a:p>
        </p:txBody>
      </p:sp>
      <p:pic>
        <p:nvPicPr>
          <p:cNvPr id="4" name="Content Placeholder 3"/>
          <p:cNvPicPr>
            <a:picLocks noGrp="1" noChangeAspect="1"/>
          </p:cNvPicPr>
          <p:nvPr>
            <p:ph idx="1"/>
          </p:nvPr>
        </p:nvPicPr>
        <p:blipFill>
          <a:blip r:embed="rId3"/>
          <a:srcRect l="-17528" r="-17528"/>
          <a:stretch>
            <a:fillRect/>
          </a:stretch>
        </p:blipFill>
        <p:spPr/>
      </p:pic>
      <p:pic>
        <p:nvPicPr>
          <p:cNvPr id="6" name="Picture 5"/>
          <p:cNvPicPr>
            <a:picLocks noChangeAspect="1"/>
          </p:cNvPicPr>
          <p:nvPr/>
        </p:nvPicPr>
        <p:blipFill>
          <a:blip r:embed="rId4"/>
          <a:stretch>
            <a:fillRect/>
          </a:stretch>
        </p:blipFill>
        <p:spPr>
          <a:xfrm>
            <a:off x="457201" y="532189"/>
            <a:ext cx="2300514" cy="1732049"/>
          </a:xfrm>
          <a:prstGeom prst="rect">
            <a:avLst/>
          </a:prstGeom>
        </p:spPr>
      </p:pic>
    </p:spTree>
    <p:extLst>
      <p:ext uri="{BB962C8B-B14F-4D97-AF65-F5344CB8AC3E}">
        <p14:creationId xmlns:p14="http://schemas.microsoft.com/office/powerpoint/2010/main" val="4125032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6990</TotalTime>
  <Words>864</Words>
  <Application>Microsoft Macintosh PowerPoint</Application>
  <PresentationFormat>On-screen Show (4:3)</PresentationFormat>
  <Paragraphs>130</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Executive</vt:lpstr>
      <vt:lpstr>MicNova</vt:lpstr>
      <vt:lpstr>Stock Search</vt:lpstr>
      <vt:lpstr>Prospects</vt:lpstr>
      <vt:lpstr>MI Dashboard</vt:lpstr>
      <vt:lpstr>Floor &amp; Décor - FND</vt:lpstr>
      <vt:lpstr>PROFILE  </vt:lpstr>
      <vt:lpstr>DISTINCTION</vt:lpstr>
      <vt:lpstr>MARKET</vt:lpstr>
      <vt:lpstr>MARKET  Survey</vt:lpstr>
      <vt:lpstr>COMPETITORS</vt:lpstr>
      <vt:lpstr>PowerPoint Presentation</vt:lpstr>
      <vt:lpstr>MANAGEMENT</vt:lpstr>
      <vt:lpstr>Store Locations</vt:lpstr>
      <vt:lpstr>GROWTH</vt:lpstr>
      <vt:lpstr>Credit Suisse Estimates</vt:lpstr>
      <vt:lpstr>Investopedia - Ratings </vt:lpstr>
      <vt:lpstr>SSG Visual Analysis</vt:lpstr>
      <vt:lpstr>SSG Quality and Management </vt:lpstr>
      <vt:lpstr>SSG PE History </vt:lpstr>
      <vt:lpstr>SSG Risk &amp; Reward</vt:lpstr>
      <vt:lpstr>SSG Summary </vt:lpstr>
      <vt:lpstr>BI Member Sentiment</vt:lpstr>
      <vt:lpstr>Value Line Projections </vt:lpstr>
      <vt:lpstr>Insiders &amp; 5% Stockholders</vt:lpstr>
      <vt:lpstr>Risks</vt:lpstr>
      <vt:lpstr>FND Study Tools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MicNova</dc:title>
  <dc:creator>Sandra Caster</dc:creator>
  <cp:lastModifiedBy>Sandra Caster</cp:lastModifiedBy>
  <cp:revision>80</cp:revision>
  <cp:lastPrinted>2019-01-08T23:23:25Z</cp:lastPrinted>
  <dcterms:created xsi:type="dcterms:W3CDTF">2019-01-03T19:51:21Z</dcterms:created>
  <dcterms:modified xsi:type="dcterms:W3CDTF">2019-01-09T01:08:42Z</dcterms:modified>
</cp:coreProperties>
</file>