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3" r:id="rId2"/>
    <p:sldId id="264" r:id="rId3"/>
    <p:sldId id="266" r:id="rId4"/>
    <p:sldId id="265" r:id="rId5"/>
    <p:sldId id="270" r:id="rId6"/>
    <p:sldId id="271" r:id="rId7"/>
    <p:sldId id="272" r:id="rId8"/>
    <p:sldId id="273" r:id="rId9"/>
    <p:sldId id="274" r:id="rId10"/>
    <p:sldId id="259" r:id="rId11"/>
    <p:sldId id="267" r:id="rId12"/>
    <p:sldId id="268" r:id="rId13"/>
    <p:sldId id="269" r:id="rId14"/>
    <p:sldId id="260" r:id="rId15"/>
    <p:sldId id="261" r:id="rId16"/>
    <p:sldId id="262" r:id="rId17"/>
    <p:sldId id="256" r:id="rId18"/>
    <p:sldId id="257"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8" autoAdjust="0"/>
    <p:restoredTop sz="94660"/>
  </p:normalViewPr>
  <p:slideViewPr>
    <p:cSldViewPr snapToGrid="0">
      <p:cViewPr varScale="1">
        <p:scale>
          <a:sx n="46" d="100"/>
          <a:sy n="46" d="100"/>
        </p:scale>
        <p:origin x="55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BA6ED-A369-43A6-8B34-9624ED9AA7A8}" type="datetimeFigureOut">
              <a:rPr lang="en-US" smtClean="0"/>
              <a:t>10/9/2019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5F268-F59C-4912-8493-0A5CFF133124}" type="slidenum">
              <a:rPr lang="en-US" smtClean="0"/>
              <a:t>‹#›</a:t>
            </a:fld>
            <a:endParaRPr lang="en-US"/>
          </a:p>
        </p:txBody>
      </p:sp>
    </p:spTree>
    <p:extLst>
      <p:ext uri="{BB962C8B-B14F-4D97-AF65-F5344CB8AC3E}">
        <p14:creationId xmlns:p14="http://schemas.microsoft.com/office/powerpoint/2010/main" val="1361290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5F268-F59C-4912-8493-0A5CFF133124}" type="slidenum">
              <a:rPr lang="en-US" smtClean="0"/>
              <a:t>1</a:t>
            </a:fld>
            <a:endParaRPr lang="en-US"/>
          </a:p>
        </p:txBody>
      </p:sp>
    </p:spTree>
    <p:extLst>
      <p:ext uri="{BB962C8B-B14F-4D97-AF65-F5344CB8AC3E}">
        <p14:creationId xmlns:p14="http://schemas.microsoft.com/office/powerpoint/2010/main" val="2984797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5F268-F59C-4912-8493-0A5CFF133124}" type="slidenum">
              <a:rPr lang="en-US" smtClean="0"/>
              <a:t>10</a:t>
            </a:fld>
            <a:endParaRPr lang="en-US"/>
          </a:p>
        </p:txBody>
      </p:sp>
    </p:spTree>
    <p:extLst>
      <p:ext uri="{BB962C8B-B14F-4D97-AF65-F5344CB8AC3E}">
        <p14:creationId xmlns:p14="http://schemas.microsoft.com/office/powerpoint/2010/main" val="4283459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5F268-F59C-4912-8493-0A5CFF133124}" type="slidenum">
              <a:rPr lang="en-US" smtClean="0"/>
              <a:t>11</a:t>
            </a:fld>
            <a:endParaRPr lang="en-US"/>
          </a:p>
        </p:txBody>
      </p:sp>
    </p:spTree>
    <p:extLst>
      <p:ext uri="{BB962C8B-B14F-4D97-AF65-F5344CB8AC3E}">
        <p14:creationId xmlns:p14="http://schemas.microsoft.com/office/powerpoint/2010/main" val="3238249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5F268-F59C-4912-8493-0A5CFF133124}" type="slidenum">
              <a:rPr lang="en-US" smtClean="0"/>
              <a:t>12</a:t>
            </a:fld>
            <a:endParaRPr lang="en-US"/>
          </a:p>
        </p:txBody>
      </p:sp>
    </p:spTree>
    <p:extLst>
      <p:ext uri="{BB962C8B-B14F-4D97-AF65-F5344CB8AC3E}">
        <p14:creationId xmlns:p14="http://schemas.microsoft.com/office/powerpoint/2010/main" val="1385491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5F268-F59C-4912-8493-0A5CFF133124}" type="slidenum">
              <a:rPr lang="en-US" smtClean="0"/>
              <a:t>13</a:t>
            </a:fld>
            <a:endParaRPr lang="en-US"/>
          </a:p>
        </p:txBody>
      </p:sp>
    </p:spTree>
    <p:extLst>
      <p:ext uri="{BB962C8B-B14F-4D97-AF65-F5344CB8AC3E}">
        <p14:creationId xmlns:p14="http://schemas.microsoft.com/office/powerpoint/2010/main" val="1030276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5F268-F59C-4912-8493-0A5CFF133124}" type="slidenum">
              <a:rPr lang="en-US" smtClean="0"/>
              <a:t>14</a:t>
            </a:fld>
            <a:endParaRPr lang="en-US"/>
          </a:p>
        </p:txBody>
      </p:sp>
    </p:spTree>
    <p:extLst>
      <p:ext uri="{BB962C8B-B14F-4D97-AF65-F5344CB8AC3E}">
        <p14:creationId xmlns:p14="http://schemas.microsoft.com/office/powerpoint/2010/main" val="2329949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5F268-F59C-4912-8493-0A5CFF133124}" type="slidenum">
              <a:rPr lang="en-US" smtClean="0"/>
              <a:t>15</a:t>
            </a:fld>
            <a:endParaRPr lang="en-US"/>
          </a:p>
        </p:txBody>
      </p:sp>
    </p:spTree>
    <p:extLst>
      <p:ext uri="{BB962C8B-B14F-4D97-AF65-F5344CB8AC3E}">
        <p14:creationId xmlns:p14="http://schemas.microsoft.com/office/powerpoint/2010/main" val="186393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5F268-F59C-4912-8493-0A5CFF133124}" type="slidenum">
              <a:rPr lang="en-US" smtClean="0"/>
              <a:t>16</a:t>
            </a:fld>
            <a:endParaRPr lang="en-US"/>
          </a:p>
        </p:txBody>
      </p:sp>
    </p:spTree>
    <p:extLst>
      <p:ext uri="{BB962C8B-B14F-4D97-AF65-F5344CB8AC3E}">
        <p14:creationId xmlns:p14="http://schemas.microsoft.com/office/powerpoint/2010/main" val="3998867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5F268-F59C-4912-8493-0A5CFF133124}" type="slidenum">
              <a:rPr lang="en-US" smtClean="0"/>
              <a:t>17</a:t>
            </a:fld>
            <a:endParaRPr lang="en-US"/>
          </a:p>
        </p:txBody>
      </p:sp>
    </p:spTree>
    <p:extLst>
      <p:ext uri="{BB962C8B-B14F-4D97-AF65-F5344CB8AC3E}">
        <p14:creationId xmlns:p14="http://schemas.microsoft.com/office/powerpoint/2010/main" val="1826450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5F268-F59C-4912-8493-0A5CFF133124}" type="slidenum">
              <a:rPr lang="en-US" smtClean="0"/>
              <a:t>18</a:t>
            </a:fld>
            <a:endParaRPr lang="en-US"/>
          </a:p>
        </p:txBody>
      </p:sp>
    </p:spTree>
    <p:extLst>
      <p:ext uri="{BB962C8B-B14F-4D97-AF65-F5344CB8AC3E}">
        <p14:creationId xmlns:p14="http://schemas.microsoft.com/office/powerpoint/2010/main" val="2500796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5F268-F59C-4912-8493-0A5CFF133124}" type="slidenum">
              <a:rPr lang="en-US" smtClean="0"/>
              <a:t>19</a:t>
            </a:fld>
            <a:endParaRPr lang="en-US"/>
          </a:p>
        </p:txBody>
      </p:sp>
    </p:spTree>
    <p:extLst>
      <p:ext uri="{BB962C8B-B14F-4D97-AF65-F5344CB8AC3E}">
        <p14:creationId xmlns:p14="http://schemas.microsoft.com/office/powerpoint/2010/main" val="241391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5F268-F59C-4912-8493-0A5CFF133124}" type="slidenum">
              <a:rPr lang="en-US" smtClean="0"/>
              <a:t>2</a:t>
            </a:fld>
            <a:endParaRPr lang="en-US"/>
          </a:p>
        </p:txBody>
      </p:sp>
    </p:spTree>
    <p:extLst>
      <p:ext uri="{BB962C8B-B14F-4D97-AF65-F5344CB8AC3E}">
        <p14:creationId xmlns:p14="http://schemas.microsoft.com/office/powerpoint/2010/main" val="378543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5F268-F59C-4912-8493-0A5CFF133124}" type="slidenum">
              <a:rPr lang="en-US" smtClean="0"/>
              <a:t>3</a:t>
            </a:fld>
            <a:endParaRPr lang="en-US"/>
          </a:p>
        </p:txBody>
      </p:sp>
    </p:spTree>
    <p:extLst>
      <p:ext uri="{BB962C8B-B14F-4D97-AF65-F5344CB8AC3E}">
        <p14:creationId xmlns:p14="http://schemas.microsoft.com/office/powerpoint/2010/main" val="126140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5F268-F59C-4912-8493-0A5CFF133124}" type="slidenum">
              <a:rPr lang="en-US" smtClean="0"/>
              <a:t>4</a:t>
            </a:fld>
            <a:endParaRPr lang="en-US"/>
          </a:p>
        </p:txBody>
      </p:sp>
    </p:spTree>
    <p:extLst>
      <p:ext uri="{BB962C8B-B14F-4D97-AF65-F5344CB8AC3E}">
        <p14:creationId xmlns:p14="http://schemas.microsoft.com/office/powerpoint/2010/main" val="92712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5F268-F59C-4912-8493-0A5CFF133124}" type="slidenum">
              <a:rPr lang="en-US" smtClean="0"/>
              <a:t>5</a:t>
            </a:fld>
            <a:endParaRPr lang="en-US"/>
          </a:p>
        </p:txBody>
      </p:sp>
    </p:spTree>
    <p:extLst>
      <p:ext uri="{BB962C8B-B14F-4D97-AF65-F5344CB8AC3E}">
        <p14:creationId xmlns:p14="http://schemas.microsoft.com/office/powerpoint/2010/main" val="354242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5F268-F59C-4912-8493-0A5CFF133124}" type="slidenum">
              <a:rPr lang="en-US" smtClean="0"/>
              <a:t>6</a:t>
            </a:fld>
            <a:endParaRPr lang="en-US"/>
          </a:p>
        </p:txBody>
      </p:sp>
    </p:spTree>
    <p:extLst>
      <p:ext uri="{BB962C8B-B14F-4D97-AF65-F5344CB8AC3E}">
        <p14:creationId xmlns:p14="http://schemas.microsoft.com/office/powerpoint/2010/main" val="1071283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5F268-F59C-4912-8493-0A5CFF133124}" type="slidenum">
              <a:rPr lang="en-US" smtClean="0"/>
              <a:t>7</a:t>
            </a:fld>
            <a:endParaRPr lang="en-US"/>
          </a:p>
        </p:txBody>
      </p:sp>
    </p:spTree>
    <p:extLst>
      <p:ext uri="{BB962C8B-B14F-4D97-AF65-F5344CB8AC3E}">
        <p14:creationId xmlns:p14="http://schemas.microsoft.com/office/powerpoint/2010/main" val="389233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5F268-F59C-4912-8493-0A5CFF133124}" type="slidenum">
              <a:rPr lang="en-US" smtClean="0"/>
              <a:t>8</a:t>
            </a:fld>
            <a:endParaRPr lang="en-US"/>
          </a:p>
        </p:txBody>
      </p:sp>
    </p:spTree>
    <p:extLst>
      <p:ext uri="{BB962C8B-B14F-4D97-AF65-F5344CB8AC3E}">
        <p14:creationId xmlns:p14="http://schemas.microsoft.com/office/powerpoint/2010/main" val="212032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5F268-F59C-4912-8493-0A5CFF133124}" type="slidenum">
              <a:rPr lang="en-US" smtClean="0"/>
              <a:t>9</a:t>
            </a:fld>
            <a:endParaRPr lang="en-US"/>
          </a:p>
        </p:txBody>
      </p:sp>
    </p:spTree>
    <p:extLst>
      <p:ext uri="{BB962C8B-B14F-4D97-AF65-F5344CB8AC3E}">
        <p14:creationId xmlns:p14="http://schemas.microsoft.com/office/powerpoint/2010/main" val="3742358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6B0E24-45C5-4E16-8078-D4ED85518A73}"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EB1F0-314E-4238-9F45-86672BF6BFD6}" type="slidenum">
              <a:rPr lang="en-US" smtClean="0"/>
              <a:t>‹#›</a:t>
            </a:fld>
            <a:endParaRPr lang="en-US"/>
          </a:p>
        </p:txBody>
      </p:sp>
    </p:spTree>
    <p:extLst>
      <p:ext uri="{BB962C8B-B14F-4D97-AF65-F5344CB8AC3E}">
        <p14:creationId xmlns:p14="http://schemas.microsoft.com/office/powerpoint/2010/main" val="1142627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6B0E24-45C5-4E16-8078-D4ED85518A73}"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EB1F0-314E-4238-9F45-86672BF6BFD6}" type="slidenum">
              <a:rPr lang="en-US" smtClean="0"/>
              <a:t>‹#›</a:t>
            </a:fld>
            <a:endParaRPr lang="en-US"/>
          </a:p>
        </p:txBody>
      </p:sp>
    </p:spTree>
    <p:extLst>
      <p:ext uri="{BB962C8B-B14F-4D97-AF65-F5344CB8AC3E}">
        <p14:creationId xmlns:p14="http://schemas.microsoft.com/office/powerpoint/2010/main" val="1370423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6B0E24-45C5-4E16-8078-D4ED85518A73}"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EB1F0-314E-4238-9F45-86672BF6BFD6}" type="slidenum">
              <a:rPr lang="en-US" smtClean="0"/>
              <a:t>‹#›</a:t>
            </a:fld>
            <a:endParaRPr lang="en-US"/>
          </a:p>
        </p:txBody>
      </p:sp>
    </p:spTree>
    <p:extLst>
      <p:ext uri="{BB962C8B-B14F-4D97-AF65-F5344CB8AC3E}">
        <p14:creationId xmlns:p14="http://schemas.microsoft.com/office/powerpoint/2010/main" val="325144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6B0E24-45C5-4E16-8078-D4ED85518A73}"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EB1F0-314E-4238-9F45-86672BF6BFD6}" type="slidenum">
              <a:rPr lang="en-US" smtClean="0"/>
              <a:t>‹#›</a:t>
            </a:fld>
            <a:endParaRPr lang="en-US"/>
          </a:p>
        </p:txBody>
      </p:sp>
    </p:spTree>
    <p:extLst>
      <p:ext uri="{BB962C8B-B14F-4D97-AF65-F5344CB8AC3E}">
        <p14:creationId xmlns:p14="http://schemas.microsoft.com/office/powerpoint/2010/main" val="99744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6B0E24-45C5-4E16-8078-D4ED85518A73}"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EB1F0-314E-4238-9F45-86672BF6BFD6}" type="slidenum">
              <a:rPr lang="en-US" smtClean="0"/>
              <a:t>‹#›</a:t>
            </a:fld>
            <a:endParaRPr lang="en-US"/>
          </a:p>
        </p:txBody>
      </p:sp>
    </p:spTree>
    <p:extLst>
      <p:ext uri="{BB962C8B-B14F-4D97-AF65-F5344CB8AC3E}">
        <p14:creationId xmlns:p14="http://schemas.microsoft.com/office/powerpoint/2010/main" val="316901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6B0E24-45C5-4E16-8078-D4ED85518A73}"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EB1F0-314E-4238-9F45-86672BF6BFD6}" type="slidenum">
              <a:rPr lang="en-US" smtClean="0"/>
              <a:t>‹#›</a:t>
            </a:fld>
            <a:endParaRPr lang="en-US"/>
          </a:p>
        </p:txBody>
      </p:sp>
    </p:spTree>
    <p:extLst>
      <p:ext uri="{BB962C8B-B14F-4D97-AF65-F5344CB8AC3E}">
        <p14:creationId xmlns:p14="http://schemas.microsoft.com/office/powerpoint/2010/main" val="2222428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6B0E24-45C5-4E16-8078-D4ED85518A73}" type="datetimeFigureOut">
              <a:rPr lang="en-US" smtClean="0"/>
              <a:t>10/9/2019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5EB1F0-314E-4238-9F45-86672BF6BFD6}" type="slidenum">
              <a:rPr lang="en-US" smtClean="0"/>
              <a:t>‹#›</a:t>
            </a:fld>
            <a:endParaRPr lang="en-US"/>
          </a:p>
        </p:txBody>
      </p:sp>
    </p:spTree>
    <p:extLst>
      <p:ext uri="{BB962C8B-B14F-4D97-AF65-F5344CB8AC3E}">
        <p14:creationId xmlns:p14="http://schemas.microsoft.com/office/powerpoint/2010/main" val="333807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6B0E24-45C5-4E16-8078-D4ED85518A73}" type="datetimeFigureOut">
              <a:rPr lang="en-US" smtClean="0"/>
              <a:t>10/9/2019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5EB1F0-314E-4238-9F45-86672BF6BFD6}" type="slidenum">
              <a:rPr lang="en-US" smtClean="0"/>
              <a:t>‹#›</a:t>
            </a:fld>
            <a:endParaRPr lang="en-US"/>
          </a:p>
        </p:txBody>
      </p:sp>
    </p:spTree>
    <p:extLst>
      <p:ext uri="{BB962C8B-B14F-4D97-AF65-F5344CB8AC3E}">
        <p14:creationId xmlns:p14="http://schemas.microsoft.com/office/powerpoint/2010/main" val="266274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B0E24-45C5-4E16-8078-D4ED85518A73}" type="datetimeFigureOut">
              <a:rPr lang="en-US" smtClean="0"/>
              <a:t>10/9/2019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5EB1F0-314E-4238-9F45-86672BF6BFD6}" type="slidenum">
              <a:rPr lang="en-US" smtClean="0"/>
              <a:t>‹#›</a:t>
            </a:fld>
            <a:endParaRPr lang="en-US"/>
          </a:p>
        </p:txBody>
      </p:sp>
    </p:spTree>
    <p:extLst>
      <p:ext uri="{BB962C8B-B14F-4D97-AF65-F5344CB8AC3E}">
        <p14:creationId xmlns:p14="http://schemas.microsoft.com/office/powerpoint/2010/main" val="215455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6B0E24-45C5-4E16-8078-D4ED85518A73}"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EB1F0-314E-4238-9F45-86672BF6BFD6}" type="slidenum">
              <a:rPr lang="en-US" smtClean="0"/>
              <a:t>‹#›</a:t>
            </a:fld>
            <a:endParaRPr lang="en-US"/>
          </a:p>
        </p:txBody>
      </p:sp>
    </p:spTree>
    <p:extLst>
      <p:ext uri="{BB962C8B-B14F-4D97-AF65-F5344CB8AC3E}">
        <p14:creationId xmlns:p14="http://schemas.microsoft.com/office/powerpoint/2010/main" val="3413109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6B0E24-45C5-4E16-8078-D4ED85518A73}"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EB1F0-314E-4238-9F45-86672BF6BFD6}" type="slidenum">
              <a:rPr lang="en-US" smtClean="0"/>
              <a:t>‹#›</a:t>
            </a:fld>
            <a:endParaRPr lang="en-US"/>
          </a:p>
        </p:txBody>
      </p:sp>
    </p:spTree>
    <p:extLst>
      <p:ext uri="{BB962C8B-B14F-4D97-AF65-F5344CB8AC3E}">
        <p14:creationId xmlns:p14="http://schemas.microsoft.com/office/powerpoint/2010/main" val="191873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B0E24-45C5-4E16-8078-D4ED85518A73}" type="datetimeFigureOut">
              <a:rPr lang="en-US" smtClean="0"/>
              <a:t>10/9/2019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EB1F0-314E-4238-9F45-86672BF6BFD6}" type="slidenum">
              <a:rPr lang="en-US" smtClean="0"/>
              <a:t>‹#›</a:t>
            </a:fld>
            <a:endParaRPr lang="en-US"/>
          </a:p>
        </p:txBody>
      </p:sp>
    </p:spTree>
    <p:extLst>
      <p:ext uri="{BB962C8B-B14F-4D97-AF65-F5344CB8AC3E}">
        <p14:creationId xmlns:p14="http://schemas.microsoft.com/office/powerpoint/2010/main" val="1742182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75883" y="2278466"/>
            <a:ext cx="6572250" cy="2600325"/>
          </a:xfrm>
          <a:prstGeom prst="rect">
            <a:avLst/>
          </a:prstGeom>
        </p:spPr>
      </p:pic>
      <p:pic>
        <p:nvPicPr>
          <p:cNvPr id="5" name="Picture 4"/>
          <p:cNvPicPr>
            <a:picLocks noChangeAspect="1"/>
          </p:cNvPicPr>
          <p:nvPr/>
        </p:nvPicPr>
        <p:blipFill>
          <a:blip r:embed="rId4"/>
          <a:stretch>
            <a:fillRect/>
          </a:stretch>
        </p:blipFill>
        <p:spPr>
          <a:xfrm>
            <a:off x="1300682" y="296747"/>
            <a:ext cx="9191625" cy="1476375"/>
          </a:xfrm>
          <a:prstGeom prst="rect">
            <a:avLst/>
          </a:prstGeom>
        </p:spPr>
      </p:pic>
    </p:spTree>
    <p:extLst>
      <p:ext uri="{BB962C8B-B14F-4D97-AF65-F5344CB8AC3E}">
        <p14:creationId xmlns:p14="http://schemas.microsoft.com/office/powerpoint/2010/main" val="1420328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22738" y="548640"/>
            <a:ext cx="10265946" cy="5828522"/>
          </a:xfrm>
          <a:prstGeom prst="rect">
            <a:avLst/>
          </a:prstGeom>
        </p:spPr>
      </p:pic>
    </p:spTree>
    <p:extLst>
      <p:ext uri="{BB962C8B-B14F-4D97-AF65-F5344CB8AC3E}">
        <p14:creationId xmlns:p14="http://schemas.microsoft.com/office/powerpoint/2010/main" val="3028483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5513" y="-33250"/>
            <a:ext cx="11338559" cy="4455622"/>
          </a:xfrm>
          <a:prstGeom prst="rect">
            <a:avLst/>
          </a:prstGeom>
        </p:spPr>
      </p:pic>
      <p:pic>
        <p:nvPicPr>
          <p:cNvPr id="3" name="Picture 2"/>
          <p:cNvPicPr>
            <a:picLocks noChangeAspect="1"/>
          </p:cNvPicPr>
          <p:nvPr/>
        </p:nvPicPr>
        <p:blipFill>
          <a:blip r:embed="rId4"/>
          <a:stretch>
            <a:fillRect/>
          </a:stretch>
        </p:blipFill>
        <p:spPr>
          <a:xfrm>
            <a:off x="465513" y="4422371"/>
            <a:ext cx="11338559" cy="2531918"/>
          </a:xfrm>
          <a:prstGeom prst="rect">
            <a:avLst/>
          </a:prstGeom>
        </p:spPr>
      </p:pic>
    </p:spTree>
    <p:extLst>
      <p:ext uri="{BB962C8B-B14F-4D97-AF65-F5344CB8AC3E}">
        <p14:creationId xmlns:p14="http://schemas.microsoft.com/office/powerpoint/2010/main" val="261528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5514" y="195718"/>
            <a:ext cx="11155680" cy="6271583"/>
          </a:xfrm>
          <a:prstGeom prst="rect">
            <a:avLst/>
          </a:prstGeom>
        </p:spPr>
      </p:pic>
    </p:spTree>
    <p:extLst>
      <p:ext uri="{BB962C8B-B14F-4D97-AF65-F5344CB8AC3E}">
        <p14:creationId xmlns:p14="http://schemas.microsoft.com/office/powerpoint/2010/main" val="3992003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86306" y="349136"/>
            <a:ext cx="10901883" cy="6168042"/>
          </a:xfrm>
          <a:prstGeom prst="rect">
            <a:avLst/>
          </a:prstGeom>
        </p:spPr>
      </p:pic>
    </p:spTree>
    <p:extLst>
      <p:ext uri="{BB962C8B-B14F-4D97-AF65-F5344CB8AC3E}">
        <p14:creationId xmlns:p14="http://schemas.microsoft.com/office/powerpoint/2010/main" val="3405154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6007" y="1752599"/>
            <a:ext cx="11654444" cy="4299065"/>
          </a:xfrm>
          <a:prstGeom prst="rect">
            <a:avLst/>
          </a:prstGeom>
        </p:spPr>
      </p:pic>
      <p:sp>
        <p:nvSpPr>
          <p:cNvPr id="3" name="Title 2"/>
          <p:cNvSpPr>
            <a:spLocks noGrp="1"/>
          </p:cNvSpPr>
          <p:nvPr>
            <p:ph type="title"/>
          </p:nvPr>
        </p:nvSpPr>
        <p:spPr>
          <a:xfrm>
            <a:off x="0" y="0"/>
            <a:ext cx="12192000" cy="1325563"/>
          </a:xfrm>
        </p:spPr>
        <p:txBody>
          <a:bodyPr/>
          <a:lstStyle/>
          <a:p>
            <a:pPr algn="ctr"/>
            <a:r>
              <a:rPr lang="en-US" dirty="0" smtClean="0"/>
              <a:t>Small Cap Advisor - October 2019 Issue</a:t>
            </a:r>
            <a:endParaRPr lang="en-US" dirty="0"/>
          </a:p>
        </p:txBody>
      </p:sp>
    </p:spTree>
    <p:extLst>
      <p:ext uri="{BB962C8B-B14F-4D97-AF65-F5344CB8AC3E}">
        <p14:creationId xmlns:p14="http://schemas.microsoft.com/office/powerpoint/2010/main" val="376030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6413" y="0"/>
            <a:ext cx="15445046" cy="6709529"/>
          </a:xfrm>
          <a:prstGeom prst="rect">
            <a:avLst/>
          </a:prstGeom>
        </p:spPr>
        <p:txBody>
          <a:bodyPr wrap="square">
            <a:spAutoFit/>
          </a:bodyPr>
          <a:lstStyle/>
          <a:p>
            <a:r>
              <a:rPr lang="en-US" sz="2800" b="1" i="0" u="none" strike="noStrike" baseline="0" dirty="0" err="1" smtClean="0">
                <a:solidFill>
                  <a:srgbClr val="095BBE"/>
                </a:solidFill>
                <a:latin typeface="Cambria,Bold"/>
              </a:rPr>
              <a:t>BioSpecifics</a:t>
            </a:r>
            <a:r>
              <a:rPr lang="en-US" sz="2800" b="1" i="0" u="none" strike="noStrike" baseline="0" dirty="0" smtClean="0">
                <a:solidFill>
                  <a:srgbClr val="095BBE"/>
                </a:solidFill>
                <a:latin typeface="Cambria,Bold"/>
              </a:rPr>
              <a:t> Technologies Corp.</a:t>
            </a:r>
          </a:p>
          <a:p>
            <a:r>
              <a:rPr lang="en-US" sz="2000" b="1" i="0" u="none" strike="noStrike" baseline="0" dirty="0" smtClean="0">
                <a:solidFill>
                  <a:srgbClr val="3398EA"/>
                </a:solidFill>
                <a:latin typeface="Cambria,Bold"/>
              </a:rPr>
              <a:t>About the Company</a:t>
            </a:r>
          </a:p>
          <a:p>
            <a:r>
              <a:rPr lang="en-US" b="1" i="0" u="none" strike="noStrike" baseline="0" dirty="0" err="1" smtClean="0">
                <a:solidFill>
                  <a:srgbClr val="000000"/>
                </a:solidFill>
                <a:latin typeface="Cambria,Bold"/>
              </a:rPr>
              <a:t>BioSpecifics</a:t>
            </a:r>
            <a:r>
              <a:rPr lang="en-US" b="1" i="0" u="none" strike="noStrike" baseline="0" dirty="0" smtClean="0">
                <a:solidFill>
                  <a:srgbClr val="000000"/>
                </a:solidFill>
                <a:latin typeface="Cambria,Bold"/>
              </a:rPr>
              <a:t> Technologies Corp</a:t>
            </a:r>
            <a:r>
              <a:rPr lang="en-US" b="0" i="0" u="none" strike="noStrike" baseline="0" dirty="0" smtClean="0">
                <a:solidFill>
                  <a:srgbClr val="000000"/>
                </a:solidFill>
                <a:latin typeface="Cambria" panose="02040503050406030204" pitchFamily="18" charset="0"/>
              </a:rPr>
              <a:t>. is a biopharmaceutical company that is the originator of collagenase-based therapies that are currently used to treat twelve clinical indications.  Collagen is a structural protein that exists between cells in various connective tissues in the human body, but these proteins sometimes don’t function properly leading to several kinds of disorders. Collagenase (collagenase clostridium </a:t>
            </a:r>
            <a:r>
              <a:rPr lang="en-US" b="0" i="0" u="none" strike="noStrike" baseline="0" dirty="0" err="1" smtClean="0">
                <a:solidFill>
                  <a:srgbClr val="000000"/>
                </a:solidFill>
                <a:latin typeface="Cambria" panose="02040503050406030204" pitchFamily="18" charset="0"/>
              </a:rPr>
              <a:t>histolyticum</a:t>
            </a:r>
            <a:r>
              <a:rPr lang="en-US" b="0" i="0" u="none" strike="noStrike" baseline="0" dirty="0" smtClean="0">
                <a:solidFill>
                  <a:srgbClr val="000000"/>
                </a:solidFill>
                <a:latin typeface="Cambria" panose="02040503050406030204" pitchFamily="18" charset="0"/>
              </a:rPr>
              <a:t> or CCH) is an enzyme that breaks the peptide bonds in collagen. </a:t>
            </a:r>
            <a:br>
              <a:rPr lang="en-US" b="0" i="0" u="none" strike="noStrike" baseline="0" dirty="0" smtClean="0">
                <a:solidFill>
                  <a:srgbClr val="000000"/>
                </a:solidFill>
                <a:latin typeface="Cambria" panose="02040503050406030204" pitchFamily="18" charset="0"/>
              </a:rPr>
            </a:br>
            <a:r>
              <a:rPr lang="en-US" b="0" i="0" u="none" strike="noStrike" baseline="0" dirty="0" smtClean="0">
                <a:solidFill>
                  <a:srgbClr val="000000"/>
                </a:solidFill>
                <a:latin typeface="Cambria" panose="02040503050406030204" pitchFamily="18" charset="0"/>
              </a:rPr>
              <a:t/>
            </a:r>
            <a:br>
              <a:rPr lang="en-US" b="0" i="0" u="none" strike="noStrike" baseline="0" dirty="0" smtClean="0">
                <a:solidFill>
                  <a:srgbClr val="000000"/>
                </a:solidFill>
                <a:latin typeface="Cambria" panose="02040503050406030204" pitchFamily="18" charset="0"/>
              </a:rPr>
            </a:br>
            <a:r>
              <a:rPr lang="en-US" b="1" i="0" u="none" strike="noStrike" baseline="0" dirty="0" err="1" smtClean="0">
                <a:solidFill>
                  <a:srgbClr val="000000"/>
                </a:solidFill>
                <a:latin typeface="Cambria,Bold"/>
              </a:rPr>
              <a:t>BioSpecific’s</a:t>
            </a:r>
            <a:r>
              <a:rPr lang="en-US" b="1" i="0" u="none" strike="noStrike" baseline="0" dirty="0" smtClean="0">
                <a:solidFill>
                  <a:srgbClr val="000000"/>
                </a:solidFill>
                <a:latin typeface="Cambria,Bold"/>
              </a:rPr>
              <a:t> </a:t>
            </a:r>
            <a:r>
              <a:rPr lang="en-US" b="0" i="0" u="none" strike="noStrike" baseline="0" dirty="0" smtClean="0">
                <a:solidFill>
                  <a:srgbClr val="000000"/>
                </a:solidFill>
                <a:latin typeface="Cambria" panose="02040503050406030204" pitchFamily="18" charset="0"/>
              </a:rPr>
              <a:t>injectable form of collagenase is marketed as </a:t>
            </a:r>
            <a:r>
              <a:rPr lang="en-US" b="0" i="0" u="none" strike="noStrike" baseline="0" dirty="0" err="1" smtClean="0">
                <a:solidFill>
                  <a:srgbClr val="000000"/>
                </a:solidFill>
                <a:latin typeface="Cambria" panose="02040503050406030204" pitchFamily="18" charset="0"/>
              </a:rPr>
              <a:t>Xiaflex</a:t>
            </a:r>
            <a:r>
              <a:rPr lang="en-US" b="0" i="0" u="none" strike="noStrike" baseline="0" dirty="0" smtClean="0">
                <a:solidFill>
                  <a:srgbClr val="000000"/>
                </a:solidFill>
                <a:latin typeface="Cambria" panose="02040503050406030204" pitchFamily="18" charset="0"/>
              </a:rPr>
              <a:t> in the U.S. by the company’s partner, Endo International plc. </a:t>
            </a:r>
            <a:r>
              <a:rPr lang="en-US" b="0" i="0" u="none" strike="noStrike" baseline="0" dirty="0" err="1" smtClean="0">
                <a:solidFill>
                  <a:srgbClr val="000000"/>
                </a:solidFill>
                <a:latin typeface="Cambria" panose="02040503050406030204" pitchFamily="18" charset="0"/>
              </a:rPr>
              <a:t>Xiaflex</a:t>
            </a:r>
            <a:r>
              <a:rPr lang="en-US" b="0" i="0" u="none" strike="noStrike" baseline="0" dirty="0" smtClean="0">
                <a:solidFill>
                  <a:srgbClr val="000000"/>
                </a:solidFill>
                <a:latin typeface="Cambria" panose="02040503050406030204" pitchFamily="18" charset="0"/>
              </a:rPr>
              <a:t> is presently used for two collagen-based disorders, </a:t>
            </a:r>
            <a:r>
              <a:rPr lang="en-US" b="0" i="0" u="none" strike="noStrike" baseline="0" dirty="0" err="1" smtClean="0">
                <a:solidFill>
                  <a:srgbClr val="000000"/>
                </a:solidFill>
                <a:latin typeface="Cambria" panose="02040503050406030204" pitchFamily="18" charset="0"/>
              </a:rPr>
              <a:t>Dupuytren's</a:t>
            </a:r>
            <a:r>
              <a:rPr lang="en-US" b="0" i="0" u="none" strike="noStrike" baseline="0" dirty="0" smtClean="0">
                <a:solidFill>
                  <a:srgbClr val="000000"/>
                </a:solidFill>
                <a:latin typeface="Cambria" panose="02040503050406030204" pitchFamily="18" charset="0"/>
              </a:rPr>
              <a:t> contracture (affecting the fingers and hand) and </a:t>
            </a:r>
            <a:r>
              <a:rPr lang="en-US" b="0" i="0" u="none" strike="noStrike" baseline="0" dirty="0" err="1" smtClean="0">
                <a:solidFill>
                  <a:srgbClr val="000000"/>
                </a:solidFill>
                <a:latin typeface="Cambria" panose="02040503050406030204" pitchFamily="18" charset="0"/>
              </a:rPr>
              <a:t>Peyronie's</a:t>
            </a:r>
            <a:r>
              <a:rPr lang="en-US" b="0" i="0" u="none" strike="noStrike" baseline="0" dirty="0" smtClean="0">
                <a:solidFill>
                  <a:srgbClr val="000000"/>
                </a:solidFill>
                <a:latin typeface="Cambria" panose="02040503050406030204" pitchFamily="18" charset="0"/>
              </a:rPr>
              <a:t> disease (affecting the male genitalia).</a:t>
            </a:r>
          </a:p>
          <a:p>
            <a:r>
              <a:rPr lang="en-US" b="0" i="0" u="none" strike="noStrike" baseline="0" dirty="0" err="1" smtClean="0">
                <a:solidFill>
                  <a:srgbClr val="000000"/>
                </a:solidFill>
                <a:latin typeface="Cambria" panose="02040503050406030204" pitchFamily="18" charset="0"/>
              </a:rPr>
              <a:t>Xiaflex</a:t>
            </a:r>
            <a:r>
              <a:rPr lang="en-US" b="0" i="0" u="none" strike="noStrike" baseline="0" dirty="0" smtClean="0">
                <a:solidFill>
                  <a:srgbClr val="000000"/>
                </a:solidFill>
                <a:latin typeface="Cambria" panose="02040503050406030204" pitchFamily="18" charset="0"/>
              </a:rPr>
              <a:t> is commercialized in Japan, Europe, Canada, and Australia for </a:t>
            </a:r>
            <a:r>
              <a:rPr lang="en-US" b="0" i="0" u="none" strike="noStrike" baseline="0" dirty="0" err="1" smtClean="0">
                <a:solidFill>
                  <a:srgbClr val="000000"/>
                </a:solidFill>
                <a:latin typeface="Cambria" panose="02040503050406030204" pitchFamily="18" charset="0"/>
              </a:rPr>
              <a:t>Dupuytren’s</a:t>
            </a:r>
            <a:r>
              <a:rPr lang="en-US" b="0" i="0" u="none" strike="noStrike" baseline="0" dirty="0" smtClean="0">
                <a:solidFill>
                  <a:srgbClr val="000000"/>
                </a:solidFill>
                <a:latin typeface="Cambria" panose="02040503050406030204" pitchFamily="18" charset="0"/>
              </a:rPr>
              <a:t> contracture, and for </a:t>
            </a:r>
            <a:r>
              <a:rPr lang="en-US" b="0" i="0" u="none" strike="noStrike" baseline="0" dirty="0" err="1" smtClean="0">
                <a:solidFill>
                  <a:srgbClr val="000000"/>
                </a:solidFill>
                <a:latin typeface="Cambria" panose="02040503050406030204" pitchFamily="18" charset="0"/>
              </a:rPr>
              <a:t>Peyronie's</a:t>
            </a:r>
            <a:r>
              <a:rPr lang="en-US" b="0" i="0" u="none" strike="noStrike" baseline="0" dirty="0" smtClean="0">
                <a:solidFill>
                  <a:srgbClr val="000000"/>
                </a:solidFill>
                <a:latin typeface="Cambria" panose="02040503050406030204" pitchFamily="18" charset="0"/>
              </a:rPr>
              <a:t> disease in Canada, Europe, and Australia. </a:t>
            </a:r>
            <a:br>
              <a:rPr lang="en-US" b="0" i="0" u="none" strike="noStrike" baseline="0" dirty="0" smtClean="0">
                <a:solidFill>
                  <a:srgbClr val="000000"/>
                </a:solidFill>
                <a:latin typeface="Cambria" panose="02040503050406030204" pitchFamily="18" charset="0"/>
              </a:rPr>
            </a:br>
            <a:r>
              <a:rPr lang="en-US" b="0" i="0" u="none" strike="noStrike" baseline="0" dirty="0" smtClean="0">
                <a:solidFill>
                  <a:srgbClr val="000000"/>
                </a:solidFill>
                <a:latin typeface="Cambria" panose="02040503050406030204" pitchFamily="18" charset="0"/>
              </a:rPr>
              <a:t/>
            </a:r>
            <a:br>
              <a:rPr lang="en-US" b="0" i="0" u="none" strike="noStrike" baseline="0" dirty="0" smtClean="0">
                <a:solidFill>
                  <a:srgbClr val="000000"/>
                </a:solidFill>
                <a:latin typeface="Cambria" panose="02040503050406030204" pitchFamily="18" charset="0"/>
              </a:rPr>
            </a:br>
            <a:r>
              <a:rPr lang="en-US" b="1" i="0" u="none" strike="noStrike" baseline="0" dirty="0" err="1" smtClean="0">
                <a:solidFill>
                  <a:srgbClr val="000000"/>
                </a:solidFill>
                <a:latin typeface="Cambria,Bold"/>
              </a:rPr>
              <a:t>BioSpecific’s</a:t>
            </a:r>
            <a:r>
              <a:rPr lang="en-US" b="1" i="0" u="none" strike="noStrike" baseline="0" dirty="0" smtClean="0">
                <a:solidFill>
                  <a:srgbClr val="000000"/>
                </a:solidFill>
                <a:latin typeface="Cambria,Bold"/>
              </a:rPr>
              <a:t> </a:t>
            </a:r>
            <a:r>
              <a:rPr lang="en-US" b="0" i="0" u="none" strike="noStrike" baseline="0" dirty="0" err="1" smtClean="0">
                <a:solidFill>
                  <a:srgbClr val="000000"/>
                </a:solidFill>
                <a:latin typeface="Cambria" panose="02040503050406030204" pitchFamily="18" charset="0"/>
              </a:rPr>
              <a:t>Xiaflex</a:t>
            </a:r>
            <a:r>
              <a:rPr lang="en-US" b="0" i="0" u="none" strike="noStrike" baseline="0" dirty="0" smtClean="0">
                <a:solidFill>
                  <a:srgbClr val="000000"/>
                </a:solidFill>
                <a:latin typeface="Cambria" panose="02040503050406030204" pitchFamily="18" charset="0"/>
              </a:rPr>
              <a:t>/CCH research and development pipeline includes several additional promising indications: cellulite, adhesive capsulitis, human and canine lipomas, lateral hip fat, uterine fibroids, and plantar fibromatosis.</a:t>
            </a:r>
          </a:p>
          <a:p>
            <a:r>
              <a:rPr lang="en-US" b="1" i="0" u="none" strike="noStrike" baseline="0" dirty="0" err="1" smtClean="0">
                <a:solidFill>
                  <a:srgbClr val="000000"/>
                </a:solidFill>
                <a:latin typeface="Cambria,Bold"/>
              </a:rPr>
              <a:t>BioSpecifics</a:t>
            </a:r>
            <a:r>
              <a:rPr lang="en-US" b="1" i="0" u="none" strike="noStrike" baseline="0" dirty="0" smtClean="0">
                <a:solidFill>
                  <a:srgbClr val="000000"/>
                </a:solidFill>
                <a:latin typeface="Cambria,Bold"/>
              </a:rPr>
              <a:t> </a:t>
            </a:r>
            <a:r>
              <a:rPr lang="en-US" b="0" i="0" u="none" strike="noStrike" baseline="0" dirty="0" smtClean="0">
                <a:solidFill>
                  <a:srgbClr val="000000"/>
                </a:solidFill>
                <a:latin typeface="Cambria" panose="02040503050406030204" pitchFamily="18" charset="0"/>
              </a:rPr>
              <a:t>Technologies was incorporated in 1990. The unique partnership with Endo allows it to maintain a very lean corporate structure, with just five full-time employees and three independent contractors at year-end 2018.</a:t>
            </a:r>
          </a:p>
          <a:p>
            <a:r>
              <a:rPr lang="en-US" sz="2000" b="1" i="0" u="none" strike="noStrike" baseline="0" dirty="0" smtClean="0">
                <a:solidFill>
                  <a:srgbClr val="3398EA"/>
                </a:solidFill>
                <a:latin typeface="Cambria,Bold"/>
              </a:rPr>
              <a:t/>
            </a:r>
            <a:br>
              <a:rPr lang="en-US" sz="2000" b="1" i="0" u="none" strike="noStrike" baseline="0" dirty="0" smtClean="0">
                <a:solidFill>
                  <a:srgbClr val="3398EA"/>
                </a:solidFill>
                <a:latin typeface="Cambria,Bold"/>
              </a:rPr>
            </a:br>
            <a:r>
              <a:rPr lang="en-US" sz="2000" b="1" i="0" u="none" strike="noStrike" baseline="0" dirty="0" smtClean="0">
                <a:solidFill>
                  <a:srgbClr val="3398EA"/>
                </a:solidFill>
                <a:latin typeface="Cambria,Bold"/>
              </a:rPr>
              <a:t>Growth Analysis</a:t>
            </a:r>
          </a:p>
          <a:p>
            <a:r>
              <a:rPr lang="en-US" b="0" i="0" u="none" strike="noStrike" baseline="0" dirty="0" smtClean="0">
                <a:solidFill>
                  <a:srgbClr val="000000"/>
                </a:solidFill>
                <a:latin typeface="Cambria" panose="02040503050406030204" pitchFamily="18" charset="0"/>
              </a:rPr>
              <a:t>Since 2011, </a:t>
            </a:r>
            <a:r>
              <a:rPr lang="en-US" b="1" i="0" u="none" strike="noStrike" baseline="0" dirty="0" err="1" smtClean="0">
                <a:solidFill>
                  <a:srgbClr val="000000"/>
                </a:solidFill>
                <a:latin typeface="Cambria,Bold"/>
              </a:rPr>
              <a:t>BioSpecifics</a:t>
            </a:r>
            <a:r>
              <a:rPr lang="en-US" b="1" i="0" u="none" strike="noStrike" baseline="0" dirty="0" smtClean="0">
                <a:solidFill>
                  <a:srgbClr val="000000"/>
                </a:solidFill>
                <a:latin typeface="Cambria,Bold"/>
              </a:rPr>
              <a:t> Technologies’ </a:t>
            </a:r>
            <a:r>
              <a:rPr lang="en-US" b="0" i="0" u="none" strike="noStrike" baseline="0" dirty="0" smtClean="0">
                <a:solidFill>
                  <a:srgbClr val="000000"/>
                </a:solidFill>
                <a:latin typeface="Cambria" panose="02040503050406030204" pitchFamily="18" charset="0"/>
              </a:rPr>
              <a:t>revenues, primarily comprised of royalties, have grown at an annual average rate of 18.4%, reaching $33.0 million in fiscal 2018, making it the smallest company by revenues in the </a:t>
            </a:r>
            <a:r>
              <a:rPr lang="en-US" b="1" i="1" u="none" strike="noStrike" baseline="0" dirty="0" err="1" smtClean="0">
                <a:solidFill>
                  <a:srgbClr val="000000"/>
                </a:solidFill>
                <a:latin typeface="Cambria,BoldItalic"/>
              </a:rPr>
              <a:t>SmallCap</a:t>
            </a:r>
            <a:r>
              <a:rPr lang="en-US" b="1" i="1" u="none" strike="noStrike" baseline="0" dirty="0" smtClean="0">
                <a:solidFill>
                  <a:srgbClr val="000000"/>
                </a:solidFill>
                <a:latin typeface="Cambria,BoldItalic"/>
              </a:rPr>
              <a:t> Informer </a:t>
            </a:r>
            <a:r>
              <a:rPr lang="en-US" b="0" i="0" u="none" strike="noStrike" baseline="0" dirty="0" smtClean="0">
                <a:solidFill>
                  <a:srgbClr val="000000"/>
                </a:solidFill>
                <a:latin typeface="Cambria" panose="02040503050406030204" pitchFamily="18" charset="0"/>
              </a:rPr>
              <a:t>coverage universe.  In the same period, EPS grew at an annualized</a:t>
            </a:r>
          </a:p>
          <a:p>
            <a:r>
              <a:rPr lang="en-US" b="0" i="0" u="none" strike="noStrike" baseline="0" dirty="0" smtClean="0">
                <a:solidFill>
                  <a:srgbClr val="000000"/>
                </a:solidFill>
                <a:latin typeface="Cambria" panose="02040503050406030204" pitchFamily="18" charset="0"/>
              </a:rPr>
              <a:t>21.0% rate, Earnings growth is well supported by free cash flow.  In the first quarter ended March 31, 2019,  </a:t>
            </a:r>
            <a:r>
              <a:rPr lang="en-US" b="1" i="0" u="none" strike="noStrike" baseline="0" dirty="0" err="1" smtClean="0">
                <a:solidFill>
                  <a:srgbClr val="000000"/>
                </a:solidFill>
                <a:latin typeface="Cambria,Bold"/>
              </a:rPr>
              <a:t>BioSpecifics</a:t>
            </a:r>
            <a:r>
              <a:rPr lang="en-US" b="1" i="0" u="none" strike="noStrike" baseline="0" dirty="0" smtClean="0">
                <a:solidFill>
                  <a:srgbClr val="000000"/>
                </a:solidFill>
                <a:latin typeface="Cambria,Bold"/>
              </a:rPr>
              <a:t> </a:t>
            </a:r>
            <a:r>
              <a:rPr lang="en-US" b="0" i="0" u="none" strike="noStrike" baseline="0" dirty="0" smtClean="0">
                <a:solidFill>
                  <a:srgbClr val="000000"/>
                </a:solidFill>
                <a:latin typeface="Cambria" panose="02040503050406030204" pitchFamily="18" charset="0"/>
              </a:rPr>
              <a:t>reported revenues growth of</a:t>
            </a:r>
          </a:p>
          <a:p>
            <a:r>
              <a:rPr lang="en-US" b="0" i="0" u="none" strike="noStrike" baseline="0" dirty="0" smtClean="0">
                <a:solidFill>
                  <a:srgbClr val="000000"/>
                </a:solidFill>
                <a:latin typeface="Cambria" panose="02040503050406030204" pitchFamily="18" charset="0"/>
              </a:rPr>
              <a:t>14.7% to $8.1 million, while EPS grew 11.1% to $0.60. The company reported positive results of Phase I and Phase 3 testing for the use of </a:t>
            </a:r>
            <a:r>
              <a:rPr lang="en-US" b="0" i="0" u="none" strike="noStrike" baseline="0" dirty="0" err="1" smtClean="0">
                <a:solidFill>
                  <a:srgbClr val="000000"/>
                </a:solidFill>
                <a:latin typeface="Cambria" panose="02040503050406030204" pitchFamily="18" charset="0"/>
              </a:rPr>
              <a:t>Xiaflex</a:t>
            </a:r>
            <a:r>
              <a:rPr lang="en-US" b="0" i="0" u="none" strike="noStrike" baseline="0" dirty="0" smtClean="0">
                <a:solidFill>
                  <a:srgbClr val="000000"/>
                </a:solidFill>
                <a:latin typeface="Cambria" panose="02040503050406030204" pitchFamily="18" charset="0"/>
              </a:rPr>
              <a:t> in treating uterine fibroids and cellulite. Endo reported that it expects to file its Biologics License Application (BLA) with the FDA for </a:t>
            </a:r>
            <a:r>
              <a:rPr lang="en-US" b="0" i="0" u="none" strike="noStrike" baseline="0" dirty="0" err="1" smtClean="0">
                <a:solidFill>
                  <a:srgbClr val="000000"/>
                </a:solidFill>
                <a:latin typeface="Cambria" panose="02040503050406030204" pitchFamily="18" charset="0"/>
              </a:rPr>
              <a:t>Xiaflex</a:t>
            </a:r>
            <a:r>
              <a:rPr lang="en-US" b="0" i="0" u="none" strike="noStrike" baseline="0" dirty="0" smtClean="0">
                <a:solidFill>
                  <a:srgbClr val="000000"/>
                </a:solidFill>
                <a:latin typeface="Cambria" panose="02040503050406030204" pitchFamily="18" charset="0"/>
              </a:rPr>
              <a:t> for the treatment of cellulite in the second half of 2019 with an expected commercial launch in the second half of 2020 subject to FDA approval.</a:t>
            </a:r>
            <a:endParaRPr lang="en-US" dirty="0"/>
          </a:p>
        </p:txBody>
      </p:sp>
    </p:spTree>
    <p:extLst>
      <p:ext uri="{BB962C8B-B14F-4D97-AF65-F5344CB8AC3E}">
        <p14:creationId xmlns:p14="http://schemas.microsoft.com/office/powerpoint/2010/main" val="1720487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35" y="0"/>
            <a:ext cx="11842865" cy="6801862"/>
          </a:xfrm>
          <a:prstGeom prst="rect">
            <a:avLst/>
          </a:prstGeom>
        </p:spPr>
        <p:txBody>
          <a:bodyPr wrap="square">
            <a:spAutoFit/>
          </a:bodyPr>
          <a:lstStyle/>
          <a:p>
            <a:r>
              <a:rPr lang="en-US" b="1" i="0" u="none" strike="noStrike" baseline="0" dirty="0" err="1" smtClean="0">
                <a:solidFill>
                  <a:srgbClr val="000000"/>
                </a:solidFill>
                <a:latin typeface="Cambria,Bold"/>
              </a:rPr>
              <a:t>BioSpecifics</a:t>
            </a:r>
            <a:r>
              <a:rPr lang="en-US" b="1" i="0" u="none" strike="noStrike" baseline="0" dirty="0" smtClean="0">
                <a:solidFill>
                  <a:srgbClr val="000000"/>
                </a:solidFill>
                <a:latin typeface="Cambria,Bold"/>
              </a:rPr>
              <a:t>’ </a:t>
            </a:r>
            <a:r>
              <a:rPr lang="en-US" b="0" i="0" u="none" strike="noStrike" baseline="0" dirty="0" smtClean="0">
                <a:solidFill>
                  <a:srgbClr val="000000"/>
                </a:solidFill>
                <a:latin typeface="Cambria" panose="02040503050406030204" pitchFamily="18" charset="0"/>
              </a:rPr>
              <a:t>commercial partner Endo expects mid-to-high teens percentage growth for </a:t>
            </a:r>
            <a:r>
              <a:rPr lang="en-US" b="0" i="0" u="none" strike="noStrike" baseline="0" dirty="0" err="1" smtClean="0">
                <a:solidFill>
                  <a:srgbClr val="000000"/>
                </a:solidFill>
                <a:latin typeface="Cambria" panose="02040503050406030204" pitchFamily="18" charset="0"/>
              </a:rPr>
              <a:t>Xiaflex</a:t>
            </a:r>
            <a:r>
              <a:rPr lang="en-US" b="0" i="0" u="none" strike="noStrike" baseline="0" dirty="0" smtClean="0">
                <a:solidFill>
                  <a:srgbClr val="000000"/>
                </a:solidFill>
                <a:latin typeface="Cambria" panose="02040503050406030204" pitchFamily="18" charset="0"/>
              </a:rPr>
              <a:t> revenue in 2019. Future “sizable” growth is possible as diagnosis rates and treatment rates for both </a:t>
            </a:r>
            <a:r>
              <a:rPr lang="en-US" b="0" i="0" u="none" strike="noStrike" baseline="0" dirty="0" err="1" smtClean="0">
                <a:solidFill>
                  <a:srgbClr val="000000"/>
                </a:solidFill>
                <a:latin typeface="Cambria" panose="02040503050406030204" pitchFamily="18" charset="0"/>
              </a:rPr>
              <a:t>Peyronie’s</a:t>
            </a:r>
            <a:r>
              <a:rPr lang="en-US" b="0" i="0" u="none" strike="noStrike" baseline="0" dirty="0" smtClean="0">
                <a:solidFill>
                  <a:srgbClr val="000000"/>
                </a:solidFill>
                <a:latin typeface="Cambria" panose="02040503050406030204" pitchFamily="18" charset="0"/>
              </a:rPr>
              <a:t> disease</a:t>
            </a:r>
          </a:p>
          <a:p>
            <a:r>
              <a:rPr lang="en-US" b="0" i="0" u="none" strike="noStrike" baseline="0" dirty="0" smtClean="0">
                <a:solidFill>
                  <a:srgbClr val="000000"/>
                </a:solidFill>
                <a:latin typeface="Cambria" panose="02040503050406030204" pitchFamily="18" charset="0"/>
              </a:rPr>
              <a:t>and </a:t>
            </a:r>
            <a:r>
              <a:rPr lang="en-US" b="0" i="0" u="none" strike="noStrike" baseline="0" dirty="0" err="1" smtClean="0">
                <a:solidFill>
                  <a:srgbClr val="000000"/>
                </a:solidFill>
                <a:latin typeface="Cambria" panose="02040503050406030204" pitchFamily="18" charset="0"/>
              </a:rPr>
              <a:t>Dupuytren’s</a:t>
            </a:r>
            <a:r>
              <a:rPr lang="en-US" b="0" i="0" u="none" strike="noStrike" baseline="0" dirty="0" smtClean="0">
                <a:solidFill>
                  <a:srgbClr val="000000"/>
                </a:solidFill>
                <a:latin typeface="Cambria" panose="02040503050406030204" pitchFamily="18" charset="0"/>
              </a:rPr>
              <a:t> contracture are extremely low. Endo is working to educate medical personnel and patients about the use of </a:t>
            </a:r>
            <a:r>
              <a:rPr lang="en-US" b="0" i="0" u="none" strike="noStrike" baseline="0" dirty="0" err="1" smtClean="0">
                <a:solidFill>
                  <a:srgbClr val="000000"/>
                </a:solidFill>
                <a:latin typeface="Cambria" panose="02040503050406030204" pitchFamily="18" charset="0"/>
              </a:rPr>
              <a:t>Xiaflex</a:t>
            </a:r>
            <a:r>
              <a:rPr lang="en-US" b="0" i="0" u="none" strike="noStrike" baseline="0" dirty="0" smtClean="0">
                <a:solidFill>
                  <a:srgbClr val="000000"/>
                </a:solidFill>
                <a:latin typeface="Cambria" panose="02040503050406030204" pitchFamily="18" charset="0"/>
              </a:rPr>
              <a:t> as non-surgical treatment options. Progress in treatments for uterine fibroids and cellulite</a:t>
            </a:r>
          </a:p>
          <a:p>
            <a:r>
              <a:rPr lang="en-US" b="0" i="0" u="none" strike="noStrike" baseline="0" dirty="0" smtClean="0">
                <a:solidFill>
                  <a:srgbClr val="000000"/>
                </a:solidFill>
                <a:latin typeface="Cambria" panose="02040503050406030204" pitchFamily="18" charset="0"/>
              </a:rPr>
              <a:t>look promising and could begin contributing to revenues in 2020. Looking further ahead, Endo and </a:t>
            </a:r>
            <a:r>
              <a:rPr lang="en-US" b="0" i="0" u="none" strike="noStrike" baseline="0" dirty="0" err="1" smtClean="0">
                <a:solidFill>
                  <a:srgbClr val="000000"/>
                </a:solidFill>
                <a:latin typeface="Cambria" panose="02040503050406030204" pitchFamily="18" charset="0"/>
              </a:rPr>
              <a:t>B</a:t>
            </a:r>
            <a:r>
              <a:rPr lang="en-US" b="1" i="0" u="none" strike="noStrike" baseline="0" dirty="0" err="1" smtClean="0">
                <a:solidFill>
                  <a:srgbClr val="000000"/>
                </a:solidFill>
                <a:latin typeface="Cambria,Bold"/>
              </a:rPr>
              <a:t>ioSpecifics</a:t>
            </a:r>
            <a:endParaRPr lang="en-US" b="1" i="0" u="none" strike="noStrike" baseline="0" dirty="0" smtClean="0">
              <a:solidFill>
                <a:srgbClr val="000000"/>
              </a:solidFill>
              <a:latin typeface="Cambria,Bold"/>
            </a:endParaRPr>
          </a:p>
          <a:p>
            <a:r>
              <a:rPr lang="en-US" b="0" i="0" u="none" strike="noStrike" baseline="0" dirty="0" smtClean="0">
                <a:solidFill>
                  <a:srgbClr val="000000"/>
                </a:solidFill>
                <a:latin typeface="Cambria" panose="02040503050406030204" pitchFamily="18" charset="0"/>
              </a:rPr>
              <a:t>are working on developing treatments for human lipomas, adhesive capsulitis, plantar fibromatosis, and lateral hip fat. Any of these could be significant contributors to royalty revenues.  We project revenue and earnings growth to run at an approximate 15% annual pace over the next few years. The only analyst covering </a:t>
            </a:r>
            <a:r>
              <a:rPr lang="en-US" b="1" i="0" u="none" strike="noStrike" baseline="0" dirty="0" smtClean="0">
                <a:solidFill>
                  <a:srgbClr val="000000"/>
                </a:solidFill>
                <a:latin typeface="Cambria,Bold"/>
              </a:rPr>
              <a:t>BSTC </a:t>
            </a:r>
            <a:r>
              <a:rPr lang="en-US" b="0" i="0" u="none" strike="noStrike" baseline="0" dirty="0" smtClean="0">
                <a:solidFill>
                  <a:srgbClr val="000000"/>
                </a:solidFill>
                <a:latin typeface="Cambria" panose="02040503050406030204" pitchFamily="18" charset="0"/>
              </a:rPr>
              <a:t>on Wall Street sees the potential for annual EPS growth to be as high as 22% a year through 2023, and EPS in the next two fiscal years to be slightly ahead of our 15% projection.  </a:t>
            </a:r>
            <a:br>
              <a:rPr lang="en-US" b="0" i="0" u="none" strike="noStrike" baseline="0" dirty="0" smtClean="0">
                <a:solidFill>
                  <a:srgbClr val="000000"/>
                </a:solidFill>
                <a:latin typeface="Cambria" panose="02040503050406030204" pitchFamily="18" charset="0"/>
              </a:rPr>
            </a:br>
            <a:r>
              <a:rPr lang="en-US" sz="2000" b="1" i="0" u="none" strike="noStrike" baseline="0" dirty="0" smtClean="0">
                <a:solidFill>
                  <a:srgbClr val="3398EA"/>
                </a:solidFill>
                <a:latin typeface="Cambria,Bold"/>
              </a:rPr>
              <a:t>Quality Analysis </a:t>
            </a:r>
            <a:r>
              <a:rPr lang="en-US" b="0" i="0" u="none" strike="noStrike" baseline="0" dirty="0" smtClean="0">
                <a:solidFill>
                  <a:srgbClr val="000000"/>
                </a:solidFill>
                <a:latin typeface="Cambria" panose="02040503050406030204" pitchFamily="18" charset="0"/>
              </a:rPr>
              <a:t>The company’s Intellectual Property (IP) portfolio is strong, with patents and drug protection extending as far out as 2034. The company’s corporate structure allows for very high pre-tax profit margins, which have been trending up over the past eight years and reached 75.2% in fiscal 2018.  Return on equity is also strong and stable, ending 2018 at 30.3%. </a:t>
            </a:r>
            <a:r>
              <a:rPr lang="en-US" b="1" i="0" u="none" strike="noStrike" baseline="0" dirty="0" err="1" smtClean="0">
                <a:solidFill>
                  <a:srgbClr val="000000"/>
                </a:solidFill>
                <a:latin typeface="Cambria,Bold"/>
              </a:rPr>
              <a:t>BioSpecifics</a:t>
            </a:r>
            <a:r>
              <a:rPr lang="en-US" b="1" i="0" u="none" strike="noStrike" baseline="0" dirty="0" smtClean="0">
                <a:solidFill>
                  <a:srgbClr val="000000"/>
                </a:solidFill>
                <a:latin typeface="Cambria,Bold"/>
              </a:rPr>
              <a:t> Technologies </a:t>
            </a:r>
            <a:r>
              <a:rPr lang="en-US" b="0" i="0" u="none" strike="noStrike" baseline="0" dirty="0" smtClean="0">
                <a:solidFill>
                  <a:srgbClr val="000000"/>
                </a:solidFill>
                <a:latin typeface="Cambria" panose="02040503050406030204" pitchFamily="18" charset="0"/>
              </a:rPr>
              <a:t>has no debt and insiders own around 19% of outstanding shares.</a:t>
            </a:r>
          </a:p>
          <a:p>
            <a:r>
              <a:rPr lang="en-US" sz="2000" b="1" i="0" u="none" strike="noStrike" baseline="0" dirty="0" smtClean="0">
                <a:solidFill>
                  <a:srgbClr val="3398EA"/>
                </a:solidFill>
                <a:latin typeface="Cambria,Bold"/>
              </a:rPr>
              <a:t>Value Analysis</a:t>
            </a:r>
          </a:p>
          <a:p>
            <a:r>
              <a:rPr lang="en-US" b="0" i="0" u="none" strike="noStrike" baseline="0" dirty="0" smtClean="0">
                <a:solidFill>
                  <a:srgbClr val="000000"/>
                </a:solidFill>
                <a:latin typeface="Cambria" panose="02040503050406030204" pitchFamily="18" charset="0"/>
              </a:rPr>
              <a:t>The current P/E ratio of 21.2 is well off the highs reached in recent years, but we factor in a bit of P/E ratio contraction in our expectations.  Paying a P/E of 21 for 15% growth is a rational action.  Our target is for EPS to reach $5.47 in five years. At a high P/E of 25, a future high price of $136 is indicated.  On the downside, if EPS stagnate at the TTM mark at $2.72 and the price drifts down to a P/E of 14, then a low price of $38 would be reached.  From the current price of $57.60, there is 4.1 times the upside to $136 than to the downside of $38, above our 3:1 minimum ratio. The total annual return from the current price come out to 18.9%.  As a very small company, </a:t>
            </a:r>
            <a:r>
              <a:rPr lang="en-US" b="1" i="0" u="none" strike="noStrike" baseline="0" dirty="0" err="1" smtClean="0">
                <a:solidFill>
                  <a:srgbClr val="000000"/>
                </a:solidFill>
                <a:latin typeface="Cambria,Bold"/>
              </a:rPr>
              <a:t>BioSpecifics</a:t>
            </a:r>
            <a:r>
              <a:rPr lang="en-US" b="1" i="0" u="none" strike="noStrike" baseline="0" dirty="0" smtClean="0">
                <a:solidFill>
                  <a:srgbClr val="000000"/>
                </a:solidFill>
                <a:latin typeface="Cambria,Bold"/>
              </a:rPr>
              <a:t> Technologies </a:t>
            </a:r>
            <a:r>
              <a:rPr lang="en-US" b="0" i="0" u="none" strike="noStrike" baseline="0" dirty="0" smtClean="0">
                <a:solidFill>
                  <a:srgbClr val="000000"/>
                </a:solidFill>
                <a:latin typeface="Cambria" panose="02040503050406030204" pitchFamily="18" charset="0"/>
              </a:rPr>
              <a:t>brings with it some additional volatility, but share prices have had a good upward trajectory over the last half-decade. As long as earnings growth persists, share price will eventually follow.  * * *</a:t>
            </a:r>
          </a:p>
          <a:p>
            <a:r>
              <a:rPr lang="en-US" b="1" i="0" u="none" strike="noStrike" baseline="0" dirty="0" err="1" smtClean="0">
                <a:solidFill>
                  <a:srgbClr val="000000"/>
                </a:solidFill>
                <a:latin typeface="Cambria,Bold"/>
              </a:rPr>
              <a:t>BioSpecifics</a:t>
            </a:r>
            <a:r>
              <a:rPr lang="en-US" b="1" i="0" u="none" strike="noStrike" baseline="0" dirty="0" smtClean="0">
                <a:solidFill>
                  <a:srgbClr val="000000"/>
                </a:solidFill>
                <a:latin typeface="Cambria,Bold"/>
              </a:rPr>
              <a:t> Technologies </a:t>
            </a:r>
            <a:r>
              <a:rPr lang="en-US" b="0" i="0" u="none" strike="noStrike" baseline="0" dirty="0" smtClean="0">
                <a:solidFill>
                  <a:srgbClr val="000000"/>
                </a:solidFill>
                <a:latin typeface="Cambria" panose="02040503050406030204" pitchFamily="18" charset="0"/>
              </a:rPr>
              <a:t>trades on the NASDAQ Global Market with the symbol </a:t>
            </a:r>
            <a:r>
              <a:rPr lang="en-US" b="1" i="0" u="none" strike="noStrike" baseline="0" dirty="0" smtClean="0">
                <a:solidFill>
                  <a:srgbClr val="000000"/>
                </a:solidFill>
                <a:latin typeface="Cambria,Bold"/>
              </a:rPr>
              <a:t>BSTC</a:t>
            </a:r>
            <a:r>
              <a:rPr lang="en-US" b="0" i="0" u="none" strike="noStrike" baseline="0" dirty="0" smtClean="0">
                <a:solidFill>
                  <a:srgbClr val="000000"/>
                </a:solidFill>
                <a:latin typeface="Cambria" panose="02040503050406030204" pitchFamily="18" charset="0"/>
              </a:rPr>
              <a:t>. Pays no dividends.</a:t>
            </a:r>
            <a:endParaRPr lang="en-US" dirty="0"/>
          </a:p>
        </p:txBody>
      </p:sp>
    </p:spTree>
    <p:extLst>
      <p:ext uri="{BB962C8B-B14F-4D97-AF65-F5344CB8AC3E}">
        <p14:creationId xmlns:p14="http://schemas.microsoft.com/office/powerpoint/2010/main" val="263203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8270" y="213167"/>
            <a:ext cx="10789920" cy="6453640"/>
          </a:xfrm>
          <a:prstGeom prst="rect">
            <a:avLst/>
          </a:prstGeom>
        </p:spPr>
      </p:pic>
    </p:spTree>
    <p:extLst>
      <p:ext uri="{BB962C8B-B14F-4D97-AF65-F5344CB8AC3E}">
        <p14:creationId xmlns:p14="http://schemas.microsoft.com/office/powerpoint/2010/main" val="3269633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65018" y="213160"/>
            <a:ext cx="10823171" cy="6329703"/>
          </a:xfrm>
          <a:prstGeom prst="rect">
            <a:avLst/>
          </a:prstGeom>
        </p:spPr>
      </p:pic>
      <p:sp>
        <p:nvSpPr>
          <p:cNvPr id="3" name="TextBox 2"/>
          <p:cNvSpPr txBox="1"/>
          <p:nvPr/>
        </p:nvSpPr>
        <p:spPr>
          <a:xfrm>
            <a:off x="6234545" y="565265"/>
            <a:ext cx="3890357" cy="369332"/>
          </a:xfrm>
          <a:prstGeom prst="rect">
            <a:avLst/>
          </a:prstGeom>
          <a:noFill/>
        </p:spPr>
        <p:txBody>
          <a:bodyPr wrap="square" rtlCol="0">
            <a:spAutoFit/>
          </a:bodyPr>
          <a:lstStyle/>
          <a:p>
            <a:r>
              <a:rPr lang="en-US" dirty="0" smtClean="0"/>
              <a:t>Manifest Investing.com</a:t>
            </a:r>
            <a:endParaRPr lang="en-US" dirty="0"/>
          </a:p>
        </p:txBody>
      </p:sp>
    </p:spTree>
    <p:extLst>
      <p:ext uri="{BB962C8B-B14F-4D97-AF65-F5344CB8AC3E}">
        <p14:creationId xmlns:p14="http://schemas.microsoft.com/office/powerpoint/2010/main" val="2934730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07683" y="864525"/>
            <a:ext cx="10046007" cy="5270268"/>
          </a:xfrm>
          <a:prstGeom prst="rect">
            <a:avLst/>
          </a:prstGeom>
        </p:spPr>
      </p:pic>
    </p:spTree>
    <p:extLst>
      <p:ext uri="{BB962C8B-B14F-4D97-AF65-F5344CB8AC3E}">
        <p14:creationId xmlns:p14="http://schemas.microsoft.com/office/powerpoint/2010/main" val="1691549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509" y="631767"/>
            <a:ext cx="11371811" cy="6093976"/>
          </a:xfrm>
          <a:prstGeom prst="rect">
            <a:avLst/>
          </a:prstGeom>
          <a:noFill/>
        </p:spPr>
        <p:txBody>
          <a:bodyPr wrap="square" rtlCol="0">
            <a:spAutoFit/>
          </a:bodyPr>
          <a:lstStyle/>
          <a:p>
            <a:r>
              <a:rPr lang="en-US" sz="2600" dirty="0" smtClean="0"/>
              <a:t>The forward-looking statements include statements concerning, among other things, the opportunity for minimally invasive non-surgical treatment XIAFLEX in several potential pipeline indications; the expected revenue growth for XIAFLEX in 2019; the Company’s ability to achieve its future growth initiatives with regard to </a:t>
            </a:r>
            <a:r>
              <a:rPr lang="en-US" sz="2600" dirty="0" err="1" smtClean="0"/>
              <a:t>Dupuytren’s</a:t>
            </a:r>
            <a:r>
              <a:rPr lang="en-US" sz="2600" dirty="0" smtClean="0"/>
              <a:t> Contracture; the expansion of the market for XIAFLEX for the treatment of </a:t>
            </a:r>
            <a:r>
              <a:rPr lang="en-US" sz="2600" dirty="0" err="1" smtClean="0"/>
              <a:t>Peyronie’s</a:t>
            </a:r>
            <a:r>
              <a:rPr lang="en-US" sz="2600" dirty="0" smtClean="0"/>
              <a:t> Disease and </a:t>
            </a:r>
            <a:r>
              <a:rPr lang="en-US" sz="2600" dirty="0" err="1" smtClean="0"/>
              <a:t>Dupuytren’s</a:t>
            </a:r>
            <a:r>
              <a:rPr lang="en-US" sz="2600" dirty="0" smtClean="0"/>
              <a:t> Contracture through future growth initiatives; the timing of Endo’s BLA submission and potential FDA approval in connection with and the potential commercial launch of XIAFLEX for the treatment of cellulite; whether treating uterine fibroids with XIAFLEX will achieve the advantages over major surgery identified by the Company and the timing of future clinical trials and the publication of results of clinical trials; Endo’s interest in currently unlicensed indications; whether XIAFLEX will be the only FDA approved nonsurgical therapy for adhesive capsulitis; the projected receipt of payments from Endo and sublicense income payments based on Endo’s partnerships; and the strength of the Company’s IP portfolio.</a:t>
            </a:r>
            <a:endParaRPr lang="en-US" sz="2600" dirty="0"/>
          </a:p>
        </p:txBody>
      </p:sp>
    </p:spTree>
    <p:extLst>
      <p:ext uri="{BB962C8B-B14F-4D97-AF65-F5344CB8AC3E}">
        <p14:creationId xmlns:p14="http://schemas.microsoft.com/office/powerpoint/2010/main" val="79574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81959" y="631767"/>
            <a:ext cx="10605736" cy="5916728"/>
          </a:xfrm>
          <a:prstGeom prst="rect">
            <a:avLst/>
          </a:prstGeom>
        </p:spPr>
      </p:pic>
    </p:spTree>
    <p:extLst>
      <p:ext uri="{BB962C8B-B14F-4D97-AF65-F5344CB8AC3E}">
        <p14:creationId xmlns:p14="http://schemas.microsoft.com/office/powerpoint/2010/main" val="401982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575" y="0"/>
            <a:ext cx="10515600" cy="1325563"/>
          </a:xfrm>
        </p:spPr>
        <p:txBody>
          <a:bodyPr/>
          <a:lstStyle/>
          <a:p>
            <a:r>
              <a:rPr lang="en-US" dirty="0" smtClean="0"/>
              <a:t>XIAFLEX® Pipeline</a:t>
            </a:r>
            <a:endParaRPr lang="en-US" dirty="0"/>
          </a:p>
        </p:txBody>
      </p:sp>
      <p:pic>
        <p:nvPicPr>
          <p:cNvPr id="3" name="Picture 2"/>
          <p:cNvPicPr>
            <a:picLocks noChangeAspect="1"/>
          </p:cNvPicPr>
          <p:nvPr/>
        </p:nvPicPr>
        <p:blipFill>
          <a:blip r:embed="rId3"/>
          <a:stretch>
            <a:fillRect/>
          </a:stretch>
        </p:blipFill>
        <p:spPr>
          <a:xfrm>
            <a:off x="455042" y="914400"/>
            <a:ext cx="11448783" cy="5569527"/>
          </a:xfrm>
          <a:prstGeom prst="rect">
            <a:avLst/>
          </a:prstGeom>
        </p:spPr>
      </p:pic>
    </p:spTree>
    <p:extLst>
      <p:ext uri="{BB962C8B-B14F-4D97-AF65-F5344CB8AC3E}">
        <p14:creationId xmlns:p14="http://schemas.microsoft.com/office/powerpoint/2010/main" val="2007042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1025"/>
          </a:xfrm>
        </p:spPr>
        <p:txBody>
          <a:bodyPr>
            <a:normAutofit/>
          </a:bodyPr>
          <a:lstStyle/>
          <a:p>
            <a:r>
              <a:rPr lang="en-US" sz="3900" dirty="0" smtClean="0"/>
              <a:t>XIAFLEX Marketed Indications Future Growth Opportunities</a:t>
            </a:r>
            <a:endParaRPr lang="en-US" sz="3900" dirty="0"/>
          </a:p>
        </p:txBody>
      </p:sp>
      <p:pic>
        <p:nvPicPr>
          <p:cNvPr id="3" name="Picture 2"/>
          <p:cNvPicPr>
            <a:picLocks noChangeAspect="1"/>
          </p:cNvPicPr>
          <p:nvPr/>
        </p:nvPicPr>
        <p:blipFill>
          <a:blip r:embed="rId3"/>
          <a:stretch>
            <a:fillRect/>
          </a:stretch>
        </p:blipFill>
        <p:spPr>
          <a:xfrm>
            <a:off x="814648" y="931025"/>
            <a:ext cx="5270268" cy="5652654"/>
          </a:xfrm>
          <a:prstGeom prst="rect">
            <a:avLst/>
          </a:prstGeom>
        </p:spPr>
      </p:pic>
      <p:pic>
        <p:nvPicPr>
          <p:cNvPr id="4" name="Picture 3"/>
          <p:cNvPicPr>
            <a:picLocks noChangeAspect="1"/>
          </p:cNvPicPr>
          <p:nvPr/>
        </p:nvPicPr>
        <p:blipFill>
          <a:blip r:embed="rId4"/>
          <a:stretch>
            <a:fillRect/>
          </a:stretch>
        </p:blipFill>
        <p:spPr>
          <a:xfrm>
            <a:off x="6700059" y="1047404"/>
            <a:ext cx="5270268" cy="5536275"/>
          </a:xfrm>
          <a:prstGeom prst="rect">
            <a:avLst/>
          </a:prstGeom>
        </p:spPr>
      </p:pic>
    </p:spTree>
    <p:extLst>
      <p:ext uri="{BB962C8B-B14F-4D97-AF65-F5344CB8AC3E}">
        <p14:creationId xmlns:p14="http://schemas.microsoft.com/office/powerpoint/2010/main" val="330815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Overview of CCH for Uterine Fibroids</a:t>
            </a:r>
            <a:endParaRPr lang="en-US" dirty="0"/>
          </a:p>
        </p:txBody>
      </p:sp>
      <p:pic>
        <p:nvPicPr>
          <p:cNvPr id="3" name="Picture 2"/>
          <p:cNvPicPr>
            <a:picLocks noChangeAspect="1"/>
          </p:cNvPicPr>
          <p:nvPr/>
        </p:nvPicPr>
        <p:blipFill>
          <a:blip r:embed="rId3"/>
          <a:stretch>
            <a:fillRect/>
          </a:stretch>
        </p:blipFill>
        <p:spPr>
          <a:xfrm>
            <a:off x="714895" y="1030779"/>
            <a:ext cx="11089178" cy="5503026"/>
          </a:xfrm>
          <a:prstGeom prst="rect">
            <a:avLst/>
          </a:prstGeom>
        </p:spPr>
      </p:pic>
    </p:spTree>
    <p:extLst>
      <p:ext uri="{BB962C8B-B14F-4D97-AF65-F5344CB8AC3E}">
        <p14:creationId xmlns:p14="http://schemas.microsoft.com/office/powerpoint/2010/main" val="1585153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78" y="0"/>
            <a:ext cx="12075622" cy="1325563"/>
          </a:xfrm>
        </p:spPr>
        <p:txBody>
          <a:bodyPr>
            <a:normAutofit/>
          </a:bodyPr>
          <a:lstStyle/>
          <a:p>
            <a:r>
              <a:rPr lang="en-US" sz="3900" dirty="0" smtClean="0"/>
              <a:t>Potential Advantages of </a:t>
            </a:r>
            <a:r>
              <a:rPr lang="en-US" sz="3900" dirty="0" err="1" smtClean="0"/>
              <a:t>XIAFLEX®Injection</a:t>
            </a:r>
            <a:r>
              <a:rPr lang="en-US" sz="3900" dirty="0" smtClean="0"/>
              <a:t> vs Major Surgery</a:t>
            </a:r>
            <a:endParaRPr lang="en-US" sz="3900" dirty="0"/>
          </a:p>
        </p:txBody>
      </p:sp>
      <p:pic>
        <p:nvPicPr>
          <p:cNvPr id="3" name="Picture 2"/>
          <p:cNvPicPr>
            <a:picLocks noChangeAspect="1"/>
          </p:cNvPicPr>
          <p:nvPr/>
        </p:nvPicPr>
        <p:blipFill>
          <a:blip r:embed="rId3"/>
          <a:stretch>
            <a:fillRect/>
          </a:stretch>
        </p:blipFill>
        <p:spPr>
          <a:xfrm>
            <a:off x="1092825" y="1325563"/>
            <a:ext cx="9975938" cy="4194088"/>
          </a:xfrm>
          <a:prstGeom prst="rect">
            <a:avLst/>
          </a:prstGeom>
        </p:spPr>
      </p:pic>
    </p:spTree>
    <p:extLst>
      <p:ext uri="{BB962C8B-B14F-4D97-AF65-F5344CB8AC3E}">
        <p14:creationId xmlns:p14="http://schemas.microsoft.com/office/powerpoint/2010/main" val="679735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3" y="0"/>
            <a:ext cx="10515600" cy="1325563"/>
          </a:xfrm>
        </p:spPr>
        <p:txBody>
          <a:bodyPr/>
          <a:lstStyle/>
          <a:p>
            <a:r>
              <a:rPr lang="en-US" dirty="0" smtClean="0"/>
              <a:t>Overview of CCH for Cellulite</a:t>
            </a:r>
            <a:endParaRPr lang="en-US" dirty="0"/>
          </a:p>
        </p:txBody>
      </p:sp>
      <p:pic>
        <p:nvPicPr>
          <p:cNvPr id="3" name="Picture 2"/>
          <p:cNvPicPr>
            <a:picLocks noChangeAspect="1"/>
          </p:cNvPicPr>
          <p:nvPr/>
        </p:nvPicPr>
        <p:blipFill>
          <a:blip r:embed="rId3"/>
          <a:stretch>
            <a:fillRect/>
          </a:stretch>
        </p:blipFill>
        <p:spPr>
          <a:xfrm>
            <a:off x="365760" y="928094"/>
            <a:ext cx="11704320" cy="5572459"/>
          </a:xfrm>
          <a:prstGeom prst="rect">
            <a:avLst/>
          </a:prstGeom>
        </p:spPr>
      </p:pic>
    </p:spTree>
    <p:extLst>
      <p:ext uri="{BB962C8B-B14F-4D97-AF65-F5344CB8AC3E}">
        <p14:creationId xmlns:p14="http://schemas.microsoft.com/office/powerpoint/2010/main" val="4220217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a:t>
            </a:r>
            <a:endParaRPr lang="en-US" dirty="0"/>
          </a:p>
        </p:txBody>
      </p:sp>
      <p:sp>
        <p:nvSpPr>
          <p:cNvPr id="3" name="Rectangle 2"/>
          <p:cNvSpPr/>
          <p:nvPr/>
        </p:nvSpPr>
        <p:spPr>
          <a:xfrm>
            <a:off x="996933" y="1690688"/>
            <a:ext cx="11013849" cy="1200329"/>
          </a:xfrm>
          <a:prstGeom prst="rect">
            <a:avLst/>
          </a:prstGeom>
        </p:spPr>
        <p:txBody>
          <a:bodyPr wrap="none">
            <a:spAutoFit/>
          </a:bodyPr>
          <a:lstStyle/>
          <a:p>
            <a:r>
              <a:rPr lang="en-US" sz="3600" dirty="0" smtClean="0"/>
              <a:t>Human Lipomas - ~600,000 patients in the U.S. annually ▪ </a:t>
            </a:r>
          </a:p>
          <a:p>
            <a:r>
              <a:rPr lang="en-US" sz="3600" dirty="0" smtClean="0"/>
              <a:t>20% of patients have multiple lipomas </a:t>
            </a:r>
            <a:endParaRPr lang="en-US" sz="3600" dirty="0"/>
          </a:p>
        </p:txBody>
      </p:sp>
      <p:sp>
        <p:nvSpPr>
          <p:cNvPr id="4" name="Rectangle 3"/>
          <p:cNvSpPr/>
          <p:nvPr/>
        </p:nvSpPr>
        <p:spPr>
          <a:xfrm>
            <a:off x="996933" y="3016251"/>
            <a:ext cx="10790514" cy="3200876"/>
          </a:xfrm>
          <a:prstGeom prst="rect">
            <a:avLst/>
          </a:prstGeom>
        </p:spPr>
        <p:txBody>
          <a:bodyPr wrap="square">
            <a:spAutoFit/>
          </a:bodyPr>
          <a:lstStyle/>
          <a:p>
            <a:r>
              <a:rPr lang="en-US" sz="3200" dirty="0" smtClean="0"/>
              <a:t>Adhesive Capsulitis Potential to be Only FDA Approved Nonsurgical Therapy - Affects 20 - 50 million people worldwide ▪ 300K cases diagnosed annually in the U.S.; 10% treated invasively ▪ Condition can last approximately 1 year to up to 3.5 years ▪ Estimated to occur in 20% of diabetics </a:t>
            </a:r>
          </a:p>
          <a:p>
            <a:endParaRPr lang="en-US" sz="1000" dirty="0"/>
          </a:p>
          <a:p>
            <a:r>
              <a:rPr lang="en-US" sz="3200" dirty="0" smtClean="0"/>
              <a:t>Plantar Fibromatosis - ~200,000 patients in the U.S</a:t>
            </a:r>
            <a:endParaRPr lang="en-US" sz="3200" dirty="0"/>
          </a:p>
        </p:txBody>
      </p:sp>
    </p:spTree>
    <p:extLst>
      <p:ext uri="{BB962C8B-B14F-4D97-AF65-F5344CB8AC3E}">
        <p14:creationId xmlns:p14="http://schemas.microsoft.com/office/powerpoint/2010/main" val="133723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576</Words>
  <Application>Microsoft Office PowerPoint</Application>
  <PresentationFormat>Widescreen</PresentationFormat>
  <Paragraphs>49</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Cambria</vt:lpstr>
      <vt:lpstr>Cambria,Bold</vt:lpstr>
      <vt:lpstr>Cambria,BoldItalic</vt:lpstr>
      <vt:lpstr>Office Theme</vt:lpstr>
      <vt:lpstr>PowerPoint Presentation</vt:lpstr>
      <vt:lpstr>PowerPoint Presentation</vt:lpstr>
      <vt:lpstr>PowerPoint Presentation</vt:lpstr>
      <vt:lpstr>XIAFLEX® Pipeline</vt:lpstr>
      <vt:lpstr>XIAFLEX Marketed Indications Future Growth Opportunities</vt:lpstr>
      <vt:lpstr>Overview of CCH for Uterine Fibroids</vt:lpstr>
      <vt:lpstr>Potential Advantages of XIAFLEX®Injection vs Major Surgery</vt:lpstr>
      <vt:lpstr>Overview of CCH for Cellulite</vt:lpstr>
      <vt:lpstr>Other</vt:lpstr>
      <vt:lpstr>PowerPoint Presentation</vt:lpstr>
      <vt:lpstr>PowerPoint Presentation</vt:lpstr>
      <vt:lpstr>PowerPoint Presentation</vt:lpstr>
      <vt:lpstr>PowerPoint Presentation</vt:lpstr>
      <vt:lpstr>Small Cap Advisor - October 2019 Issue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Sheryl</dc:creator>
  <cp:lastModifiedBy>Sheryl</cp:lastModifiedBy>
  <cp:revision>10</cp:revision>
  <dcterms:created xsi:type="dcterms:W3CDTF">2019-10-09T19:11:49Z</dcterms:created>
  <dcterms:modified xsi:type="dcterms:W3CDTF">2019-10-09T21:09:12Z</dcterms:modified>
</cp:coreProperties>
</file>