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9" r:id="rId1"/>
  </p:sldMasterIdLst>
  <p:notesMasterIdLst>
    <p:notesMasterId r:id="rId11"/>
  </p:notesMasterIdLst>
  <p:handoutMasterIdLst>
    <p:handoutMasterId r:id="rId12"/>
  </p:handoutMasterIdLst>
  <p:sldIdLst>
    <p:sldId id="256" r:id="rId2"/>
    <p:sldId id="257" r:id="rId3"/>
    <p:sldId id="322" r:id="rId4"/>
    <p:sldId id="276" r:id="rId5"/>
    <p:sldId id="328" r:id="rId6"/>
    <p:sldId id="325" r:id="rId7"/>
    <p:sldId id="314" r:id="rId8"/>
    <p:sldId id="299" r:id="rId9"/>
    <p:sldId id="327"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86332" autoAdjust="0"/>
  </p:normalViewPr>
  <p:slideViewPr>
    <p:cSldViewPr snapToGrid="0" snapToObjects="1">
      <p:cViewPr varScale="1">
        <p:scale>
          <a:sx n="40" d="100"/>
          <a:sy n="40" d="100"/>
        </p:scale>
        <p:origin x="346" y="43"/>
      </p:cViewPr>
      <p:guideLst>
        <p:guide orient="horz" pos="2160"/>
        <p:guide pos="2880"/>
      </p:guideLst>
    </p:cSldViewPr>
  </p:slideViewPr>
  <p:outlineViewPr>
    <p:cViewPr>
      <p:scale>
        <a:sx n="33" d="100"/>
        <a:sy n="33" d="100"/>
      </p:scale>
      <p:origin x="0" y="12488"/>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90" d="100"/>
          <a:sy n="90" d="100"/>
        </p:scale>
        <p:origin x="-3728"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14E0332-08F0-0F40-98E3-E4ABF1FFC5C8}" type="datetimeFigureOut">
              <a:rPr lang="en-US" smtClean="0"/>
              <a:t>8/16/2019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CEAC368-7DB1-774A-9240-28819EC8E4B3}" type="slidenum">
              <a:rPr lang="en-US" smtClean="0"/>
              <a:t>‹#›</a:t>
            </a:fld>
            <a:endParaRPr lang="en-US"/>
          </a:p>
        </p:txBody>
      </p:sp>
    </p:spTree>
    <p:extLst>
      <p:ext uri="{BB962C8B-B14F-4D97-AF65-F5344CB8AC3E}">
        <p14:creationId xmlns:p14="http://schemas.microsoft.com/office/powerpoint/2010/main" val="1343877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53DD08-B017-9D4C-BF9D-0D1D63996D78}" type="datetimeFigureOut">
              <a:rPr lang="en-US" smtClean="0"/>
              <a:t>8/16/2019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978C68-83E5-604B-8727-62446E339014}" type="slidenum">
              <a:rPr lang="en-US" smtClean="0"/>
              <a:t>‹#›</a:t>
            </a:fld>
            <a:endParaRPr lang="en-US"/>
          </a:p>
        </p:txBody>
      </p:sp>
    </p:spTree>
    <p:extLst>
      <p:ext uri="{BB962C8B-B14F-4D97-AF65-F5344CB8AC3E}">
        <p14:creationId xmlns:p14="http://schemas.microsoft.com/office/powerpoint/2010/main" val="13966516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78C68-83E5-604B-8727-62446E339014}" type="slidenum">
              <a:rPr lang="en-US" smtClean="0"/>
              <a:t>3</a:t>
            </a:fld>
            <a:endParaRPr lang="en-US"/>
          </a:p>
        </p:txBody>
      </p:sp>
    </p:spTree>
    <p:extLst>
      <p:ext uri="{BB962C8B-B14F-4D97-AF65-F5344CB8AC3E}">
        <p14:creationId xmlns:p14="http://schemas.microsoft.com/office/powerpoint/2010/main" val="3662252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Prosumers</a:t>
            </a:r>
            <a:r>
              <a:rPr lang="en-US" dirty="0"/>
              <a:t> are professional installers.  </a:t>
            </a:r>
          </a:p>
        </p:txBody>
      </p:sp>
      <p:sp>
        <p:nvSpPr>
          <p:cNvPr id="4" name="Slide Number Placeholder 3"/>
          <p:cNvSpPr>
            <a:spLocks noGrp="1"/>
          </p:cNvSpPr>
          <p:nvPr>
            <p:ph type="sldNum" sz="quarter" idx="10"/>
          </p:nvPr>
        </p:nvSpPr>
        <p:spPr/>
        <p:txBody>
          <a:bodyPr/>
          <a:lstStyle/>
          <a:p>
            <a:fld id="{E4978C68-83E5-604B-8727-62446E339014}" type="slidenum">
              <a:rPr lang="en-US" smtClean="0"/>
              <a:t>4</a:t>
            </a:fld>
            <a:endParaRPr lang="en-US"/>
          </a:p>
        </p:txBody>
      </p:sp>
    </p:spTree>
    <p:extLst>
      <p:ext uri="{BB962C8B-B14F-4D97-AF65-F5344CB8AC3E}">
        <p14:creationId xmlns:p14="http://schemas.microsoft.com/office/powerpoint/2010/main" val="1359867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Its merchandise sales primarily consist of the sale of tobacco products, grocery items, candy and snacks, beverages, beer, wine and fresh food offerings, including quick service restaurants. </a:t>
            </a:r>
            <a:endParaRPr lang="en-US" dirty="0"/>
          </a:p>
        </p:txBody>
      </p:sp>
      <p:sp>
        <p:nvSpPr>
          <p:cNvPr id="4" name="Slide Number Placeholder 3"/>
          <p:cNvSpPr>
            <a:spLocks noGrp="1"/>
          </p:cNvSpPr>
          <p:nvPr>
            <p:ph type="sldNum" sz="quarter" idx="5"/>
          </p:nvPr>
        </p:nvSpPr>
        <p:spPr/>
        <p:txBody>
          <a:bodyPr/>
          <a:lstStyle/>
          <a:p>
            <a:fld id="{E4978C68-83E5-604B-8727-62446E339014}" type="slidenum">
              <a:rPr lang="en-US" smtClean="0"/>
              <a:t>5</a:t>
            </a:fld>
            <a:endParaRPr lang="en-US"/>
          </a:p>
        </p:txBody>
      </p:sp>
    </p:spTree>
    <p:extLst>
      <p:ext uri="{BB962C8B-B14F-4D97-AF65-F5344CB8AC3E}">
        <p14:creationId xmlns:p14="http://schemas.microsoft.com/office/powerpoint/2010/main" val="525495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78C68-83E5-604B-8727-62446E339014}" type="slidenum">
              <a:rPr lang="en-US" smtClean="0"/>
              <a:t>6</a:t>
            </a:fld>
            <a:endParaRPr lang="en-US"/>
          </a:p>
        </p:txBody>
      </p:sp>
    </p:spTree>
    <p:extLst>
      <p:ext uri="{BB962C8B-B14F-4D97-AF65-F5344CB8AC3E}">
        <p14:creationId xmlns:p14="http://schemas.microsoft.com/office/powerpoint/2010/main" val="3631335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78C68-83E5-604B-8727-62446E339014}" type="slidenum">
              <a:rPr lang="en-US" smtClean="0"/>
              <a:t>7</a:t>
            </a:fld>
            <a:endParaRPr lang="en-US"/>
          </a:p>
        </p:txBody>
      </p:sp>
    </p:spTree>
    <p:extLst>
      <p:ext uri="{BB962C8B-B14F-4D97-AF65-F5344CB8AC3E}">
        <p14:creationId xmlns:p14="http://schemas.microsoft.com/office/powerpoint/2010/main" val="2366726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78C68-83E5-604B-8727-62446E339014}" type="slidenum">
              <a:rPr lang="en-US" smtClean="0"/>
              <a:t>8</a:t>
            </a:fld>
            <a:endParaRPr lang="en-US"/>
          </a:p>
        </p:txBody>
      </p:sp>
    </p:spTree>
    <p:extLst>
      <p:ext uri="{BB962C8B-B14F-4D97-AF65-F5344CB8AC3E}">
        <p14:creationId xmlns:p14="http://schemas.microsoft.com/office/powerpoint/2010/main" val="3542547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78C68-83E5-604B-8727-62446E339014}" type="slidenum">
              <a:rPr lang="en-US" smtClean="0"/>
              <a:t>9</a:t>
            </a:fld>
            <a:endParaRPr lang="en-US"/>
          </a:p>
        </p:txBody>
      </p:sp>
    </p:spTree>
    <p:extLst>
      <p:ext uri="{BB962C8B-B14F-4D97-AF65-F5344CB8AC3E}">
        <p14:creationId xmlns:p14="http://schemas.microsoft.com/office/powerpoint/2010/main" val="3284196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216C5678-EE20-4FA5-88E2-6E0BD67A2E26}" type="datetime1">
              <a:rPr lang="en-US" smtClean="0"/>
              <a:t>8/16/2019</a:t>
            </a:fld>
            <a:endParaRPr lang="en-US" dirty="0"/>
          </a:p>
        </p:txBody>
      </p:sp>
      <p:sp>
        <p:nvSpPr>
          <p:cNvPr id="8" name="Slide Number Placeholder 7"/>
          <p:cNvSpPr>
            <a:spLocks noGrp="1"/>
          </p:cNvSpPr>
          <p:nvPr>
            <p:ph type="sldNum" sz="quarter" idx="11"/>
          </p:nvPr>
        </p:nvSpPr>
        <p:spPr/>
        <p:txBody>
          <a:bodyPr/>
          <a:lstStyle/>
          <a:p>
            <a:fld id="{2D57B0AA-AC8E-4463-ADAC-E87D09B82E4F}" type="slidenum">
              <a:rPr lang="en-US" smtClean="0"/>
              <a:t>‹#›</a:t>
            </a:fld>
            <a:endParaRPr lang="en-US"/>
          </a:p>
        </p:txBody>
      </p:sp>
      <p:sp>
        <p:nvSpPr>
          <p:cNvPr id="9" name="Footer Placeholder 8"/>
          <p:cNvSpPr>
            <a:spLocks noGrp="1"/>
          </p:cNvSpPr>
          <p:nvPr>
            <p:ph type="ftr" sz="quarter" idx="12"/>
          </p:nvPr>
        </p:nvSpPr>
        <p:spPr/>
        <p:txBody>
          <a:bodyPr/>
          <a:lstStyle/>
          <a:p>
            <a:r>
              <a:rPr lang="en-US"/>
              <a:t>Footer Text</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051B39-B140-43FE-96DB-472A2B59CE7C}" type="datetime1">
              <a:rPr lang="en-US" smtClean="0"/>
              <a:t>8/16/2019</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00BB2-27C5-458B-ABCE-839C88CF47CE}" type="datetime1">
              <a:rPr lang="en-US" smtClean="0"/>
              <a:t>8/16/2019</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1D738E-8962-435F-8C43-147B8DD7E819}" type="datetime1">
              <a:rPr lang="en-US" smtClean="0"/>
              <a:t>8/16/2019</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CAEA93-55E7-4DA9-90C2-089A26EEFEC4}" type="datetime1">
              <a:rPr lang="en-US" smtClean="0"/>
              <a:t>8/16/2019</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4CF3C7-6809-4F39-BD67-A75817BDDE0A}" type="datetime1">
              <a:rPr lang="en-US" smtClean="0"/>
              <a:t>8/16/2019</a:t>
            </a:fld>
            <a:endParaRPr lang="en-US"/>
          </a:p>
        </p:txBody>
      </p:sp>
      <p:sp>
        <p:nvSpPr>
          <p:cNvPr id="6" name="Footer Placeholder 5"/>
          <p:cNvSpPr>
            <a:spLocks noGrp="1"/>
          </p:cNvSpPr>
          <p:nvPr>
            <p:ph type="ftr" sz="quarter" idx="11"/>
          </p:nvPr>
        </p:nvSpPr>
        <p:spPr/>
        <p:txBody>
          <a:bodyPr/>
          <a:lstStyle/>
          <a:p>
            <a:r>
              <a:rPr lang="en-US"/>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F7EAEB24-CE78-465C-A726-91D0868FA48F}" type="datetime1">
              <a:rPr lang="en-US" smtClean="0"/>
              <a:t>8/16/2019</a:t>
            </a:fld>
            <a:endParaRPr lang="en-US"/>
          </a:p>
        </p:txBody>
      </p:sp>
      <p:sp>
        <p:nvSpPr>
          <p:cNvPr id="8" name="Footer Placeholder 7"/>
          <p:cNvSpPr>
            <a:spLocks noGrp="1"/>
          </p:cNvSpPr>
          <p:nvPr>
            <p:ph type="ftr" sz="quarter" idx="11"/>
          </p:nvPr>
        </p:nvSpPr>
        <p:spPr/>
        <p:txBody>
          <a:bodyPr/>
          <a:lstStyle/>
          <a:p>
            <a:r>
              <a:rPr lang="en-US"/>
              <a:t>Footer Text</a:t>
            </a:r>
          </a:p>
        </p:txBody>
      </p:sp>
      <p:sp>
        <p:nvSpPr>
          <p:cNvPr id="9" name="Slide Number Placeholder 8"/>
          <p:cNvSpPr>
            <a:spLocks noGrp="1"/>
          </p:cNvSpPr>
          <p:nvPr>
            <p:ph type="sldNum" sz="quarter" idx="12"/>
          </p:nvPr>
        </p:nvSpPr>
        <p:spPr/>
        <p:txBody>
          <a:bodyPr/>
          <a:lstStyle/>
          <a:p>
            <a:fld id="{BA9B540C-44DA-4F69-89C9-7C84606640D3}" type="slidenum">
              <a:rPr lang="en-US" smtClean="0"/>
              <a:pPr/>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0BAADF0-1749-4E8B-9691-B44A5F8C0895}" type="datetime1">
              <a:rPr lang="en-US" smtClean="0"/>
              <a:t>8/16/2019</a:t>
            </a:fld>
            <a:endParaRPr lang="en-US"/>
          </a:p>
        </p:txBody>
      </p:sp>
      <p:sp>
        <p:nvSpPr>
          <p:cNvPr id="4" name="Footer Placeholder 3"/>
          <p:cNvSpPr>
            <a:spLocks noGrp="1"/>
          </p:cNvSpPr>
          <p:nvPr>
            <p:ph type="ftr" sz="quarter" idx="11"/>
          </p:nvPr>
        </p:nvSpPr>
        <p:spPr/>
        <p:txBody>
          <a:bodyPr/>
          <a:lstStyle/>
          <a:p>
            <a:r>
              <a:rPr lang="en-US"/>
              <a:t>Footer Text</a:t>
            </a:r>
          </a:p>
        </p:txBody>
      </p:sp>
      <p:sp>
        <p:nvSpPr>
          <p:cNvPr id="5" name="Slide Number Placeholder 4"/>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F628A-A867-4937-BBE5-207DB6F9C51A}" type="datetime1">
              <a:rPr lang="en-US" smtClean="0"/>
              <a:t>8/16/2019</a:t>
            </a:fld>
            <a:endParaRPr lang="en-US"/>
          </a:p>
        </p:txBody>
      </p:sp>
      <p:sp>
        <p:nvSpPr>
          <p:cNvPr id="3" name="Footer Placeholder 2"/>
          <p:cNvSpPr>
            <a:spLocks noGrp="1"/>
          </p:cNvSpPr>
          <p:nvPr>
            <p:ph type="ftr" sz="quarter" idx="11"/>
          </p:nvPr>
        </p:nvSpPr>
        <p:spPr/>
        <p:txBody>
          <a:bodyPr/>
          <a:lstStyle/>
          <a:p>
            <a:r>
              <a:rPr lang="en-US"/>
              <a:t>Footer Text</a:t>
            </a:r>
          </a:p>
        </p:txBody>
      </p:sp>
      <p:sp>
        <p:nvSpPr>
          <p:cNvPr id="4" name="Slide Number Placeholder 3"/>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8BBB94-68E6-4675-A946-F1C5994EDBD7}" type="datetime1">
              <a:rPr lang="en-US" smtClean="0"/>
              <a:t>8/16/2019</a:t>
            </a:fld>
            <a:endParaRPr lang="en-US"/>
          </a:p>
        </p:txBody>
      </p:sp>
      <p:sp>
        <p:nvSpPr>
          <p:cNvPr id="6" name="Footer Placeholder 5"/>
          <p:cNvSpPr>
            <a:spLocks noGrp="1"/>
          </p:cNvSpPr>
          <p:nvPr>
            <p:ph type="ftr" sz="quarter" idx="11"/>
          </p:nvPr>
        </p:nvSpPr>
        <p:spPr/>
        <p:txBody>
          <a:bodyPr/>
          <a:lstStyle/>
          <a:p>
            <a:r>
              <a:rPr lang="en-US"/>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3B8377-21E3-4835-B75D-4E2847E2750F}" type="datetime1">
              <a:rPr lang="en-US" smtClean="0"/>
              <a:t>8/16/2019</a:t>
            </a:fld>
            <a:endParaRPr lang="en-US"/>
          </a:p>
        </p:txBody>
      </p:sp>
      <p:sp>
        <p:nvSpPr>
          <p:cNvPr id="6" name="Footer Placeholder 5"/>
          <p:cNvSpPr>
            <a:spLocks noGrp="1"/>
          </p:cNvSpPr>
          <p:nvPr>
            <p:ph type="ftr" sz="quarter" idx="11"/>
          </p:nvPr>
        </p:nvSpPr>
        <p:spPr/>
        <p:txBody>
          <a:bodyPr/>
          <a:lstStyle/>
          <a:p>
            <a:r>
              <a:rPr lang="en-US"/>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B0C4986D-6BE9-4264-908F-02DB36FD8D6C}" type="datetime1">
              <a:rPr lang="en-US" smtClean="0"/>
              <a:t>8/16/2019</a:t>
            </a:fld>
            <a:endParaRPr lang="en-US" dirty="0"/>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a:t>Footer Text</a:t>
            </a:r>
            <a:endParaRPr lang="en-US" dirty="0"/>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A9B540C-44DA-4F69-89C9-7C84606640D3}" type="slidenum">
              <a:rPr lang="en-US" smtClean="0"/>
              <a:pPr/>
              <a:t>‹#›</a:t>
            </a:fld>
            <a:endParaRPr lang="en-US" dirty="0"/>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hf sldNum="0" hdr="0" ft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MicNova</a:t>
            </a:r>
            <a:endParaRPr lang="en-US" dirty="0"/>
          </a:p>
        </p:txBody>
      </p:sp>
      <p:sp>
        <p:nvSpPr>
          <p:cNvPr id="3" name="Subtitle 2"/>
          <p:cNvSpPr>
            <a:spLocks noGrp="1"/>
          </p:cNvSpPr>
          <p:nvPr>
            <p:ph type="subTitle" idx="1"/>
          </p:nvPr>
        </p:nvSpPr>
        <p:spPr/>
        <p:txBody>
          <a:bodyPr>
            <a:normAutofit fontScale="92500" lnSpcReduction="10000"/>
          </a:bodyPr>
          <a:lstStyle/>
          <a:p>
            <a:r>
              <a:rPr lang="en-US" dirty="0"/>
              <a:t>ATD-B-TO Presentation</a:t>
            </a:r>
          </a:p>
          <a:p>
            <a:r>
              <a:rPr lang="en-US" dirty="0"/>
              <a:t>8/14/19</a:t>
            </a:r>
          </a:p>
          <a:p>
            <a:r>
              <a:rPr lang="en-US"/>
              <a:t>Sandy </a:t>
            </a:r>
            <a:r>
              <a:rPr lang="en-US" smtClean="0"/>
              <a:t>Caster – Part </a:t>
            </a:r>
            <a:r>
              <a:rPr lang="en-US" smtClean="0"/>
              <a:t>1 of 4</a:t>
            </a:r>
            <a:endParaRPr lang="en-US" dirty="0"/>
          </a:p>
        </p:txBody>
      </p:sp>
    </p:spTree>
    <p:extLst>
      <p:ext uri="{BB962C8B-B14F-4D97-AF65-F5344CB8AC3E}">
        <p14:creationId xmlns:p14="http://schemas.microsoft.com/office/powerpoint/2010/main" val="2692073828"/>
      </p:ext>
    </p:extLst>
  </p:cSld>
  <p:clrMapOvr>
    <a:masterClrMapping/>
  </p:clrMapOvr>
  <mc:AlternateContent xmlns:mc="http://schemas.openxmlformats.org/markup-compatibility/2006" xmlns:p14="http://schemas.microsoft.com/office/powerpoint/2010/main">
    <mc:Choice Requires="p14">
      <p:transition spd="slow" p14:dur="2000" advTm="14657"/>
    </mc:Choice>
    <mc:Fallback xmlns="">
      <p:transition xmlns:p14="http://schemas.microsoft.com/office/powerpoint/2010/main" spd="slow" advTm="1465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Investing RoundTable </a:t>
            </a:r>
          </a:p>
        </p:txBody>
      </p:sp>
      <p:sp>
        <p:nvSpPr>
          <p:cNvPr id="3" name="Content Placeholder 2"/>
          <p:cNvSpPr>
            <a:spLocks noGrp="1"/>
          </p:cNvSpPr>
          <p:nvPr>
            <p:ph idx="1"/>
          </p:nvPr>
        </p:nvSpPr>
        <p:spPr>
          <a:xfrm>
            <a:off x="481390" y="1802190"/>
            <a:ext cx="8229600" cy="4323973"/>
          </a:xfrm>
        </p:spPr>
        <p:txBody>
          <a:bodyPr>
            <a:normAutofit/>
          </a:bodyPr>
          <a:lstStyle/>
          <a:p>
            <a:r>
              <a:rPr lang="en-US" b="1" dirty="0"/>
              <a:t>Featuring Mark Robertson, Cy Lynch, Hugh McManus, Ken </a:t>
            </a:r>
            <a:r>
              <a:rPr lang="en-US" b="1" dirty="0" err="1"/>
              <a:t>Kavula</a:t>
            </a:r>
            <a:r>
              <a:rPr lang="en-US" b="1" dirty="0"/>
              <a:t>, Kim Butcher</a:t>
            </a:r>
            <a:br>
              <a:rPr lang="en-US" b="1" dirty="0"/>
            </a:br>
            <a:r>
              <a:rPr lang="en-US" dirty="0"/>
              <a:t>July 30, 2019 </a:t>
            </a:r>
          </a:p>
          <a:p>
            <a:r>
              <a:rPr lang="en-US" b="1" dirty="0"/>
              <a:t>Description</a:t>
            </a:r>
            <a:r>
              <a:rPr lang="en-US" dirty="0"/>
              <a:t>: Stocks this month: </a:t>
            </a:r>
            <a:r>
              <a:rPr lang="en-US" dirty="0" err="1"/>
              <a:t>Ardelyx</a:t>
            </a:r>
            <a:r>
              <a:rPr lang="en-US" dirty="0"/>
              <a:t> ($ARDX), Alimentation Couche-Tarde ($ATD.B.TO), </a:t>
            </a:r>
            <a:r>
              <a:rPr lang="en-US" dirty="0" err="1"/>
              <a:t>Limoneira</a:t>
            </a:r>
            <a:r>
              <a:rPr lang="en-US" dirty="0"/>
              <a:t> ($LMNR), MKS Instruments ($MKSI), Mosaic ($MOS).</a:t>
            </a:r>
          </a:p>
          <a:p>
            <a:r>
              <a:rPr lang="en-US" b="1" dirty="0"/>
              <a:t>Video Archive: </a:t>
            </a:r>
            <a:r>
              <a:rPr lang="en-US" dirty="0"/>
              <a:t>https://</a:t>
            </a:r>
            <a:r>
              <a:rPr lang="en-US" dirty="0" err="1"/>
              <a:t>www.youtube.com</a:t>
            </a:r>
            <a:r>
              <a:rPr lang="en-US" dirty="0"/>
              <a:t>/</a:t>
            </a:r>
            <a:r>
              <a:rPr lang="en-US" dirty="0" err="1"/>
              <a:t>watch?v</a:t>
            </a:r>
            <a:r>
              <a:rPr lang="en-US" dirty="0"/>
              <a:t>=eXI5WvCYJhY&amp;feature=</a:t>
            </a:r>
            <a:r>
              <a:rPr lang="en-US" dirty="0" err="1"/>
              <a:t>youtu.be</a:t>
            </a:r>
            <a:endParaRPr lang="en-US" dirty="0"/>
          </a:p>
          <a:p>
            <a:endParaRPr lang="en-US" dirty="0"/>
          </a:p>
          <a:p>
            <a:endParaRPr lang="en-US" baseline="0" dirty="0"/>
          </a:p>
        </p:txBody>
      </p:sp>
      <p:sp>
        <p:nvSpPr>
          <p:cNvPr id="13" name="Frame 12">
            <a:extLst>
              <a:ext uri="{FF2B5EF4-FFF2-40B4-BE49-F238E27FC236}">
                <a16:creationId xmlns:a16="http://schemas.microsoft.com/office/drawing/2014/main" xmlns="" id="{66706C87-4593-7446-A536-B6DEE898010E}"/>
              </a:ext>
            </a:extLst>
          </p:cNvPr>
          <p:cNvSpPr/>
          <p:nvPr/>
        </p:nvSpPr>
        <p:spPr>
          <a:xfrm>
            <a:off x="816429" y="3341915"/>
            <a:ext cx="6052457" cy="478972"/>
          </a:xfrm>
          <a:prstGeom prst="frame">
            <a:avLst>
              <a:gd name="adj1" fmla="val 340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ame 14">
            <a:extLst>
              <a:ext uri="{FF2B5EF4-FFF2-40B4-BE49-F238E27FC236}">
                <a16:creationId xmlns:a16="http://schemas.microsoft.com/office/drawing/2014/main" xmlns="" id="{A62BBAEA-3158-4340-B08C-F0CCDBD86F5E}"/>
              </a:ext>
            </a:extLst>
          </p:cNvPr>
          <p:cNvSpPr/>
          <p:nvPr/>
        </p:nvSpPr>
        <p:spPr>
          <a:xfrm>
            <a:off x="2416629" y="2177143"/>
            <a:ext cx="1861457" cy="478972"/>
          </a:xfrm>
          <a:prstGeom prst="frame">
            <a:avLst>
              <a:gd name="adj1" fmla="val 113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ame 15">
            <a:extLst>
              <a:ext uri="{FF2B5EF4-FFF2-40B4-BE49-F238E27FC236}">
                <a16:creationId xmlns:a16="http://schemas.microsoft.com/office/drawing/2014/main" xmlns="" id="{1EF6B0A1-9BAB-C54A-BFDA-EDA57F142302}"/>
              </a:ext>
            </a:extLst>
          </p:cNvPr>
          <p:cNvSpPr/>
          <p:nvPr/>
        </p:nvSpPr>
        <p:spPr>
          <a:xfrm>
            <a:off x="816429" y="4506687"/>
            <a:ext cx="7846181" cy="793505"/>
          </a:xfrm>
          <a:prstGeom prst="frame">
            <a:avLst>
              <a:gd name="adj1" fmla="val 248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89643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Candidates Dashboard</a:t>
            </a:r>
          </a:p>
        </p:txBody>
      </p:sp>
      <p:sp>
        <p:nvSpPr>
          <p:cNvPr id="4" name="TextBox 3"/>
          <p:cNvSpPr txBox="1"/>
          <p:nvPr/>
        </p:nvSpPr>
        <p:spPr>
          <a:xfrm>
            <a:off x="5630333" y="4219223"/>
            <a:ext cx="2173110" cy="1906940"/>
          </a:xfrm>
          <a:prstGeom prst="rect">
            <a:avLst/>
          </a:prstGeom>
          <a:noFill/>
        </p:spPr>
        <p:txBody>
          <a:bodyPr wrap="square" rtlCol="0">
            <a:spAutoFit/>
          </a:bodyPr>
          <a:lstStyle/>
          <a:p>
            <a:endParaRPr lang="en-US" dirty="0"/>
          </a:p>
        </p:txBody>
      </p:sp>
      <p:pic>
        <p:nvPicPr>
          <p:cNvPr id="16" name="Picture 15">
            <a:extLst>
              <a:ext uri="{FF2B5EF4-FFF2-40B4-BE49-F238E27FC236}">
                <a16:creationId xmlns:a16="http://schemas.microsoft.com/office/drawing/2014/main" xmlns="" id="{1F054C46-5827-114A-985F-A97ACEF1BDC1}"/>
              </a:ext>
            </a:extLst>
          </p:cNvPr>
          <p:cNvPicPr>
            <a:picLocks noChangeAspect="1"/>
          </p:cNvPicPr>
          <p:nvPr/>
        </p:nvPicPr>
        <p:blipFill>
          <a:blip r:embed="rId3"/>
          <a:stretch>
            <a:fillRect/>
          </a:stretch>
        </p:blipFill>
        <p:spPr>
          <a:xfrm>
            <a:off x="457200" y="1710827"/>
            <a:ext cx="8681505" cy="4415336"/>
          </a:xfrm>
          <a:prstGeom prst="rect">
            <a:avLst/>
          </a:prstGeom>
        </p:spPr>
      </p:pic>
      <p:sp>
        <p:nvSpPr>
          <p:cNvPr id="17" name="Notched Right Arrow 16">
            <a:extLst>
              <a:ext uri="{FF2B5EF4-FFF2-40B4-BE49-F238E27FC236}">
                <a16:creationId xmlns:a16="http://schemas.microsoft.com/office/drawing/2014/main" xmlns="" id="{68C8943E-6124-7F4A-8120-31EA316D00CD}"/>
              </a:ext>
            </a:extLst>
          </p:cNvPr>
          <p:cNvSpPr/>
          <p:nvPr/>
        </p:nvSpPr>
        <p:spPr>
          <a:xfrm flipV="1">
            <a:off x="177465" y="3013291"/>
            <a:ext cx="325254" cy="45719"/>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Notched Right Arrow 17">
            <a:extLst>
              <a:ext uri="{FF2B5EF4-FFF2-40B4-BE49-F238E27FC236}">
                <a16:creationId xmlns:a16="http://schemas.microsoft.com/office/drawing/2014/main" xmlns="" id="{8DFFD7CE-C4CD-EA4C-BBAE-004311876E0D}"/>
              </a:ext>
            </a:extLst>
          </p:cNvPr>
          <p:cNvSpPr/>
          <p:nvPr/>
        </p:nvSpPr>
        <p:spPr>
          <a:xfrm flipV="1">
            <a:off x="190986" y="3249323"/>
            <a:ext cx="325254" cy="45719"/>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Notched Right Arrow 18">
            <a:extLst>
              <a:ext uri="{FF2B5EF4-FFF2-40B4-BE49-F238E27FC236}">
                <a16:creationId xmlns:a16="http://schemas.microsoft.com/office/drawing/2014/main" xmlns="" id="{B746EBE6-0263-E648-A79C-AEC1C7DD53B5}"/>
              </a:ext>
            </a:extLst>
          </p:cNvPr>
          <p:cNvSpPr/>
          <p:nvPr/>
        </p:nvSpPr>
        <p:spPr>
          <a:xfrm flipV="1">
            <a:off x="177465" y="3857501"/>
            <a:ext cx="325254" cy="45719"/>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Notched Right Arrow 19">
            <a:extLst>
              <a:ext uri="{FF2B5EF4-FFF2-40B4-BE49-F238E27FC236}">
                <a16:creationId xmlns:a16="http://schemas.microsoft.com/office/drawing/2014/main" xmlns="" id="{E96A7AC4-9187-054D-BFD5-AC9975BCFBFF}"/>
              </a:ext>
            </a:extLst>
          </p:cNvPr>
          <p:cNvSpPr/>
          <p:nvPr/>
        </p:nvSpPr>
        <p:spPr>
          <a:xfrm flipV="1">
            <a:off x="111492" y="4067793"/>
            <a:ext cx="457200" cy="179635"/>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Notched Right Arrow 20">
            <a:extLst>
              <a:ext uri="{FF2B5EF4-FFF2-40B4-BE49-F238E27FC236}">
                <a16:creationId xmlns:a16="http://schemas.microsoft.com/office/drawing/2014/main" xmlns="" id="{83B42576-3280-8845-92A1-0644F15A21D4}"/>
              </a:ext>
            </a:extLst>
          </p:cNvPr>
          <p:cNvSpPr/>
          <p:nvPr/>
        </p:nvSpPr>
        <p:spPr>
          <a:xfrm flipV="1">
            <a:off x="190986" y="3647210"/>
            <a:ext cx="325254" cy="45719"/>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BC7DF3DD-59EB-4540-BD73-0CF0D1807648}"/>
              </a:ext>
            </a:extLst>
          </p:cNvPr>
          <p:cNvSpPr/>
          <p:nvPr/>
        </p:nvSpPr>
        <p:spPr>
          <a:xfrm>
            <a:off x="4479631" y="2967335"/>
            <a:ext cx="184730" cy="923330"/>
          </a:xfrm>
          <a:prstGeom prst="rect">
            <a:avLst/>
          </a:prstGeom>
          <a:noFill/>
        </p:spPr>
        <p:txBody>
          <a:bodyPr wrap="none" lIns="91440" tIns="45720" rIns="91440" bIns="45720">
            <a:spAutoFit/>
          </a:bodyPr>
          <a:lstStyle/>
          <a:p>
            <a:pPr algn="ct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3" name="Frame 22">
            <a:extLst>
              <a:ext uri="{FF2B5EF4-FFF2-40B4-BE49-F238E27FC236}">
                <a16:creationId xmlns:a16="http://schemas.microsoft.com/office/drawing/2014/main" xmlns="" id="{50117A8D-47AD-A949-AEA6-F0360798A1F0}"/>
              </a:ext>
            </a:extLst>
          </p:cNvPr>
          <p:cNvSpPr/>
          <p:nvPr/>
        </p:nvSpPr>
        <p:spPr>
          <a:xfrm>
            <a:off x="3929743" y="3935616"/>
            <a:ext cx="2950028" cy="3118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86923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xmlns="" id="{3391D169-8CF4-EB45-8A4D-D1521FEBEB29}"/>
              </a:ext>
            </a:extLst>
          </p:cNvPr>
          <p:cNvPicPr>
            <a:picLocks noGrp="1" noChangeAspect="1"/>
          </p:cNvPicPr>
          <p:nvPr>
            <p:ph idx="1"/>
          </p:nvPr>
        </p:nvPicPr>
        <p:blipFill>
          <a:blip r:embed="rId3"/>
          <a:stretch>
            <a:fillRect/>
          </a:stretch>
        </p:blipFill>
        <p:spPr>
          <a:xfrm>
            <a:off x="36848" y="857907"/>
            <a:ext cx="9070304" cy="5201253"/>
          </a:xfrm>
          <a:prstGeom prst="rect">
            <a:avLst/>
          </a:prstGeom>
        </p:spPr>
      </p:pic>
      <p:sp>
        <p:nvSpPr>
          <p:cNvPr id="4" name="TextBox 3"/>
          <p:cNvSpPr txBox="1"/>
          <p:nvPr/>
        </p:nvSpPr>
        <p:spPr>
          <a:xfrm>
            <a:off x="5630333" y="4219223"/>
            <a:ext cx="2173110" cy="190694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887760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AA8575-5ABC-794D-B775-E4D855C24D66}"/>
              </a:ext>
            </a:extLst>
          </p:cNvPr>
          <p:cNvSpPr>
            <a:spLocks noGrp="1"/>
          </p:cNvSpPr>
          <p:nvPr>
            <p:ph type="title"/>
          </p:nvPr>
        </p:nvSpPr>
        <p:spPr/>
        <p:txBody>
          <a:bodyPr/>
          <a:lstStyle/>
          <a:p>
            <a:r>
              <a:rPr lang="en-US" dirty="0"/>
              <a:t>Business Description</a:t>
            </a:r>
          </a:p>
        </p:txBody>
      </p:sp>
      <p:sp>
        <p:nvSpPr>
          <p:cNvPr id="3" name="Content Placeholder 2">
            <a:extLst>
              <a:ext uri="{FF2B5EF4-FFF2-40B4-BE49-F238E27FC236}">
                <a16:creationId xmlns:a16="http://schemas.microsoft.com/office/drawing/2014/main" xmlns="" id="{BE4F0E14-E69D-614B-A652-35880D6CA393}"/>
              </a:ext>
            </a:extLst>
          </p:cNvPr>
          <p:cNvSpPr>
            <a:spLocks noGrp="1"/>
          </p:cNvSpPr>
          <p:nvPr>
            <p:ph idx="1"/>
          </p:nvPr>
        </p:nvSpPr>
        <p:spPr/>
        <p:txBody>
          <a:bodyPr/>
          <a:lstStyle/>
          <a:p>
            <a:r>
              <a:rPr lang="en-US" dirty="0"/>
              <a:t>Couche-Tard is the leader in the Canadian convenience store industry. In the United States, it is the largest independent convenience store operator in terms of the number of company-operated stores. In Europe, Couche-Tard is a leader in convenience store and road transportation fuel retail in the Scandinavian countries (Norway, Sweden and Denmark), in the Baltic countries (Estonia, Latvia and Lithuania), as well as in Ireland, and has an important presence in Poland. </a:t>
            </a:r>
          </a:p>
          <a:p>
            <a:endParaRPr lang="en-US" dirty="0"/>
          </a:p>
        </p:txBody>
      </p:sp>
    </p:spTree>
    <p:extLst>
      <p:ext uri="{BB962C8B-B14F-4D97-AF65-F5344CB8AC3E}">
        <p14:creationId xmlns:p14="http://schemas.microsoft.com/office/powerpoint/2010/main" val="811318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255" y="229810"/>
            <a:ext cx="8198544" cy="2068286"/>
          </a:xfrm>
        </p:spPr>
        <p:txBody>
          <a:bodyPr/>
          <a:lstStyle/>
          <a:p>
            <a:r>
              <a:rPr lang="en-US" dirty="0">
                <a:effectLst/>
              </a:rPr>
              <a:t>PROFILE </a:t>
            </a:r>
            <a:r>
              <a:rPr lang="en-US" dirty="0"/>
              <a:t/>
            </a:r>
            <a:br>
              <a:rPr lang="en-US" dirty="0"/>
            </a:br>
            <a:endParaRPr lang="en-US" dirty="0"/>
          </a:p>
        </p:txBody>
      </p:sp>
      <p:sp>
        <p:nvSpPr>
          <p:cNvPr id="3" name="Content Placeholder 2"/>
          <p:cNvSpPr>
            <a:spLocks noGrp="1"/>
          </p:cNvSpPr>
          <p:nvPr>
            <p:ph idx="1"/>
          </p:nvPr>
        </p:nvSpPr>
        <p:spPr>
          <a:xfrm>
            <a:off x="488255" y="1600200"/>
            <a:ext cx="8229600" cy="4525963"/>
          </a:xfrm>
          <a:noFill/>
        </p:spPr>
        <p:txBody>
          <a:bodyPr>
            <a:normAutofit/>
          </a:bodyPr>
          <a:lstStyle/>
          <a:p>
            <a:pPr marL="0" indent="0">
              <a:buNone/>
            </a:pPr>
            <a:endParaRPr lang="en-US" dirty="0"/>
          </a:p>
          <a:p>
            <a:r>
              <a:rPr lang="en-US" b="1" dirty="0"/>
              <a:t>Founded in 1980 and IPO in 1986</a:t>
            </a:r>
          </a:p>
          <a:p>
            <a:r>
              <a:rPr lang="en-US" dirty="0"/>
              <a:t>Sell “time and convenience” (~65% of products consumed within hour of purchase) and have close proximity to customers. </a:t>
            </a:r>
          </a:p>
          <a:p>
            <a:r>
              <a:rPr lang="en-US" b="1" dirty="0"/>
              <a:t>Coast-to-coast presence in Canada and located in 48 of 50 U.S. states. </a:t>
            </a:r>
          </a:p>
          <a:p>
            <a:r>
              <a:rPr lang="en-US" dirty="0"/>
              <a:t>This year, for the first time, Couche-Tard achieved the highest revenue of any Canadian-based company.</a:t>
            </a:r>
          </a:p>
          <a:p>
            <a:r>
              <a:rPr lang="en-US" b="1" dirty="0"/>
              <a:t>Only 6% of the US Market Share – Large TAM</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485312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a:t>
            </a:r>
          </a:p>
        </p:txBody>
      </p:sp>
      <p:sp>
        <p:nvSpPr>
          <p:cNvPr id="3" name="Content Placeholder 2"/>
          <p:cNvSpPr>
            <a:spLocks noGrp="1"/>
          </p:cNvSpPr>
          <p:nvPr>
            <p:ph idx="1"/>
          </p:nvPr>
        </p:nvSpPr>
        <p:spPr/>
        <p:txBody>
          <a:bodyPr>
            <a:normAutofit/>
          </a:bodyPr>
          <a:lstStyle/>
          <a:p>
            <a:r>
              <a:rPr lang="en-US" b="1" dirty="0"/>
              <a:t>Brian </a:t>
            </a:r>
            <a:r>
              <a:rPr lang="en-US" b="1" dirty="0" err="1"/>
              <a:t>Hannasch</a:t>
            </a:r>
            <a:r>
              <a:rPr lang="en-US" b="1" dirty="0"/>
              <a:t> </a:t>
            </a:r>
            <a:r>
              <a:rPr lang="en-US" dirty="0"/>
              <a:t>joined the Corporation in 2001 and was named </a:t>
            </a:r>
            <a:r>
              <a:rPr lang="en-US" b="1" dirty="0"/>
              <a:t>President and CEO </a:t>
            </a:r>
            <a:r>
              <a:rPr lang="en-US" dirty="0"/>
              <a:t>in </a:t>
            </a:r>
            <a:r>
              <a:rPr lang="en-US" b="1" dirty="0"/>
              <a:t>September 2014</a:t>
            </a:r>
            <a:r>
              <a:rPr lang="en-US" dirty="0"/>
              <a:t>. </a:t>
            </a:r>
          </a:p>
          <a:p>
            <a:pPr marL="0" indent="0">
              <a:buNone/>
            </a:pPr>
            <a:r>
              <a:rPr lang="en-US" dirty="0"/>
              <a:t> </a:t>
            </a:r>
          </a:p>
          <a:p>
            <a:r>
              <a:rPr lang="en-US" b="1" dirty="0"/>
              <a:t>Alain Bouchard, </a:t>
            </a:r>
            <a:r>
              <a:rPr lang="en-US" b="1" dirty="0" err="1"/>
              <a:t>CoFounder</a:t>
            </a:r>
            <a:r>
              <a:rPr lang="en-US" b="1" dirty="0"/>
              <a:t>, became Executive Chairman</a:t>
            </a:r>
            <a:r>
              <a:rPr lang="en-US" dirty="0"/>
              <a:t> as he stepped down as President and CEO, a position he held for over </a:t>
            </a:r>
            <a:r>
              <a:rPr lang="en-US" b="1" dirty="0"/>
              <a:t>25 years</a:t>
            </a:r>
            <a:r>
              <a:rPr lang="en-US" dirty="0"/>
              <a:t>. As founder of the companies from which Alimentation Couche-Tard Inc. originated, Mr. Bouchard started his convenience store operations in 1980 with the opening of his first convenience store in Québec.</a:t>
            </a:r>
          </a:p>
          <a:p>
            <a:endParaRPr lang="en-US" dirty="0"/>
          </a:p>
          <a:p>
            <a:endParaRPr lang="en-US" dirty="0"/>
          </a:p>
          <a:p>
            <a:endParaRPr lang="en-US" dirty="0"/>
          </a:p>
          <a:p>
            <a:endParaRPr lang="en-US" dirty="0"/>
          </a:p>
          <a:p>
            <a:endParaRPr lang="en-US" dirty="0"/>
          </a:p>
        </p:txBody>
      </p:sp>
      <p:sp>
        <p:nvSpPr>
          <p:cNvPr id="5" name="Rectangle 1">
            <a:extLst>
              <a:ext uri="{FF2B5EF4-FFF2-40B4-BE49-F238E27FC236}">
                <a16:creationId xmlns:a16="http://schemas.microsoft.com/office/drawing/2014/main" xmlns="" id="{88BD0A21-C15D-1242-BD8C-8FDC0DD80954}"/>
              </a:ext>
            </a:extLst>
          </p:cNvPr>
          <p:cNvSpPr>
            <a:spLocks noChangeArrowheads="1"/>
          </p:cNvSpPr>
          <p:nvPr/>
        </p:nvSpPr>
        <p:spPr bwMode="auto">
          <a:xfrm>
            <a:off x="457200" y="37925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99465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Company Statistics</a:t>
            </a:r>
          </a:p>
        </p:txBody>
      </p:sp>
      <p:pic>
        <p:nvPicPr>
          <p:cNvPr id="7" name="Content Placeholder 6">
            <a:extLst>
              <a:ext uri="{FF2B5EF4-FFF2-40B4-BE49-F238E27FC236}">
                <a16:creationId xmlns:a16="http://schemas.microsoft.com/office/drawing/2014/main" xmlns="" id="{F2C305D6-29FE-0042-8CC1-11FD4E783919}"/>
              </a:ext>
            </a:extLst>
          </p:cNvPr>
          <p:cNvPicPr>
            <a:picLocks noGrp="1" noChangeAspect="1"/>
          </p:cNvPicPr>
          <p:nvPr>
            <p:ph idx="1"/>
          </p:nvPr>
        </p:nvPicPr>
        <p:blipFill>
          <a:blip r:embed="rId3"/>
          <a:stretch>
            <a:fillRect/>
          </a:stretch>
        </p:blipFill>
        <p:spPr>
          <a:xfrm>
            <a:off x="992433" y="1600200"/>
            <a:ext cx="7159133" cy="4525963"/>
          </a:xfrm>
          <a:prstGeom prst="rect">
            <a:avLst/>
          </a:prstGeom>
        </p:spPr>
      </p:pic>
    </p:spTree>
    <p:extLst>
      <p:ext uri="{BB962C8B-B14F-4D97-AF65-F5344CB8AC3E}">
        <p14:creationId xmlns:p14="http://schemas.microsoft.com/office/powerpoint/2010/main" val="4036014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xmlns="" id="{EF3CB354-187F-764C-A7EE-B8C701B35B45}"/>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xmlns="" id="{702E7A48-FD32-2B4F-B2CC-2EF63B75A720}"/>
              </a:ext>
            </a:extLst>
          </p:cNvPr>
          <p:cNvPicPr>
            <a:picLocks noChangeAspect="1"/>
          </p:cNvPicPr>
          <p:nvPr/>
        </p:nvPicPr>
        <p:blipFill>
          <a:blip r:embed="rId3"/>
          <a:stretch>
            <a:fillRect/>
          </a:stretch>
        </p:blipFill>
        <p:spPr>
          <a:xfrm>
            <a:off x="567558" y="789317"/>
            <a:ext cx="8229600" cy="5279366"/>
          </a:xfrm>
          <a:prstGeom prst="rect">
            <a:avLst/>
          </a:prstGeom>
        </p:spPr>
      </p:pic>
    </p:spTree>
    <p:extLst>
      <p:ext uri="{BB962C8B-B14F-4D97-AF65-F5344CB8AC3E}">
        <p14:creationId xmlns:p14="http://schemas.microsoft.com/office/powerpoint/2010/main" val="41486819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Executive.thmx</Template>
  <TotalTime>21420</TotalTime>
  <Words>318</Words>
  <Application>Microsoft Office PowerPoint</Application>
  <PresentationFormat>On-screen Show (4:3)</PresentationFormat>
  <Paragraphs>36</Paragraphs>
  <Slides>9</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Century Gothic</vt:lpstr>
      <vt:lpstr>Courier New</vt:lpstr>
      <vt:lpstr>Palatino Linotype</vt:lpstr>
      <vt:lpstr>Executive</vt:lpstr>
      <vt:lpstr>MicNova</vt:lpstr>
      <vt:lpstr>Investing RoundTable </vt:lpstr>
      <vt:lpstr>Candidates Dashboard</vt:lpstr>
      <vt:lpstr>PowerPoint Presentation</vt:lpstr>
      <vt:lpstr>Business Description</vt:lpstr>
      <vt:lpstr>PROFILE  </vt:lpstr>
      <vt:lpstr>MANAGEMENT</vt:lpstr>
      <vt:lpstr>Company Statistics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MicNova</dc:title>
  <dc:creator>Sandra Caster</dc:creator>
  <cp:lastModifiedBy>gladys.henrikson@verizon.net</cp:lastModifiedBy>
  <cp:revision>195</cp:revision>
  <cp:lastPrinted>2019-03-13T00:37:14Z</cp:lastPrinted>
  <dcterms:created xsi:type="dcterms:W3CDTF">2019-01-03T19:51:21Z</dcterms:created>
  <dcterms:modified xsi:type="dcterms:W3CDTF">2019-08-16T18:07:29Z</dcterms:modified>
</cp:coreProperties>
</file>