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2" r:id="rId5"/>
    <p:sldId id="273" r:id="rId6"/>
    <p:sldId id="264" r:id="rId7"/>
    <p:sldId id="258" r:id="rId8"/>
    <p:sldId id="266" r:id="rId9"/>
    <p:sldId id="265" r:id="rId10"/>
    <p:sldId id="267" r:id="rId11"/>
    <p:sldId id="259" r:id="rId12"/>
    <p:sldId id="260" r:id="rId13"/>
    <p:sldId id="261" r:id="rId14"/>
    <p:sldId id="262" r:id="rId15"/>
    <p:sldId id="268" r:id="rId16"/>
    <p:sldId id="269" r:id="rId17"/>
    <p:sldId id="270" r:id="rId18"/>
    <p:sldId id="271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C59EA-28C7-4354-B267-C43ED77CCD7B}">
          <p14:sldIdLst>
            <p14:sldId id="256"/>
            <p14:sldId id="257"/>
            <p14:sldId id="263"/>
            <p14:sldId id="272"/>
            <p14:sldId id="273"/>
            <p14:sldId id="264"/>
            <p14:sldId id="258"/>
            <p14:sldId id="266"/>
            <p14:sldId id="265"/>
            <p14:sldId id="267"/>
            <p14:sldId id="259"/>
            <p14:sldId id="260"/>
            <p14:sldId id="261"/>
            <p14:sldId id="262"/>
            <p14:sldId id="268"/>
            <p14:sldId id="269"/>
            <p14:sldId id="270"/>
            <p14:sldId id="271"/>
            <p14:sldId id="275"/>
            <p14:sldId id="276"/>
          </p14:sldIdLst>
        </p14:section>
        <p14:section name="Untitled Section" id="{DDE0DCF0-B18C-4B4A-A191-C4357C51D9A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CC7F-C81F-4351-B0C9-0BB4D71F2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E4587-EB88-4B8A-A597-9382B99C1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B4285-3D7D-4A8C-A8C7-1BFA5A56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4802-6A69-432F-A673-6DA29ECA2F9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DF794-CEFA-47D8-B37F-C92D6C8E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60F34-8234-45AC-8C7F-78AC2AD7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4EAB-9641-4068-BB1F-7686658C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24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46B78-67CC-4EAB-BB72-BBA971E7A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A57DB-83A4-4C64-BB87-58DF2FF41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13840-183C-43D7-859F-F20AA3F6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4802-6A69-432F-A673-6DA29ECA2F9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DE81E-44A3-4A6C-BF66-D0F30C472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139BA-4E04-44D8-A90B-E23EE3EBB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4EAB-9641-4068-BB1F-7686658C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59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D0F5B0-DF21-46A7-A2BA-35F1DA5EC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4AA53-5C65-4966-A19E-DD3DC62ED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87361-81B7-4A69-9A9E-F8021695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4802-6A69-432F-A673-6DA29ECA2F9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98066-D351-402B-84E0-97C804A8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34FC3-DD25-4F53-9FA8-A5107E1B4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4EAB-9641-4068-BB1F-7686658C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8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B71A-33D4-4E5F-B72E-C6321909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F428C-0C92-4CDC-ACAD-269D3901B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07A3F-5123-45E7-96DF-1E8DC7B90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4802-6A69-432F-A673-6DA29ECA2F9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F9BD8-29F1-484B-80C1-CC8E0A7BF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25628-2F97-42EA-B96C-0975A4B61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4EAB-9641-4068-BB1F-7686658C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6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AB7E-679A-4587-96F6-1C68B46CE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0B79F-0644-47B8-8017-A093B0232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003E-6344-4CFB-A866-C077AB2A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4802-6A69-432F-A673-6DA29ECA2F9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FD6EA-1101-466C-8757-4C4C244B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6F125-D863-4950-992C-6189965CF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4EAB-9641-4068-BB1F-7686658C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8863D-09E0-43CB-AE19-359922644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97581-4EB2-4723-AE8A-5640FB062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3D7C80-865F-4E01-AD18-4212B9259D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7C223-8D3A-49C8-8397-E7CB5F3FD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4802-6A69-432F-A673-6DA29ECA2F9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62579-F506-4C4E-B5DD-8AFEE54C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D0D5F-D5AB-4944-9BFA-88D0378D7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4EAB-9641-4068-BB1F-7686658C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4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FE88-12FD-4CD2-8C85-BD035E590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72489-7167-4F30-9D4E-D14ACB261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DFD75-5332-4884-9782-2FA8CA53F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D2EFA6-E0B4-48F6-AF91-A3BF7C7CF3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439168-0F82-4094-85FF-6F0479E70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31B133-C351-4FAE-967C-E98CA9BB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4802-6A69-432F-A673-6DA29ECA2F9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0E2C1C-DE2D-4098-B860-17AB3C273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0F1CEE-2BED-4C75-B1FA-4C8F795E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4EAB-9641-4068-BB1F-7686658C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C851F-A3DA-4723-8D79-41532221C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EED55-D2A4-4243-9584-5B4C74B8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4802-6A69-432F-A673-6DA29ECA2F9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CFA43-F337-4EA4-84B3-A58EA04B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024C54-B15A-4D90-823E-39E4271E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4EAB-9641-4068-BB1F-7686658C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3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EF658C-47E9-4A41-B4B9-268E71BCE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4802-6A69-432F-A673-6DA29ECA2F9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3D24B-D413-4757-A29A-C619D3FAF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AF7BE7-F54B-45F6-97DA-6A63C2880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4EAB-9641-4068-BB1F-7686658C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7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0AA19-35F0-404C-94FF-2A315CF3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9980F-B5C8-4EEF-B58A-7146F4EC5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660C4-B422-4493-80D0-7F18B8072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CE4292-65AA-4D6B-B11B-8A945DCE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4802-6A69-432F-A673-6DA29ECA2F9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60666-62AE-4E76-9F08-0A3B5D8A7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B5DEA-5DEE-4070-A8FB-CBC3118D2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4EAB-9641-4068-BB1F-7686658C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2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FA31-06A9-4D08-88DD-3F24F3D2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5CD2F-7379-43B7-990E-6060757DF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F72FC-AAB4-4F14-BD8E-791CF2C39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E1F14-26A2-4ED1-8EF0-9E0DC793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A4802-6A69-432F-A673-6DA29ECA2F9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9E27A-76AC-4E0E-8028-C7E34BA63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EA3E0-8F51-4877-83FA-F01875553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74EAB-9641-4068-BB1F-7686658C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0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B6E087-21D8-49DC-99F3-09151D6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47FDD-9114-4EA7-B7DA-DE013605C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D8F23-189F-4943-A855-773CC6DCE0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A4802-6A69-432F-A673-6DA29ECA2F9F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03B6D-AEB5-4846-8059-0503A51CC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F8BD1-836B-4A7E-8B99-63F24AFC5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74EAB-9641-4068-BB1F-7686658C4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8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5A32-49E2-4153-8326-FCD3D7D32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59138"/>
          </a:xfrm>
        </p:spPr>
        <p:txBody>
          <a:bodyPr>
            <a:normAutofit fontScale="90000"/>
          </a:bodyPr>
          <a:lstStyle/>
          <a:p>
            <a:r>
              <a:rPr lang="en-US" dirty="0"/>
              <a:t>BOFI Holding, Inc.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b="1" dirty="0"/>
            </a:br>
            <a:r>
              <a:rPr lang="en-US" b="1" dirty="0"/>
              <a:t>BOFI Holding, Inc.</a:t>
            </a:r>
            <a:br>
              <a:rPr lang="en-US" b="1" dirty="0"/>
            </a:br>
            <a:r>
              <a:rPr lang="en-US" b="1" dirty="0"/>
              <a:t>Bank of the Internet Federal Bank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2D96D-B267-4EB1-BFE5-3A4031886F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January 2018</a:t>
            </a:r>
          </a:p>
          <a:p>
            <a:r>
              <a:rPr lang="en-US" dirty="0"/>
              <a:t>Jo Murphy</a:t>
            </a:r>
          </a:p>
        </p:txBody>
      </p:sp>
    </p:spTree>
    <p:extLst>
      <p:ext uri="{BB962C8B-B14F-4D97-AF65-F5344CB8AC3E}">
        <p14:creationId xmlns:p14="http://schemas.microsoft.com/office/powerpoint/2010/main" val="2574259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735CCB-DB8E-4757-977E-0F11107F2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637" y="523875"/>
            <a:ext cx="503872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61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CEDBDA-C277-4287-9631-A3EC34173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104775"/>
            <a:ext cx="9620250" cy="66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339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7A6ED5-E9B9-4E3F-A372-D6685E5C2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462" y="838200"/>
            <a:ext cx="47910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60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D3CBD4-1888-4E4C-89FC-1395F887E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25" y="1185862"/>
            <a:ext cx="45529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35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EE0F61-EAF6-455A-A0DA-5CF339EDF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37" y="523875"/>
            <a:ext cx="6715125" cy="58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00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3F452-B942-4D95-8F09-E988BF232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09550"/>
            <a:ext cx="89916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26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9CEFA-9773-4175-A610-6552258B1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312" y="947737"/>
            <a:ext cx="41433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01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94CC0B-2ED1-4624-BE68-AD032E02B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547687"/>
            <a:ext cx="8915400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65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3D8497-37C5-4EEF-97C1-A3F8FEA34F0F}"/>
              </a:ext>
            </a:extLst>
          </p:cNvPr>
          <p:cNvSpPr txBox="1"/>
          <p:nvPr/>
        </p:nvSpPr>
        <p:spPr>
          <a:xfrm>
            <a:off x="806668" y="867103"/>
            <a:ext cx="10578663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Independent Coverage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Value Line Coverage</a:t>
            </a:r>
            <a:r>
              <a:rPr lang="en-US" dirty="0"/>
              <a:t>: Small &amp; Midcap Section. Shows book value increase each year.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b="1" dirty="0">
                <a:solidFill>
                  <a:srgbClr val="FF0000"/>
                </a:solidFill>
              </a:rPr>
              <a:t>Morningstar</a:t>
            </a:r>
            <a:r>
              <a:rPr lang="en-US" dirty="0"/>
              <a:t>:   no analyst coverage; but financial ratios, etc.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2000" b="1" dirty="0">
                <a:solidFill>
                  <a:srgbClr val="FF0000"/>
                </a:solidFill>
              </a:rPr>
              <a:t>Manifest Investing</a:t>
            </a:r>
            <a:r>
              <a:rPr lang="en-US" dirty="0"/>
              <a:t>:  18% growth in Bk value estimated</a:t>
            </a:r>
          </a:p>
          <a:p>
            <a:r>
              <a:rPr lang="en-US" dirty="0"/>
              <a:t>                                      5 yr. forecast EPS = $4.96</a:t>
            </a:r>
          </a:p>
          <a:p>
            <a:r>
              <a:rPr lang="en-US" dirty="0"/>
              <a:t>		    Projected average price= $54.52  (12.6% annual price appreciation)</a:t>
            </a:r>
          </a:p>
          <a:p>
            <a:r>
              <a:rPr lang="en-US" dirty="0"/>
              <a:t>                                       PAR – 12.6%</a:t>
            </a:r>
          </a:p>
          <a:p>
            <a:r>
              <a:rPr lang="en-US" dirty="0"/>
              <a:t>                                       Average PE = 11	</a:t>
            </a:r>
          </a:p>
          <a:p>
            <a:endParaRPr lang="en-US" dirty="0"/>
          </a:p>
          <a:p>
            <a:r>
              <a:rPr lang="en-US" sz="2000" b="1" dirty="0">
                <a:solidFill>
                  <a:srgbClr val="FF0000"/>
                </a:solidFill>
              </a:rPr>
              <a:t>CFRA</a:t>
            </a:r>
            <a:r>
              <a:rPr lang="en-US" dirty="0"/>
              <a:t> (12/29/2017) STRONG BUY.  positive valuation, positive quality.  Ranked in 5</a:t>
            </a:r>
            <a:r>
              <a:rPr lang="en-US" baseline="30000" dirty="0"/>
              <a:t>th</a:t>
            </a:r>
            <a:r>
              <a:rPr lang="en-US" dirty="0"/>
              <a:t> %-</a:t>
            </a:r>
            <a:r>
              <a:rPr lang="en-US" dirty="0" err="1"/>
              <a:t>ile</a:t>
            </a:r>
            <a:r>
              <a:rPr lang="en-US" dirty="0"/>
              <a:t> of all stocks  in its   			model  universe.</a:t>
            </a:r>
          </a:p>
        </p:txBody>
      </p:sp>
    </p:spTree>
    <p:extLst>
      <p:ext uri="{BB962C8B-B14F-4D97-AF65-F5344CB8AC3E}">
        <p14:creationId xmlns:p14="http://schemas.microsoft.com/office/powerpoint/2010/main" val="366773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BA6DB4-0690-4652-B317-04DD1028B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712" y="1282700"/>
            <a:ext cx="7089464" cy="4927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4B4935-F043-4C6D-82BC-0EE77647561A}"/>
              </a:ext>
            </a:extLst>
          </p:cNvPr>
          <p:cNvSpPr txBox="1"/>
          <p:nvPr/>
        </p:nvSpPr>
        <p:spPr>
          <a:xfrm>
            <a:off x="6997700" y="2108200"/>
            <a:ext cx="2832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Black line is book value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32DED-5EB9-42B0-82FA-7AA7A5074A37}"/>
              </a:ext>
            </a:extLst>
          </p:cNvPr>
          <p:cNvSpPr txBox="1"/>
          <p:nvPr/>
        </p:nvSpPr>
        <p:spPr>
          <a:xfrm>
            <a:off x="2133600" y="4318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BOFI Holding      SSG</a:t>
            </a:r>
          </a:p>
        </p:txBody>
      </p:sp>
    </p:spTree>
    <p:extLst>
      <p:ext uri="{BB962C8B-B14F-4D97-AF65-F5344CB8AC3E}">
        <p14:creationId xmlns:p14="http://schemas.microsoft.com/office/powerpoint/2010/main" val="285827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29FE73-15A4-4543-8AB7-C504F64CD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46" y="0"/>
            <a:ext cx="6927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26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A32A87-8938-4219-BE0A-F78DE3A12A6D}"/>
              </a:ext>
            </a:extLst>
          </p:cNvPr>
          <p:cNvSpPr txBox="1"/>
          <p:nvPr/>
        </p:nvSpPr>
        <p:spPr>
          <a:xfrm>
            <a:off x="2133600" y="4318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BOFI Holding      SSG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BC31C-0EA8-48DD-A0CF-04C1804C7E25}"/>
              </a:ext>
            </a:extLst>
          </p:cNvPr>
          <p:cNvSpPr txBox="1"/>
          <p:nvPr/>
        </p:nvSpPr>
        <p:spPr>
          <a:xfrm>
            <a:off x="787400" y="3256101"/>
            <a:ext cx="35687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Return on average assets</a:t>
            </a:r>
          </a:p>
          <a:p>
            <a:endParaRPr lang="en-US" sz="4000" b="1" dirty="0"/>
          </a:p>
          <a:p>
            <a:r>
              <a:rPr lang="en-US" sz="4000" b="1" dirty="0"/>
              <a:t>Over 1.50 is excellent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B7A4A3-3314-4698-BB71-9FD27CA98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48" y="1583263"/>
            <a:ext cx="8146645" cy="5049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50AAD1-57FB-483F-B450-7758D266E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248" y="2053226"/>
            <a:ext cx="8350249" cy="69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03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88F065-8134-4AB7-85FB-612090EF0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90" y="0"/>
            <a:ext cx="88652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5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56556-B41C-4BC6-A591-724B952AC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095375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Awards and Recognitions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1F7DB-667B-4C40-9BF8-24D7BB6FDA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fontAlgn="base"/>
            <a:r>
              <a:rPr lang="en-US" sz="4400" dirty="0">
                <a:solidFill>
                  <a:schemeClr val="accent1"/>
                </a:solidFill>
              </a:rPr>
              <a:t>Financial Strength</a:t>
            </a:r>
          </a:p>
          <a:p>
            <a:pPr fontAlgn="base"/>
            <a:r>
              <a:rPr lang="en-US" sz="4400" dirty="0"/>
              <a:t>Bank Rate</a:t>
            </a:r>
            <a:br>
              <a:rPr lang="en-US" sz="4400" dirty="0"/>
            </a:br>
            <a:r>
              <a:rPr lang="en-US" sz="4400" dirty="0"/>
              <a:t>5 Star Safe &amp; Sound Rating</a:t>
            </a:r>
          </a:p>
          <a:p>
            <a:pPr fontAlgn="base"/>
            <a:r>
              <a:rPr lang="en-US" sz="4400" dirty="0"/>
              <a:t>Bauer Financial</a:t>
            </a:r>
            <a:br>
              <a:rPr lang="en-US" sz="4400" dirty="0"/>
            </a:br>
            <a:r>
              <a:rPr lang="en-US" sz="4400" dirty="0"/>
              <a:t>5 Star Rating</a:t>
            </a:r>
          </a:p>
          <a:p>
            <a:pPr fontAlgn="base"/>
            <a:r>
              <a:rPr lang="en-US" sz="4400" dirty="0"/>
              <a:t>IDC Financial Publishing</a:t>
            </a:r>
            <a:br>
              <a:rPr lang="en-US" sz="4400" dirty="0"/>
            </a:br>
            <a:r>
              <a:rPr lang="en-US" sz="4400" dirty="0"/>
              <a:t>300 / Superior</a:t>
            </a:r>
          </a:p>
          <a:p>
            <a:pPr fontAlgn="base"/>
            <a:r>
              <a:rPr lang="en-US" sz="4400" dirty="0"/>
              <a:t>Kroll Bond Rating Agency</a:t>
            </a:r>
            <a:br>
              <a:rPr lang="en-US" sz="4400" dirty="0"/>
            </a:br>
            <a:r>
              <a:rPr lang="en-US" sz="4400" dirty="0"/>
              <a:t>A- Rating Deposits</a:t>
            </a:r>
            <a:br>
              <a:rPr lang="en-US" sz="4400" dirty="0"/>
            </a:br>
            <a:r>
              <a:rPr lang="en-US" sz="4400" dirty="0"/>
              <a:t>A- Rating Senior Unsecured Debt</a:t>
            </a:r>
          </a:p>
          <a:p>
            <a:pPr fontAlgn="base"/>
            <a:r>
              <a:rPr lang="en-US" sz="4400" dirty="0"/>
              <a:t>Weiss Ratings</a:t>
            </a:r>
            <a:br>
              <a:rPr lang="en-US" sz="4400" dirty="0"/>
            </a:br>
            <a:r>
              <a:rPr lang="en-US" sz="4400" dirty="0"/>
              <a:t>A- Recommended</a:t>
            </a:r>
            <a:br>
              <a:rPr lang="en-US" sz="4400" dirty="0"/>
            </a:br>
            <a:endParaRPr lang="en-US" sz="4400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24DBFF-43B2-4B7C-AC19-D0E0F6318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24000"/>
            <a:ext cx="5181600" cy="5105400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US" sz="4200" dirty="0">
                <a:solidFill>
                  <a:schemeClr val="accent1"/>
                </a:solidFill>
              </a:rPr>
              <a:t>Product Recognitions</a:t>
            </a:r>
          </a:p>
          <a:p>
            <a:pPr fontAlgn="base"/>
            <a:r>
              <a:rPr lang="en-US" sz="4200" dirty="0" err="1">
                <a:solidFill>
                  <a:srgbClr val="FF0000"/>
                </a:solidFill>
              </a:rPr>
              <a:t>GoBankingRates</a:t>
            </a:r>
            <a:br>
              <a:rPr lang="en-US" sz="4200" dirty="0"/>
            </a:br>
            <a:r>
              <a:rPr lang="en-US" sz="4200" dirty="0"/>
              <a:t>10 Best Business Checking Accounts - 2016</a:t>
            </a:r>
            <a:br>
              <a:rPr lang="en-US" sz="4200" dirty="0"/>
            </a:br>
            <a:r>
              <a:rPr lang="en-US" sz="4200" dirty="0"/>
              <a:t>10 Best Checking Accounts - 2016, 2015 (for Bank of Internet brand)</a:t>
            </a:r>
          </a:p>
          <a:p>
            <a:pPr fontAlgn="base"/>
            <a:r>
              <a:rPr lang="en-US" sz="4200" dirty="0">
                <a:solidFill>
                  <a:srgbClr val="FF0000"/>
                </a:solidFill>
              </a:rPr>
              <a:t>Kiplinger</a:t>
            </a:r>
            <a:br>
              <a:rPr lang="en-US" sz="4200" dirty="0"/>
            </a:br>
            <a:r>
              <a:rPr lang="en-US" sz="4200" dirty="0"/>
              <a:t>Best Banks for Students - 2017 (for Bank of Internet brand)</a:t>
            </a:r>
            <a:br>
              <a:rPr lang="en-US" sz="4200" dirty="0"/>
            </a:br>
            <a:r>
              <a:rPr lang="en-US" sz="4200" dirty="0"/>
              <a:t>Best Deals in Online Banking - 2017 (for Bank of Internet brand)</a:t>
            </a:r>
          </a:p>
          <a:p>
            <a:pPr fontAlgn="base"/>
            <a:r>
              <a:rPr lang="en-US" sz="4200" dirty="0" err="1">
                <a:solidFill>
                  <a:srgbClr val="FF0000"/>
                </a:solidFill>
              </a:rPr>
              <a:t>NerdWallet</a:t>
            </a:r>
            <a:br>
              <a:rPr lang="en-US" sz="4200" dirty="0"/>
            </a:br>
            <a:r>
              <a:rPr lang="en-US" sz="4200" dirty="0"/>
              <a:t>Best Banks for ATM Lovers (for Bank of Internet brand)</a:t>
            </a:r>
            <a:br>
              <a:rPr lang="en-US" sz="4200" dirty="0"/>
            </a:br>
            <a:r>
              <a:rPr lang="en-US" sz="4200" dirty="0"/>
              <a:t>Best in Checking Accounts - 2016 (for Bank of Internet brand)</a:t>
            </a:r>
            <a:br>
              <a:rPr lang="en-US" sz="4200" dirty="0"/>
            </a:br>
            <a:r>
              <a:rPr lang="en-US" sz="4200" dirty="0"/>
              <a:t>Best in Money Market Accounts - 2016 (for Bank of Internet brand)</a:t>
            </a:r>
            <a:br>
              <a:rPr lang="en-US" sz="4200" dirty="0"/>
            </a:br>
            <a:r>
              <a:rPr lang="en-US" sz="4200" dirty="0"/>
              <a:t>Best in Rewards Checking Accounts - 2016 (for Bank of Internet brand)</a:t>
            </a:r>
          </a:p>
          <a:p>
            <a:pPr fontAlgn="base"/>
            <a:r>
              <a:rPr lang="en-US" sz="4200" dirty="0"/>
              <a:t>WalletHub</a:t>
            </a:r>
            <a:br>
              <a:rPr lang="en-US" sz="4200" dirty="0"/>
            </a:br>
            <a:r>
              <a:rPr lang="en-US" sz="4200" dirty="0"/>
              <a:t>Best Overall Online Checking Account –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7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1D84-6F48-4EE8-9CF6-1209FA9AD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Awards and Recognitions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0751A-4EDB-45F7-AD8D-9A85FCD48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530860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n-US" dirty="0">
                <a:solidFill>
                  <a:schemeClr val="accent1"/>
                </a:solidFill>
              </a:rPr>
              <a:t>Company Awards</a:t>
            </a:r>
          </a:p>
          <a:p>
            <a:pPr fontAlgn="base"/>
            <a:r>
              <a:rPr lang="en-US" dirty="0" err="1">
                <a:solidFill>
                  <a:srgbClr val="FF0000"/>
                </a:solidFill>
              </a:rPr>
              <a:t>AdvisoryHQ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/>
              <a:t>Best Banks to Bank With In America - 2017 (for Bank of Internet brand)</a:t>
            </a:r>
            <a:br>
              <a:rPr lang="en-US" dirty="0"/>
            </a:br>
            <a:r>
              <a:rPr lang="en-US" dirty="0"/>
              <a:t>Top 12 Best Online Business Banks - 2017</a:t>
            </a:r>
          </a:p>
          <a:p>
            <a:pPr fontAlgn="base"/>
            <a:r>
              <a:rPr lang="en-US" dirty="0">
                <a:solidFill>
                  <a:srgbClr val="FF0000"/>
                </a:solidFill>
              </a:rPr>
              <a:t>Bank Director</a:t>
            </a:r>
            <a:br>
              <a:rPr lang="en-US" dirty="0"/>
            </a:br>
            <a:r>
              <a:rPr lang="en-US" dirty="0"/>
              <a:t>Bank Performance Scorecard for Banks $5-50 Billion - 2nd place 2017, 3rd place 2016, 4th place 2015</a:t>
            </a:r>
          </a:p>
          <a:p>
            <a:pPr fontAlgn="base"/>
            <a:r>
              <a:rPr lang="en-US" dirty="0">
                <a:solidFill>
                  <a:srgbClr val="FF0000"/>
                </a:solidFill>
              </a:rPr>
              <a:t>Bank Rate</a:t>
            </a:r>
            <a:br>
              <a:rPr lang="en-US" dirty="0"/>
            </a:br>
            <a:r>
              <a:rPr lang="en-US" dirty="0"/>
              <a:t>Best Online Bank - 2017 (for Bank of Internet brand)</a:t>
            </a:r>
          </a:p>
          <a:p>
            <a:pPr fontAlgn="base"/>
            <a:r>
              <a:rPr lang="en-US" dirty="0">
                <a:solidFill>
                  <a:srgbClr val="FF0000"/>
                </a:solidFill>
              </a:rPr>
              <a:t>Fortune Magazine</a:t>
            </a:r>
            <a:br>
              <a:rPr lang="en-US" dirty="0"/>
            </a:br>
            <a:r>
              <a:rPr lang="en-US" dirty="0"/>
              <a:t>100 Fastest Growing Companies - 68th place 2017, 48th place 2016, 56th place 2015, 69th place 2014</a:t>
            </a:r>
          </a:p>
          <a:p>
            <a:pPr fontAlgn="base"/>
            <a:r>
              <a:rPr lang="en-US" dirty="0" err="1">
                <a:solidFill>
                  <a:srgbClr val="FF0000"/>
                </a:solidFill>
              </a:rPr>
              <a:t>GoBankingRates</a:t>
            </a:r>
            <a:br>
              <a:rPr lang="en-US" dirty="0"/>
            </a:br>
            <a:r>
              <a:rPr lang="en-US" dirty="0"/>
              <a:t>10 Best Online Banks - 2017, 2016 (for Bank of Internet brand)</a:t>
            </a:r>
          </a:p>
          <a:p>
            <a:pPr fontAlgn="base"/>
            <a:r>
              <a:rPr lang="en-US" dirty="0">
                <a:solidFill>
                  <a:srgbClr val="FF0000"/>
                </a:solidFill>
              </a:rPr>
              <a:t>Money Magazine</a:t>
            </a:r>
            <a:br>
              <a:rPr lang="en-US" dirty="0"/>
            </a:br>
            <a:r>
              <a:rPr lang="en-US" dirty="0"/>
              <a:t>The Best Online Bank - 2017, 2016 (for Bank of Internet brand)</a:t>
            </a:r>
          </a:p>
          <a:p>
            <a:pPr fontAlgn="base"/>
            <a:r>
              <a:rPr lang="en-US" dirty="0"/>
              <a:t>Raymond James</a:t>
            </a:r>
            <a:br>
              <a:rPr lang="en-US" dirty="0"/>
            </a:br>
            <a:r>
              <a:rPr lang="en-US" dirty="0"/>
              <a:t>Community Bankers Cup - 2016, 2015, 2014</a:t>
            </a:r>
          </a:p>
          <a:p>
            <a:pPr fontAlgn="base"/>
            <a:r>
              <a:rPr lang="en-US" dirty="0"/>
              <a:t>Sandler O’Neill + Partners</a:t>
            </a:r>
            <a:br>
              <a:rPr lang="en-US" dirty="0"/>
            </a:br>
            <a:r>
              <a:rPr lang="en-US" dirty="0"/>
              <a:t>Sm-All Stars - 2017, 2016, 2015, 2014, 2013</a:t>
            </a:r>
          </a:p>
          <a:p>
            <a:pPr fontAlgn="base"/>
            <a:r>
              <a:rPr lang="en-US" dirty="0"/>
              <a:t>SNL Financial</a:t>
            </a:r>
            <a:br>
              <a:rPr lang="en-US" dirty="0"/>
            </a:br>
            <a:r>
              <a:rPr lang="en-US" dirty="0"/>
              <a:t>Best of the Biggest Public Thrifts - 2016, 2015, 2014, 2013,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81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764A8D-F6DA-426C-9CE7-0E9A07599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0" y="581025"/>
            <a:ext cx="92583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1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41621-0C5A-487A-9C4F-7B08BFC63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912" y="0"/>
            <a:ext cx="9090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15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2A1D5E-7B2B-4614-BB92-133EC6812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036" y="0"/>
            <a:ext cx="93959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13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49DAF-1804-4B3D-A110-F151DB17F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962" y="0"/>
            <a:ext cx="89180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79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93</Words>
  <Application>Microsoft Office PowerPoint</Application>
  <PresentationFormat>Widescreen</PresentationFormat>
  <Paragraphs>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BOFI Holding, Inc.      BOFI Holding, Inc. Bank of the Internet Federal Bank </vt:lpstr>
      <vt:lpstr>PowerPoint Presentation</vt:lpstr>
      <vt:lpstr>PowerPoint Presentation</vt:lpstr>
      <vt:lpstr>Awards and Recognitions</vt:lpstr>
      <vt:lpstr>Awards and Recognitions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BOFI Holding, Inc.      BOFI Holding, Inc. Bank of the Internet Federal Bank</dc:title>
  <dc:creator>Josephine Murphy</dc:creator>
  <cp:lastModifiedBy>Josephine Murphy</cp:lastModifiedBy>
  <cp:revision>18</cp:revision>
  <dcterms:created xsi:type="dcterms:W3CDTF">2018-01-08T02:07:20Z</dcterms:created>
  <dcterms:modified xsi:type="dcterms:W3CDTF">2018-01-10T03:14:55Z</dcterms:modified>
</cp:coreProperties>
</file>