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81" r:id="rId3"/>
    <p:sldId id="264" r:id="rId4"/>
    <p:sldId id="270" r:id="rId5"/>
    <p:sldId id="266" r:id="rId6"/>
    <p:sldId id="269" r:id="rId7"/>
    <p:sldId id="276" r:id="rId8"/>
    <p:sldId id="257" r:id="rId9"/>
    <p:sldId id="261" r:id="rId10"/>
    <p:sldId id="271" r:id="rId11"/>
    <p:sldId id="283" r:id="rId12"/>
    <p:sldId id="259" r:id="rId13"/>
    <p:sldId id="272" r:id="rId14"/>
    <p:sldId id="274" r:id="rId15"/>
    <p:sldId id="284" r:id="rId16"/>
    <p:sldId id="280" r:id="rId17"/>
    <p:sldId id="278" r:id="rId18"/>
    <p:sldId id="279"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60" d="100"/>
          <a:sy n="60" d="100"/>
        </p:scale>
        <p:origin x="77"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0D677-F482-472A-BC85-CF84C7A2E5E7}"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DF194-C728-40D3-8862-17D94A3728A0}" type="slidenum">
              <a:rPr lang="en-US" smtClean="0"/>
              <a:t>‹#›</a:t>
            </a:fld>
            <a:endParaRPr lang="en-US"/>
          </a:p>
        </p:txBody>
      </p:sp>
    </p:spTree>
    <p:extLst>
      <p:ext uri="{BB962C8B-B14F-4D97-AF65-F5344CB8AC3E}">
        <p14:creationId xmlns:p14="http://schemas.microsoft.com/office/powerpoint/2010/main" val="271984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a:t>
            </a:fld>
            <a:endParaRPr lang="en-US"/>
          </a:p>
        </p:txBody>
      </p:sp>
    </p:spTree>
    <p:extLst>
      <p:ext uri="{BB962C8B-B14F-4D97-AF65-F5344CB8AC3E}">
        <p14:creationId xmlns:p14="http://schemas.microsoft.com/office/powerpoint/2010/main" val="181781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10</a:t>
            </a:fld>
            <a:endParaRPr lang="en-US"/>
          </a:p>
        </p:txBody>
      </p:sp>
    </p:spTree>
    <p:extLst>
      <p:ext uri="{BB962C8B-B14F-4D97-AF65-F5344CB8AC3E}">
        <p14:creationId xmlns:p14="http://schemas.microsoft.com/office/powerpoint/2010/main" val="341705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11</a:t>
            </a:fld>
            <a:endParaRPr lang="en-US"/>
          </a:p>
        </p:txBody>
      </p:sp>
    </p:spTree>
    <p:extLst>
      <p:ext uri="{BB962C8B-B14F-4D97-AF65-F5344CB8AC3E}">
        <p14:creationId xmlns:p14="http://schemas.microsoft.com/office/powerpoint/2010/main" val="370225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12</a:t>
            </a:fld>
            <a:endParaRPr lang="en-US"/>
          </a:p>
        </p:txBody>
      </p:sp>
    </p:spTree>
    <p:extLst>
      <p:ext uri="{BB962C8B-B14F-4D97-AF65-F5344CB8AC3E}">
        <p14:creationId xmlns:p14="http://schemas.microsoft.com/office/powerpoint/2010/main" val="285660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13</a:t>
            </a:fld>
            <a:endParaRPr lang="en-US"/>
          </a:p>
        </p:txBody>
      </p:sp>
    </p:spTree>
    <p:extLst>
      <p:ext uri="{BB962C8B-B14F-4D97-AF65-F5344CB8AC3E}">
        <p14:creationId xmlns:p14="http://schemas.microsoft.com/office/powerpoint/2010/main" val="291032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14</a:t>
            </a:fld>
            <a:endParaRPr lang="en-US"/>
          </a:p>
        </p:txBody>
      </p:sp>
    </p:spTree>
    <p:extLst>
      <p:ext uri="{BB962C8B-B14F-4D97-AF65-F5344CB8AC3E}">
        <p14:creationId xmlns:p14="http://schemas.microsoft.com/office/powerpoint/2010/main" val="362352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15</a:t>
            </a:fld>
            <a:endParaRPr lang="en-US"/>
          </a:p>
        </p:txBody>
      </p:sp>
    </p:spTree>
    <p:extLst>
      <p:ext uri="{BB962C8B-B14F-4D97-AF65-F5344CB8AC3E}">
        <p14:creationId xmlns:p14="http://schemas.microsoft.com/office/powerpoint/2010/main" val="213396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16</a:t>
            </a:fld>
            <a:endParaRPr lang="en-US"/>
          </a:p>
        </p:txBody>
      </p:sp>
    </p:spTree>
    <p:extLst>
      <p:ext uri="{BB962C8B-B14F-4D97-AF65-F5344CB8AC3E}">
        <p14:creationId xmlns:p14="http://schemas.microsoft.com/office/powerpoint/2010/main" val="320955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17</a:t>
            </a:fld>
            <a:endParaRPr lang="en-US"/>
          </a:p>
        </p:txBody>
      </p:sp>
    </p:spTree>
    <p:extLst>
      <p:ext uri="{BB962C8B-B14F-4D97-AF65-F5344CB8AC3E}">
        <p14:creationId xmlns:p14="http://schemas.microsoft.com/office/powerpoint/2010/main" val="154561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18</a:t>
            </a:fld>
            <a:endParaRPr lang="en-US"/>
          </a:p>
        </p:txBody>
      </p:sp>
    </p:spTree>
    <p:extLst>
      <p:ext uri="{BB962C8B-B14F-4D97-AF65-F5344CB8AC3E}">
        <p14:creationId xmlns:p14="http://schemas.microsoft.com/office/powerpoint/2010/main" val="84957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19</a:t>
            </a:fld>
            <a:endParaRPr lang="en-US"/>
          </a:p>
        </p:txBody>
      </p:sp>
    </p:spTree>
    <p:extLst>
      <p:ext uri="{BB962C8B-B14F-4D97-AF65-F5344CB8AC3E}">
        <p14:creationId xmlns:p14="http://schemas.microsoft.com/office/powerpoint/2010/main" val="39245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2</a:t>
            </a:fld>
            <a:endParaRPr lang="en-US"/>
          </a:p>
        </p:txBody>
      </p:sp>
    </p:spTree>
    <p:extLst>
      <p:ext uri="{BB962C8B-B14F-4D97-AF65-F5344CB8AC3E}">
        <p14:creationId xmlns:p14="http://schemas.microsoft.com/office/powerpoint/2010/main" val="230819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3</a:t>
            </a:fld>
            <a:endParaRPr lang="en-US"/>
          </a:p>
        </p:txBody>
      </p:sp>
    </p:spTree>
    <p:extLst>
      <p:ext uri="{BB962C8B-B14F-4D97-AF65-F5344CB8AC3E}">
        <p14:creationId xmlns:p14="http://schemas.microsoft.com/office/powerpoint/2010/main" val="281305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4</a:t>
            </a:fld>
            <a:endParaRPr lang="en-US"/>
          </a:p>
        </p:txBody>
      </p:sp>
    </p:spTree>
    <p:extLst>
      <p:ext uri="{BB962C8B-B14F-4D97-AF65-F5344CB8AC3E}">
        <p14:creationId xmlns:p14="http://schemas.microsoft.com/office/powerpoint/2010/main" val="201235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5</a:t>
            </a:fld>
            <a:endParaRPr lang="en-US"/>
          </a:p>
        </p:txBody>
      </p:sp>
    </p:spTree>
    <p:extLst>
      <p:ext uri="{BB962C8B-B14F-4D97-AF65-F5344CB8AC3E}">
        <p14:creationId xmlns:p14="http://schemas.microsoft.com/office/powerpoint/2010/main" val="38640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6</a:t>
            </a:fld>
            <a:endParaRPr lang="en-US"/>
          </a:p>
        </p:txBody>
      </p:sp>
    </p:spTree>
    <p:extLst>
      <p:ext uri="{BB962C8B-B14F-4D97-AF65-F5344CB8AC3E}">
        <p14:creationId xmlns:p14="http://schemas.microsoft.com/office/powerpoint/2010/main" val="104754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7</a:t>
            </a:fld>
            <a:endParaRPr lang="en-US"/>
          </a:p>
        </p:txBody>
      </p:sp>
    </p:spTree>
    <p:extLst>
      <p:ext uri="{BB962C8B-B14F-4D97-AF65-F5344CB8AC3E}">
        <p14:creationId xmlns:p14="http://schemas.microsoft.com/office/powerpoint/2010/main" val="161569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8</a:t>
            </a:fld>
            <a:endParaRPr lang="en-US"/>
          </a:p>
        </p:txBody>
      </p:sp>
    </p:spTree>
    <p:extLst>
      <p:ext uri="{BB962C8B-B14F-4D97-AF65-F5344CB8AC3E}">
        <p14:creationId xmlns:p14="http://schemas.microsoft.com/office/powerpoint/2010/main" val="137068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DF194-C728-40D3-8862-17D94A3728A0}" type="slidenum">
              <a:rPr lang="en-US" smtClean="0"/>
              <a:t>9</a:t>
            </a:fld>
            <a:endParaRPr lang="en-US"/>
          </a:p>
        </p:txBody>
      </p:sp>
    </p:spTree>
    <p:extLst>
      <p:ext uri="{BB962C8B-B14F-4D97-AF65-F5344CB8AC3E}">
        <p14:creationId xmlns:p14="http://schemas.microsoft.com/office/powerpoint/2010/main" val="241145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Bank of the Ozarks</a:t>
            </a:r>
          </a:p>
        </p:txBody>
      </p:sp>
      <p:sp>
        <p:nvSpPr>
          <p:cNvPr id="3" name="Subtitle 2"/>
          <p:cNvSpPr>
            <a:spLocks noGrp="1"/>
          </p:cNvSpPr>
          <p:nvPr>
            <p:ph type="subTitle" idx="1"/>
          </p:nvPr>
        </p:nvSpPr>
        <p:spPr/>
        <p:txBody>
          <a:bodyPr>
            <a:normAutofit/>
          </a:bodyPr>
          <a:lstStyle/>
          <a:p>
            <a:pPr algn="ctr"/>
            <a:r>
              <a:rPr lang="en-US" sz="3200" dirty="0" smtClean="0"/>
              <a:t>Susan Tanoe</a:t>
            </a:r>
            <a:endParaRPr lang="en-US" sz="3200" dirty="0"/>
          </a:p>
        </p:txBody>
      </p:sp>
    </p:spTree>
    <p:extLst>
      <p:ext uri="{BB962C8B-B14F-4D97-AF65-F5344CB8AC3E}">
        <p14:creationId xmlns:p14="http://schemas.microsoft.com/office/powerpoint/2010/main" val="332212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Analysis</a:t>
            </a:r>
          </a:p>
        </p:txBody>
      </p:sp>
      <p:pic>
        <p:nvPicPr>
          <p:cNvPr id="4" name="Content Placeholder 3"/>
          <p:cNvPicPr>
            <a:picLocks noGrp="1" noChangeAspect="1"/>
          </p:cNvPicPr>
          <p:nvPr>
            <p:ph idx="1"/>
          </p:nvPr>
        </p:nvPicPr>
        <p:blipFill>
          <a:blip r:embed="rId3"/>
          <a:stretch>
            <a:fillRect/>
          </a:stretch>
        </p:blipFill>
        <p:spPr>
          <a:xfrm>
            <a:off x="2879322" y="2133600"/>
            <a:ext cx="8335181" cy="3778250"/>
          </a:xfrm>
          <a:prstGeom prst="rect">
            <a:avLst/>
          </a:prstGeom>
        </p:spPr>
      </p:pic>
    </p:spTree>
    <p:extLst>
      <p:ext uri="{BB962C8B-B14F-4D97-AF65-F5344CB8AC3E}">
        <p14:creationId xmlns:p14="http://schemas.microsoft.com/office/powerpoint/2010/main" val="348640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0292" y="0"/>
            <a:ext cx="10082213" cy="6633412"/>
          </a:xfrm>
          <a:prstGeom prst="rect">
            <a:avLst/>
          </a:prstGeom>
        </p:spPr>
      </p:pic>
    </p:spTree>
    <p:extLst>
      <p:ext uri="{BB962C8B-B14F-4D97-AF65-F5344CB8AC3E}">
        <p14:creationId xmlns:p14="http://schemas.microsoft.com/office/powerpoint/2010/main" val="410008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QUARTERLY INFORMATION</a:t>
            </a:r>
          </a:p>
        </p:txBody>
      </p:sp>
      <p:sp>
        <p:nvSpPr>
          <p:cNvPr id="3" name="Content Placeholder 2"/>
          <p:cNvSpPr>
            <a:spLocks noGrp="1"/>
          </p:cNvSpPr>
          <p:nvPr>
            <p:ph idx="1"/>
          </p:nvPr>
        </p:nvSpPr>
        <p:spPr/>
        <p:txBody>
          <a:bodyPr>
            <a:normAutofit lnSpcReduction="10000"/>
          </a:bodyPr>
          <a:lstStyle/>
          <a:p>
            <a:r>
              <a:rPr lang="en-US" dirty="0"/>
              <a:t>During the quarter ended March 31, 2017, Bank of the Ozarks' net interest income surged 69.5% to $190.77 million from $112.52 million in Q1 FY16. Furthermore, net interest income on fully taxable equivalent (FTE) basis came in at $194.37 million in Q1 FY17 compared to $114.43 million in Q1 FY16. The Company's non-interest income also increased 46.3% to $29.06 million in Q1 FY17 from $19.87 million in the year ago same quarter. Meanwhile, the non-interest expenses were up by 64.1% to $78.27 million in Q1 FY17 from $47.69 million in Q1 FY16.</a:t>
            </a:r>
          </a:p>
          <a:p>
            <a:r>
              <a:rPr lang="en-US" dirty="0"/>
              <a:t>The Little Rock, Arkansas-based bank reported a record net income available to common stockholders of $89.19 million, or $0.73 per diluted common share, in Q1 FY17, versus $51.69 million, or $0.57 per diluted common share, in Q1 FY16. Wall Street had expected the Company to report net income of $0.71 per diluted share</a:t>
            </a:r>
          </a:p>
        </p:txBody>
      </p:sp>
    </p:spTree>
    <p:extLst>
      <p:ext uri="{BB962C8B-B14F-4D97-AF65-F5344CB8AC3E}">
        <p14:creationId xmlns:p14="http://schemas.microsoft.com/office/powerpoint/2010/main" val="17531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Analysis with Competitors</a:t>
            </a:r>
          </a:p>
        </p:txBody>
      </p:sp>
      <p:pic>
        <p:nvPicPr>
          <p:cNvPr id="4" name="Content Placeholder 3"/>
          <p:cNvPicPr>
            <a:picLocks noGrp="1" noChangeAspect="1"/>
          </p:cNvPicPr>
          <p:nvPr>
            <p:ph idx="1"/>
          </p:nvPr>
        </p:nvPicPr>
        <p:blipFill>
          <a:blip r:embed="rId3"/>
          <a:stretch>
            <a:fillRect/>
          </a:stretch>
        </p:blipFill>
        <p:spPr>
          <a:xfrm>
            <a:off x="2534654" y="2133599"/>
            <a:ext cx="8305918" cy="4379495"/>
          </a:xfrm>
          <a:prstGeom prst="rect">
            <a:avLst/>
          </a:prstGeom>
        </p:spPr>
      </p:pic>
    </p:spTree>
    <p:extLst>
      <p:ext uri="{BB962C8B-B14F-4D97-AF65-F5344CB8AC3E}">
        <p14:creationId xmlns:p14="http://schemas.microsoft.com/office/powerpoint/2010/main" val="7700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Comparison of Growth Prospects </a:t>
            </a:r>
          </a:p>
        </p:txBody>
      </p:sp>
      <p:pic>
        <p:nvPicPr>
          <p:cNvPr id="7" name="Content Placeholder 6"/>
          <p:cNvPicPr>
            <a:picLocks noGrp="1" noChangeAspect="1"/>
          </p:cNvPicPr>
          <p:nvPr>
            <p:ph idx="1"/>
          </p:nvPr>
        </p:nvPicPr>
        <p:blipFill>
          <a:blip r:embed="rId3"/>
          <a:stretch>
            <a:fillRect/>
          </a:stretch>
        </p:blipFill>
        <p:spPr>
          <a:xfrm>
            <a:off x="2589213" y="2181726"/>
            <a:ext cx="8915400" cy="3777916"/>
          </a:xfrm>
          <a:prstGeom prst="rect">
            <a:avLst/>
          </a:prstGeom>
        </p:spPr>
      </p:pic>
    </p:spTree>
    <p:extLst>
      <p:ext uri="{BB962C8B-B14F-4D97-AF65-F5344CB8AC3E}">
        <p14:creationId xmlns:p14="http://schemas.microsoft.com/office/powerpoint/2010/main" val="5630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Projections Discussion</a:t>
            </a:r>
          </a:p>
        </p:txBody>
      </p:sp>
      <p:sp>
        <p:nvSpPr>
          <p:cNvPr id="3" name="Content Placeholder 2"/>
          <p:cNvSpPr>
            <a:spLocks noGrp="1"/>
          </p:cNvSpPr>
          <p:nvPr>
            <p:ph idx="1"/>
          </p:nvPr>
        </p:nvSpPr>
        <p:spPr/>
        <p:txBody>
          <a:bodyPr/>
          <a:lstStyle/>
          <a:p>
            <a:r>
              <a:rPr lang="en-US" dirty="0"/>
              <a:t>Based on its historical growth, strategy of new branch openings supplemented by acquisitions, and return on capital, we believe that </a:t>
            </a:r>
            <a:r>
              <a:rPr lang="en-US" b="1" dirty="0"/>
              <a:t>Bank of the Ozarks </a:t>
            </a:r>
            <a:r>
              <a:rPr lang="en-US" dirty="0"/>
              <a:t>can produce 14% annual earnings growth. Five years of such growth could lead to EPS as high as $4.20 in five years. A repeat of the average high P/E ratio of 20.4 may result in a stock price approaching 86. This would represent a potential total return exceeding 17% annually.</a:t>
            </a:r>
          </a:p>
          <a:p>
            <a:r>
              <a:rPr lang="en-US" dirty="0"/>
              <a:t>However, projected earnings growth is showing a flattening due to the annual increase in shares outstanding.</a:t>
            </a:r>
          </a:p>
          <a:p>
            <a:endParaRPr lang="en-US" dirty="0"/>
          </a:p>
        </p:txBody>
      </p:sp>
    </p:spTree>
    <p:extLst>
      <p:ext uri="{BB962C8B-B14F-4D97-AF65-F5344CB8AC3E}">
        <p14:creationId xmlns:p14="http://schemas.microsoft.com/office/powerpoint/2010/main" val="14264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of High and Low P/</a:t>
            </a:r>
            <a:r>
              <a:rPr lang="en-US" dirty="0" err="1"/>
              <a:t>Es</a:t>
            </a:r>
            <a:endParaRPr lang="en-US" dirty="0"/>
          </a:p>
        </p:txBody>
      </p:sp>
      <p:pic>
        <p:nvPicPr>
          <p:cNvPr id="4" name="Content Placeholder 3"/>
          <p:cNvPicPr>
            <a:picLocks noGrp="1" noChangeAspect="1"/>
          </p:cNvPicPr>
          <p:nvPr>
            <p:ph idx="1"/>
          </p:nvPr>
        </p:nvPicPr>
        <p:blipFill>
          <a:blip r:embed="rId3"/>
          <a:stretch>
            <a:fillRect/>
          </a:stretch>
        </p:blipFill>
        <p:spPr>
          <a:xfrm>
            <a:off x="3333899" y="2133600"/>
            <a:ext cx="7426028" cy="3778250"/>
          </a:xfrm>
          <a:prstGeom prst="rect">
            <a:avLst/>
          </a:prstGeom>
        </p:spPr>
      </p:pic>
    </p:spTree>
    <p:extLst>
      <p:ext uri="{BB962C8B-B14F-4D97-AF65-F5344CB8AC3E}">
        <p14:creationId xmlns:p14="http://schemas.microsoft.com/office/powerpoint/2010/main" val="122399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2592925" y="624109"/>
            <a:ext cx="8911687" cy="5736585"/>
          </a:xfrm>
          <a:prstGeom prst="rect">
            <a:avLst/>
          </a:prstGeom>
        </p:spPr>
      </p:pic>
    </p:spTree>
    <p:extLst>
      <p:ext uri="{BB962C8B-B14F-4D97-AF65-F5344CB8AC3E}">
        <p14:creationId xmlns:p14="http://schemas.microsoft.com/office/powerpoint/2010/main" val="92745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2592925" y="624110"/>
            <a:ext cx="9021559" cy="5287740"/>
          </a:xfrm>
          <a:prstGeom prst="rect">
            <a:avLst/>
          </a:prstGeom>
        </p:spPr>
      </p:pic>
    </p:spTree>
    <p:extLst>
      <p:ext uri="{BB962C8B-B14F-4D97-AF65-F5344CB8AC3E}">
        <p14:creationId xmlns:p14="http://schemas.microsoft.com/office/powerpoint/2010/main" val="27010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lstStyle/>
          <a:p>
            <a:r>
              <a:rPr lang="en-US" dirty="0"/>
              <a:t>Risk factors include the reliance on real estate lending and the interest rate risk common to all banks. Since 1979, </a:t>
            </a:r>
            <a:r>
              <a:rPr lang="en-US" b="1" dirty="0"/>
              <a:t>Bank of the Ozarks </a:t>
            </a:r>
            <a:r>
              <a:rPr lang="en-US" dirty="0"/>
              <a:t>has been led by George Gleason who is now 62 years old. As recently as 1994, it had only five branches so substantially all of its growth occurred during his tenure. While many companies have CEOs of comparable age, few have had just one CEO in the past 37 years.  This represents a risk for shareholders as the need to eventually replace Mr. Gleason will be an entirely new challenge to the company.</a:t>
            </a:r>
          </a:p>
          <a:p>
            <a:endParaRPr lang="en-US" dirty="0"/>
          </a:p>
        </p:txBody>
      </p:sp>
    </p:spTree>
    <p:extLst>
      <p:ext uri="{BB962C8B-B14F-4D97-AF65-F5344CB8AC3E}">
        <p14:creationId xmlns:p14="http://schemas.microsoft.com/office/powerpoint/2010/main" val="346188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Thanks</a:t>
            </a:r>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r>
              <a:rPr lang="en-US" dirty="0"/>
              <a:t>Credit for much of this presentation goes to Ross Meredith, Director, Rocky Mountain Chapter</a:t>
            </a:r>
          </a:p>
          <a:p>
            <a:pPr algn="ctr"/>
            <a:r>
              <a:rPr lang="en-US" dirty="0"/>
              <a:t>Thanks goes to Marion Richburg for his unflagging assistance in creating this presentation.</a:t>
            </a:r>
          </a:p>
        </p:txBody>
      </p:sp>
    </p:spTree>
    <p:extLst>
      <p:ext uri="{BB962C8B-B14F-4D97-AF65-F5344CB8AC3E}">
        <p14:creationId xmlns:p14="http://schemas.microsoft.com/office/powerpoint/2010/main" val="424625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2413" y="2221847"/>
            <a:ext cx="7272919" cy="4282192"/>
          </a:xfrm>
        </p:spPr>
      </p:pic>
    </p:spTree>
    <p:extLst>
      <p:ext uri="{BB962C8B-B14F-4D97-AF65-F5344CB8AC3E}">
        <p14:creationId xmlns:p14="http://schemas.microsoft.com/office/powerpoint/2010/main" val="13307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Determine Loan Quality</a:t>
            </a:r>
          </a:p>
        </p:txBody>
      </p:sp>
      <p:sp>
        <p:nvSpPr>
          <p:cNvPr id="3" name="Content Placeholder 2"/>
          <p:cNvSpPr>
            <a:spLocks noGrp="1"/>
          </p:cNvSpPr>
          <p:nvPr>
            <p:ph idx="1"/>
          </p:nvPr>
        </p:nvSpPr>
        <p:spPr/>
        <p:txBody>
          <a:bodyPr/>
          <a:lstStyle/>
          <a:p>
            <a:r>
              <a:rPr lang="en-US" dirty="0"/>
              <a:t>We want banks that make good loans and maintain the best profitability.</a:t>
            </a:r>
          </a:p>
          <a:p>
            <a:r>
              <a:rPr lang="en-US" dirty="0"/>
              <a:t>Two numbers to pinpoint good banks:</a:t>
            </a:r>
          </a:p>
          <a:p>
            <a:pPr lvl="1"/>
            <a:r>
              <a:rPr lang="en-US" dirty="0"/>
              <a:t>– Loan Loss Provision expense (LLP) ratio</a:t>
            </a:r>
          </a:p>
          <a:p>
            <a:pPr lvl="1"/>
            <a:r>
              <a:rPr lang="en-US" dirty="0"/>
              <a:t>– Return on Average Assets (ROAA)</a:t>
            </a:r>
          </a:p>
          <a:p>
            <a:r>
              <a:rPr lang="en-US" dirty="0"/>
              <a:t>To calculate LLP: </a:t>
            </a:r>
            <a:r>
              <a:rPr lang="en-US" b="1" dirty="0"/>
              <a:t>Loan loss provision expense / Total loans</a:t>
            </a:r>
          </a:p>
          <a:p>
            <a:pPr lvl="1"/>
            <a:r>
              <a:rPr lang="en-US" dirty="0"/>
              <a:t>Provision for Loan Losses expense (income statement)</a:t>
            </a:r>
          </a:p>
          <a:p>
            <a:pPr lvl="1"/>
            <a:r>
              <a:rPr lang="en-US" dirty="0"/>
              <a:t>Total loans (balance sheet)</a:t>
            </a:r>
          </a:p>
          <a:p>
            <a:r>
              <a:rPr lang="en-US" dirty="0"/>
              <a:t>If loan losses are well below 1% of loans for 8‐10 years, we have a good lender</a:t>
            </a:r>
          </a:p>
        </p:txBody>
      </p:sp>
    </p:spTree>
    <p:extLst>
      <p:ext uri="{BB962C8B-B14F-4D97-AF65-F5344CB8AC3E}">
        <p14:creationId xmlns:p14="http://schemas.microsoft.com/office/powerpoint/2010/main" val="124730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Turning Loans into Profits</a:t>
            </a:r>
            <a:endParaRPr lang="en-US" dirty="0"/>
          </a:p>
        </p:txBody>
      </p:sp>
      <p:sp>
        <p:nvSpPr>
          <p:cNvPr id="3" name="Content Placeholder 2"/>
          <p:cNvSpPr>
            <a:spLocks noGrp="1"/>
          </p:cNvSpPr>
          <p:nvPr>
            <p:ph idx="1"/>
          </p:nvPr>
        </p:nvSpPr>
        <p:spPr/>
        <p:txBody>
          <a:bodyPr/>
          <a:lstStyle/>
          <a:p>
            <a:r>
              <a:rPr lang="en-US" dirty="0"/>
              <a:t>Bank must earn enough to cover overhead and cost of funding  </a:t>
            </a:r>
          </a:p>
          <a:p>
            <a:pPr lvl="1"/>
            <a:r>
              <a:rPr lang="en-US" dirty="0"/>
              <a:t>Today, approximately 3% of the interest rate earned is overhead  </a:t>
            </a:r>
          </a:p>
          <a:p>
            <a:pPr lvl="1"/>
            <a:r>
              <a:rPr lang="en-US" dirty="0"/>
              <a:t>Funding costs are about 1% in the current market</a:t>
            </a:r>
          </a:p>
          <a:p>
            <a:pPr lvl="1"/>
            <a:r>
              <a:rPr lang="en-US" dirty="0"/>
              <a:t>Banker must charge more than 4% to make a profit</a:t>
            </a:r>
          </a:p>
          <a:p>
            <a:pPr lvl="1"/>
            <a:r>
              <a:rPr lang="en-US" dirty="0"/>
              <a:t>Average interest rate is currently 4.78% on loans</a:t>
            </a:r>
          </a:p>
          <a:p>
            <a:pPr lvl="1"/>
            <a:r>
              <a:rPr lang="en-US" dirty="0"/>
              <a:t>Average net interest spread is 3.78% (4.78% ‐ 1%) </a:t>
            </a:r>
          </a:p>
          <a:p>
            <a:r>
              <a:rPr lang="en-US" dirty="0"/>
              <a:t>When interest rates rise, banks’ earnings go up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7883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Value Line Data for OZRK</a:t>
            </a:r>
            <a:endParaRPr lang="en-US" dirty="0"/>
          </a:p>
        </p:txBody>
      </p:sp>
      <p:sp>
        <p:nvSpPr>
          <p:cNvPr id="6" name="Content Placeholder 5"/>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As you can see from the numbers highlighted above,  LLP increased in 2009 but has quickly stabilized.</a:t>
            </a:r>
          </a:p>
          <a:p>
            <a:endParaRPr lang="en-US" dirty="0"/>
          </a:p>
          <a:p>
            <a:endParaRPr lang="en-US" dirty="0"/>
          </a:p>
        </p:txBody>
      </p:sp>
      <p:pic>
        <p:nvPicPr>
          <p:cNvPr id="7" name="Picture 6"/>
          <p:cNvPicPr>
            <a:picLocks noChangeAspect="1"/>
          </p:cNvPicPr>
          <p:nvPr/>
        </p:nvPicPr>
        <p:blipFill>
          <a:blip r:embed="rId3"/>
          <a:stretch>
            <a:fillRect/>
          </a:stretch>
        </p:blipFill>
        <p:spPr>
          <a:xfrm>
            <a:off x="1991032" y="1905000"/>
            <a:ext cx="9679601" cy="2563761"/>
          </a:xfrm>
          <a:prstGeom prst="rect">
            <a:avLst/>
          </a:prstGeom>
        </p:spPr>
      </p:pic>
    </p:spTree>
    <p:extLst>
      <p:ext uri="{BB962C8B-B14F-4D97-AF65-F5344CB8AC3E}">
        <p14:creationId xmlns:p14="http://schemas.microsoft.com/office/powerpoint/2010/main" val="25651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 on Average Assets</a:t>
            </a:r>
            <a:endParaRPr lang="en-US" dirty="0"/>
          </a:p>
        </p:txBody>
      </p:sp>
      <p:sp>
        <p:nvSpPr>
          <p:cNvPr id="3" name="Content Placeholder 2"/>
          <p:cNvSpPr>
            <a:spLocks noGrp="1"/>
          </p:cNvSpPr>
          <p:nvPr>
            <p:ph idx="1"/>
          </p:nvPr>
        </p:nvSpPr>
        <p:spPr/>
        <p:txBody>
          <a:bodyPr/>
          <a:lstStyle/>
          <a:p>
            <a:r>
              <a:rPr lang="en-US" dirty="0"/>
              <a:t>Today, the average bank earns a return on assets of about 0.79%.</a:t>
            </a:r>
          </a:p>
          <a:p>
            <a:r>
              <a:rPr lang="en-US" dirty="0"/>
              <a:t>Over 1.25% is good, only 9% of banks do that.</a:t>
            </a:r>
          </a:p>
          <a:p>
            <a:r>
              <a:rPr lang="en-US" dirty="0"/>
              <a:t>Over 1.5% is VERY good, less than 4% of banks do that</a:t>
            </a:r>
          </a:p>
          <a:p>
            <a:r>
              <a:rPr lang="en-US" dirty="0"/>
              <a:t>A high ROAA is indicative of good management</a:t>
            </a:r>
          </a:p>
        </p:txBody>
      </p:sp>
      <p:pic>
        <p:nvPicPr>
          <p:cNvPr id="4" name="Picture 3"/>
          <p:cNvPicPr>
            <a:picLocks noChangeAspect="1"/>
          </p:cNvPicPr>
          <p:nvPr/>
        </p:nvPicPr>
        <p:blipFill>
          <a:blip r:embed="rId3"/>
          <a:stretch>
            <a:fillRect/>
          </a:stretch>
        </p:blipFill>
        <p:spPr>
          <a:xfrm>
            <a:off x="2658602" y="3700420"/>
            <a:ext cx="8776620" cy="2266950"/>
          </a:xfrm>
          <a:prstGeom prst="rect">
            <a:avLst/>
          </a:prstGeom>
        </p:spPr>
      </p:pic>
    </p:spTree>
    <p:extLst>
      <p:ext uri="{BB962C8B-B14F-4D97-AF65-F5344CB8AC3E}">
        <p14:creationId xmlns:p14="http://schemas.microsoft.com/office/powerpoint/2010/main" val="284290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INFORMATION</a:t>
            </a:r>
          </a:p>
        </p:txBody>
      </p:sp>
      <p:sp>
        <p:nvSpPr>
          <p:cNvPr id="3" name="Content Placeholder 2"/>
          <p:cNvSpPr>
            <a:spLocks noGrp="1"/>
          </p:cNvSpPr>
          <p:nvPr>
            <p:ph idx="1"/>
          </p:nvPr>
        </p:nvSpPr>
        <p:spPr>
          <a:xfrm>
            <a:off x="2589212" y="2133599"/>
            <a:ext cx="8915400" cy="4163961"/>
          </a:xfrm>
        </p:spPr>
        <p:txBody>
          <a:bodyPr>
            <a:normAutofit lnSpcReduction="10000"/>
          </a:bodyPr>
          <a:lstStyle/>
          <a:p>
            <a:r>
              <a:rPr lang="en-US" b="1" dirty="0"/>
              <a:t>Bank of the Ozarks, Inc.</a:t>
            </a:r>
            <a:r>
              <a:rPr lang="en-US" dirty="0"/>
              <a:t> OZRK, headquartered in Little Rock, AR, is a bank holding company for Bank of the Ozarks, with $18.9 billion in total assets as of December 31, 2016. OZRK provides various retail and commercial banking products and services in Arkansas, Georgia, Florida, North Carolina, Texas, Alabama, South Carolina, New York, and California.</a:t>
            </a:r>
          </a:p>
          <a:p>
            <a:r>
              <a:rPr lang="en-US" b="1" dirty="0"/>
              <a:t>OZRK </a:t>
            </a:r>
            <a:r>
              <a:rPr lang="en-US" dirty="0"/>
              <a:t>operates 249 branches and lending offices in nine states. Almost half are in Arkansas. Another 42% are spread roughly equally among Georgia, North Carolina, and Texas.  Acquisitions of small banks have been a key part of the bank’s growth.</a:t>
            </a:r>
          </a:p>
          <a:p>
            <a:r>
              <a:rPr lang="en-US" dirty="0"/>
              <a:t>Since 2011, it has completed 13 deals. Seven of those were the purchases of failed banks with Federal Deposit Insurance Corporation assistance and loan-loss guarantees, and six were traditional bank M&amp;A deals. The Little Rock, Ark.-based bank now has 173 branches in nine states, mostly in the Southeast</a:t>
            </a:r>
          </a:p>
          <a:p>
            <a:endParaRPr lang="en-US" dirty="0"/>
          </a:p>
          <a:p>
            <a:endParaRPr lang="en-US" dirty="0"/>
          </a:p>
          <a:p>
            <a:endParaRPr lang="en-US" dirty="0"/>
          </a:p>
        </p:txBody>
      </p:sp>
    </p:spTree>
    <p:extLst>
      <p:ext uri="{BB962C8B-B14F-4D97-AF65-F5344CB8AC3E}">
        <p14:creationId xmlns:p14="http://schemas.microsoft.com/office/powerpoint/2010/main" val="12027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FUNDAMENTALS</a:t>
            </a:r>
            <a:endParaRPr lang="en-US" dirty="0"/>
          </a:p>
        </p:txBody>
      </p:sp>
      <p:pic>
        <p:nvPicPr>
          <p:cNvPr id="12" name="Content Placeholder 11"/>
          <p:cNvPicPr>
            <a:picLocks noGrp="1" noChangeAspect="1"/>
          </p:cNvPicPr>
          <p:nvPr>
            <p:ph sz="half" idx="1"/>
          </p:nvPr>
        </p:nvPicPr>
        <p:blipFill>
          <a:blip r:embed="rId3"/>
          <a:stretch>
            <a:fillRect/>
          </a:stretch>
        </p:blipFill>
        <p:spPr>
          <a:xfrm>
            <a:off x="2494547" y="2133600"/>
            <a:ext cx="4696199" cy="3778250"/>
          </a:xfrm>
          <a:prstGeom prst="rect">
            <a:avLst/>
          </a:prstGeom>
        </p:spPr>
      </p:pic>
      <p:sp>
        <p:nvSpPr>
          <p:cNvPr id="11" name="Content Placeholder 10"/>
          <p:cNvSpPr>
            <a:spLocks noGrp="1"/>
          </p:cNvSpPr>
          <p:nvPr>
            <p:ph sz="half" idx="2"/>
          </p:nvPr>
        </p:nvSpPr>
        <p:spPr/>
        <p:txBody>
          <a:bodyPr>
            <a:normAutofit lnSpcReduction="10000"/>
          </a:bodyPr>
          <a:lstStyle/>
          <a:p>
            <a:r>
              <a:rPr lang="en-US" b="1" i="1" dirty="0"/>
              <a:t>Revenue Strength: </a:t>
            </a:r>
            <a:r>
              <a:rPr lang="en-US" dirty="0"/>
              <a:t>Bank of the Ozarks’ revenues have risen at a compounded annual growth rate (“CAGR”) of 31.2% over the last five years (2012–2016). The strong top-line improvement is backed by its de novo branching strategy as well as inorganic growth.</a:t>
            </a:r>
          </a:p>
          <a:p>
            <a:r>
              <a:rPr lang="en-US" b="1" i="1" dirty="0"/>
              <a:t>Revenue Strength: </a:t>
            </a:r>
            <a:r>
              <a:rPr lang="en-US" dirty="0"/>
              <a:t>Bank of the Ozarks’ revenues have risen at a compounded annual growth rate (“CAGR”) of 21.3% over the last five years (2007–2016). </a:t>
            </a:r>
          </a:p>
        </p:txBody>
      </p:sp>
    </p:spTree>
    <p:extLst>
      <p:ext uri="{BB962C8B-B14F-4D97-AF65-F5344CB8AC3E}">
        <p14:creationId xmlns:p14="http://schemas.microsoft.com/office/powerpoint/2010/main" val="6626046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545</TotalTime>
  <Words>972</Words>
  <Application>Microsoft Office PowerPoint</Application>
  <PresentationFormat>Widescreen</PresentationFormat>
  <Paragraphs>79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Bank of the Ozarks</vt:lpstr>
      <vt:lpstr>Special Thanks</vt:lpstr>
      <vt:lpstr>PowerPoint Presentation</vt:lpstr>
      <vt:lpstr>How to Determine Loan Quality</vt:lpstr>
      <vt:lpstr>Turning Loans into Profits</vt:lpstr>
      <vt:lpstr>Value Line Data for OZRK</vt:lpstr>
      <vt:lpstr>Return on Average Assets</vt:lpstr>
      <vt:lpstr>HISTORICAL INFORMATION</vt:lpstr>
      <vt:lpstr>FUNDAMENTALS</vt:lpstr>
      <vt:lpstr>Visual Analysis</vt:lpstr>
      <vt:lpstr>PowerPoint Presentation</vt:lpstr>
      <vt:lpstr>RECENT QUARTERLY INFORMATION</vt:lpstr>
      <vt:lpstr>Visual Analysis with Competitors</vt:lpstr>
      <vt:lpstr>Comparison of Growth Prospects </vt:lpstr>
      <vt:lpstr>Projections Discussion</vt:lpstr>
      <vt:lpstr>Visual of High and Low P/Es</vt:lpstr>
      <vt:lpstr>PowerPoint Presentation</vt:lpstr>
      <vt:lpstr>PowerPoint Presentation</vt:lpstr>
      <vt:lpstr>Risks</vt:lpstr>
    </vt:vector>
  </TitlesOfParts>
  <Company>Federal Bureau of Investigation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of the Ozarks</dc:title>
  <dc:creator>Tanoe, Susan L. (SECD) (CON)</dc:creator>
  <cp:lastModifiedBy>Sheryl Patterson</cp:lastModifiedBy>
  <cp:revision>48</cp:revision>
  <dcterms:created xsi:type="dcterms:W3CDTF">2017-05-02T18:24:34Z</dcterms:created>
  <dcterms:modified xsi:type="dcterms:W3CDTF">2017-06-15T21:50:59Z</dcterms:modified>
</cp:coreProperties>
</file>