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69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8" r:id="rId12"/>
    <p:sldId id="297" r:id="rId13"/>
    <p:sldId id="299" r:id="rId14"/>
    <p:sldId id="300" r:id="rId15"/>
    <p:sldId id="290" r:id="rId16"/>
    <p:sldId id="291" r:id="rId17"/>
    <p:sldId id="292" r:id="rId18"/>
    <p:sldId id="293" r:id="rId19"/>
    <p:sldId id="294" r:id="rId20"/>
    <p:sldId id="295" r:id="rId21"/>
    <p:sldId id="270" r:id="rId22"/>
    <p:sldId id="296" r:id="rId23"/>
    <p:sldId id="271" r:id="rId24"/>
    <p:sldId id="272" r:id="rId25"/>
    <p:sldId id="261" r:id="rId26"/>
    <p:sldId id="268" r:id="rId27"/>
    <p:sldId id="280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1" r:id="rId36"/>
  </p:sldIdLst>
  <p:sldSz cx="12188825" cy="6858000"/>
  <p:notesSz cx="7077075" cy="9369425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1" autoAdjust="0"/>
    <p:restoredTop sz="94660"/>
  </p:normalViewPr>
  <p:slideViewPr>
    <p:cSldViewPr showGuides="1">
      <p:cViewPr varScale="1">
        <p:scale>
          <a:sx n="90" d="100"/>
          <a:sy n="90" d="100"/>
        </p:scale>
        <p:origin x="80" y="2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FF16D341-6D40-498C-B355-1A6B10FB4029}" type="datetimeFigureOut">
              <a:rPr lang="en-US"/>
              <a:t>8/8/2018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F3386A95-D0A4-44B9-98DA-3665758D826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B95E7497-3723-4859-BCC5-41DA474F1359}" type="datetimeFigureOut">
              <a:rPr lang="en-US"/>
              <a:t>8/8/2018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703263"/>
            <a:ext cx="62452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FC3821A9-1C31-4760-BDBC-9A0BA471B1B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To replace a picture, just select and delete it. Then use the Insert Picture icon to replace it with one of your own!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703263"/>
            <a:ext cx="6245225" cy="3513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8/8/2018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8/8/2018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Rectangle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8/8/2018</a:t>
            </a:fld>
            <a:endParaRPr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Rectangle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7" name="Rectangle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Rectangle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 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en-US"/>
              <a:t>Click icon to add picture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Rectangle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>
            <a:normAutofit/>
          </a:bodyPr>
          <a:lstStyle>
            <a:lvl1pPr marL="4572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8/8/2018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8/8/2018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8/8/2018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8/8/2018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53D76A-AFCE-4D96-B917-CBEF96F7D1EB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25A965E-3C11-4F28-82DC-E30D63FA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ifestinvesting.com/companies?sector%5bsector_id%5d=2" TargetMode="External"/><Relationship Id="rId7" Type="http://schemas.openxmlformats.org/officeDocument/2006/relationships/hyperlink" Target="https://www.manifestinvesting.com/companies?industry=5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anifestinvesting.com/companies?sector%5bsector_id%5d=4" TargetMode="External"/><Relationship Id="rId5" Type="http://schemas.openxmlformats.org/officeDocument/2006/relationships/hyperlink" Target="https://www.manifestinvesting.com/companies?industry=70" TargetMode="External"/><Relationship Id="rId4" Type="http://schemas.openxmlformats.org/officeDocument/2006/relationships/hyperlink" Target="https://www.manifestinvesting.com/companies?industry=147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Kathy’s Stock Study Team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8, 2018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463" y="968565"/>
            <a:ext cx="2725950" cy="2841435"/>
          </a:xfrm>
          <a:prstGeom prst="rect">
            <a:avLst/>
          </a:prstGeom>
        </p:spPr>
      </p:pic>
      <p:sp>
        <p:nvSpPr>
          <p:cNvPr id="10" name="Subtitle 4"/>
          <p:cNvSpPr txBox="1">
            <a:spLocks/>
          </p:cNvSpPr>
          <p:nvPr/>
        </p:nvSpPr>
        <p:spPr>
          <a:xfrm>
            <a:off x="7940463" y="3884258"/>
            <a:ext cx="2725950" cy="4572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United Natural Foods</a:t>
            </a:r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0403" r="2040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28326" r="28326"/>
          <a:stretch>
            <a:fillRect/>
          </a:stretch>
        </p:blipFill>
        <p:spPr>
          <a:xfrm>
            <a:off x="4646612" y="737599"/>
            <a:ext cx="2733283" cy="349485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46612" y="3048000"/>
            <a:ext cx="304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51212" y="3810000"/>
            <a:ext cx="838200" cy="228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4"/>
          <p:cNvSpPr txBox="1">
            <a:spLocks/>
          </p:cNvSpPr>
          <p:nvPr/>
        </p:nvSpPr>
        <p:spPr>
          <a:xfrm>
            <a:off x="1634550" y="3810000"/>
            <a:ext cx="2592388" cy="42245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PACCAR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PCAR’s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Qtr</a:t>
            </a:r>
            <a:r>
              <a:rPr lang="en-US" dirty="0"/>
              <a:t> 2018 Financial Report (Issued July 24, 2018)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 Quarterly Revenues and Excellent Profits-Strong Global Truck Deliveries and Parts Sales Drive Results</a:t>
            </a:r>
          </a:p>
          <a:p>
            <a:r>
              <a:rPr lang="en-US" dirty="0"/>
              <a:t>Robust Global Truck Markets</a:t>
            </a:r>
          </a:p>
          <a:p>
            <a:r>
              <a:rPr lang="en-US" dirty="0"/>
              <a:t>PACCAR Trucks Achieve Record Quarterly Deliveries</a:t>
            </a:r>
          </a:p>
        </p:txBody>
      </p:sp>
    </p:spTree>
    <p:extLst>
      <p:ext uri="{BB962C8B-B14F-4D97-AF65-F5344CB8AC3E}">
        <p14:creationId xmlns:p14="http://schemas.microsoft.com/office/powerpoint/2010/main" val="204067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F33D0E-9B6A-451D-8F1F-62A03B576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862" y="0"/>
            <a:ext cx="85571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B099136-1CCB-47C3-BA2A-AAE4967241D5}"/>
              </a:ext>
            </a:extLst>
          </p:cNvPr>
          <p:cNvSpPr/>
          <p:nvPr/>
        </p:nvSpPr>
        <p:spPr>
          <a:xfrm>
            <a:off x="2665412" y="4267200"/>
            <a:ext cx="3124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A4FC9F-00AB-4ACA-B474-BA0CE0F53238}"/>
              </a:ext>
            </a:extLst>
          </p:cNvPr>
          <p:cNvSpPr/>
          <p:nvPr/>
        </p:nvSpPr>
        <p:spPr>
          <a:xfrm>
            <a:off x="2208212" y="6400800"/>
            <a:ext cx="37338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E76042-4F1E-4B0F-AC13-17CF917B4426}"/>
              </a:ext>
            </a:extLst>
          </p:cNvPr>
          <p:cNvSpPr/>
          <p:nvPr/>
        </p:nvSpPr>
        <p:spPr>
          <a:xfrm>
            <a:off x="1751012" y="838200"/>
            <a:ext cx="20574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A617C4-C52D-412C-A9A5-BFFBB21F9EE8}"/>
              </a:ext>
            </a:extLst>
          </p:cNvPr>
          <p:cNvSpPr txBox="1"/>
          <p:nvPr/>
        </p:nvSpPr>
        <p:spPr>
          <a:xfrm>
            <a:off x="6399214" y="4343400"/>
            <a:ext cx="453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IVORY SNOW SEARCH</a:t>
            </a:r>
          </a:p>
        </p:txBody>
      </p:sp>
    </p:spTree>
    <p:extLst>
      <p:ext uri="{BB962C8B-B14F-4D97-AF65-F5344CB8AC3E}">
        <p14:creationId xmlns:p14="http://schemas.microsoft.com/office/powerpoint/2010/main" val="39743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F11631-58D3-466F-9884-58BA97EB4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838201"/>
            <a:ext cx="10363200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6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E4E1A0-DBA6-41A2-BFB2-070A1EC73BBC}"/>
              </a:ext>
            </a:extLst>
          </p:cNvPr>
          <p:cNvSpPr/>
          <p:nvPr/>
        </p:nvSpPr>
        <p:spPr>
          <a:xfrm>
            <a:off x="1446212" y="5841302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company manufactures commercial cooking equipment, industrial processing equipment, and residential appliances.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8A4E4-9251-44DB-82CB-748BA56CFC58}"/>
              </a:ext>
            </a:extLst>
          </p:cNvPr>
          <p:cNvSpPr txBox="1"/>
          <p:nvPr/>
        </p:nvSpPr>
        <p:spPr>
          <a:xfrm>
            <a:off x="4189412" y="3810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MIDD - MIDDLEBY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57011E-954B-45FE-84C5-0F82ABA13D5D}"/>
              </a:ext>
            </a:extLst>
          </p:cNvPr>
          <p:cNvSpPr txBox="1"/>
          <p:nvPr/>
        </p:nvSpPr>
        <p:spPr>
          <a:xfrm>
            <a:off x="2132012" y="1143000"/>
            <a:ext cx="836196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an American</a:t>
            </a:r>
            <a:r>
              <a:rPr lang="en-US" baseline="30000" dirty="0"/>
              <a:t> </a:t>
            </a:r>
            <a:r>
              <a:rPr lang="en-US" dirty="0"/>
              <a:t>publicly traded commercial and residential cooking and </a:t>
            </a:r>
          </a:p>
          <a:p>
            <a:r>
              <a:rPr lang="en-US" dirty="0"/>
              <a:t>industrial process equipment company based in Elgin, Illinois.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Manufactures </a:t>
            </a:r>
            <a:r>
              <a:rPr lang="en-US" dirty="0">
                <a:highlight>
                  <a:srgbClr val="FFFF00"/>
                </a:highlight>
              </a:rPr>
              <a:t>commercial cooking equipment</a:t>
            </a:r>
            <a:r>
              <a:rPr lang="en-US" dirty="0"/>
              <a:t>. Does business with 97 out of the </a:t>
            </a:r>
          </a:p>
          <a:p>
            <a:r>
              <a:rPr lang="en-US" dirty="0"/>
              <a:t>top 100 food service chains in the United States and internationally.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leader in systems for the </a:t>
            </a:r>
            <a:r>
              <a:rPr lang="en-US" dirty="0">
                <a:highlight>
                  <a:srgbClr val="FFFF00"/>
                </a:highlight>
              </a:rPr>
              <a:t>industrial</a:t>
            </a:r>
            <a:r>
              <a:rPr lang="en-US" dirty="0"/>
              <a:t> processing, baking and packaging industry.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Acquired Viking Range in 2013 and U-Line in 2014. Viking is a leading brand in </a:t>
            </a:r>
          </a:p>
          <a:p>
            <a:r>
              <a:rPr lang="en-US" dirty="0">
                <a:highlight>
                  <a:srgbClr val="FFFF00"/>
                </a:highlight>
              </a:rPr>
              <a:t>residential cooking equipment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514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5120-A768-45D2-951F-C956F085D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2" y="319088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WHY IT’S ON SALE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E7687-E205-4E48-8D25-C26119813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43063"/>
            <a:ext cx="9144000" cy="353853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en-US" sz="3600" dirty="0"/>
          </a:p>
          <a:p>
            <a:pPr marL="45720" indent="0" algn="ctr">
              <a:buNone/>
            </a:pPr>
            <a:r>
              <a:rPr lang="en-US" sz="3600" dirty="0"/>
              <a:t>In May 2018, Taylor Company, a manufacturer of ice cream dispensing equipment and frozen drink machines was acquired for $1 billion.</a:t>
            </a:r>
          </a:p>
        </p:txBody>
      </p:sp>
    </p:spTree>
    <p:extLst>
      <p:ext uri="{BB962C8B-B14F-4D97-AF65-F5344CB8AC3E}">
        <p14:creationId xmlns:p14="http://schemas.microsoft.com/office/powerpoint/2010/main" val="91455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18232-92C8-489D-B06C-6A8F5FB7B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5B631-EC7C-4D96-B470-F243DFC7C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22" y="152400"/>
            <a:ext cx="10646620" cy="654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0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22E410-E86E-4E31-BCEC-A251F6CF1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533400"/>
            <a:ext cx="10439399" cy="46378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E5B8BA-E47F-4286-9EC0-01B3E046EAA1}"/>
              </a:ext>
            </a:extLst>
          </p:cNvPr>
          <p:cNvSpPr txBox="1"/>
          <p:nvPr/>
        </p:nvSpPr>
        <p:spPr>
          <a:xfrm>
            <a:off x="5408612" y="76200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MIDD</a:t>
            </a:r>
          </a:p>
        </p:txBody>
      </p:sp>
    </p:spTree>
    <p:extLst>
      <p:ext uri="{BB962C8B-B14F-4D97-AF65-F5344CB8AC3E}">
        <p14:creationId xmlns:p14="http://schemas.microsoft.com/office/powerpoint/2010/main" val="93329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A29152-34BB-4D78-BC06-4CA30B75A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0"/>
            <a:ext cx="10343070" cy="511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99EE82-7F7F-443F-A187-D04789E07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47" y="0"/>
            <a:ext cx="1025012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E0C90F-46AE-4454-9A1F-11384F5E89CF}"/>
              </a:ext>
            </a:extLst>
          </p:cNvPr>
          <p:cNvSpPr/>
          <p:nvPr/>
        </p:nvSpPr>
        <p:spPr>
          <a:xfrm>
            <a:off x="8837612" y="2590800"/>
            <a:ext cx="1322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MIDD</a:t>
            </a:r>
          </a:p>
        </p:txBody>
      </p:sp>
    </p:spTree>
    <p:extLst>
      <p:ext uri="{BB962C8B-B14F-4D97-AF65-F5344CB8AC3E}">
        <p14:creationId xmlns:p14="http://schemas.microsoft.com/office/powerpoint/2010/main" val="122286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D1E348-16E7-486E-802A-6F656468E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2" y="152400"/>
            <a:ext cx="10744200" cy="56017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A489EC-78BF-4E78-93C3-258738B509FE}"/>
              </a:ext>
            </a:extLst>
          </p:cNvPr>
          <p:cNvSpPr/>
          <p:nvPr/>
        </p:nvSpPr>
        <p:spPr>
          <a:xfrm>
            <a:off x="8613948" y="3244334"/>
            <a:ext cx="136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MIDD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91C199-0CE1-43A1-944C-68FEF529AC59}"/>
              </a:ext>
            </a:extLst>
          </p:cNvPr>
          <p:cNvSpPr/>
          <p:nvPr/>
        </p:nvSpPr>
        <p:spPr>
          <a:xfrm>
            <a:off x="10514012" y="1524000"/>
            <a:ext cx="6858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Kathy’s</a:t>
            </a:r>
            <a:r>
              <a:rPr lang="fr-FR" dirty="0"/>
              <a:t> Stock </a:t>
            </a:r>
            <a:r>
              <a:rPr lang="fr-FR" dirty="0" err="1"/>
              <a:t>Study</a:t>
            </a:r>
            <a:r>
              <a:rPr lang="fr-FR" dirty="0"/>
              <a:t> Team - </a:t>
            </a:r>
            <a:r>
              <a:rPr lang="fr-FR" dirty="0" err="1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Search Sources: Value Line, BINC, BI Ticker Talks, Manifest Investing Screener</a:t>
            </a:r>
          </a:p>
          <a:p>
            <a:r>
              <a:rPr lang="en-US" sz="2800" dirty="0"/>
              <a:t>2 Industries, 3 Stocks, for your Review</a:t>
            </a:r>
          </a:p>
          <a:p>
            <a:pPr lvl="1"/>
            <a:r>
              <a:rPr lang="en-US" sz="2800" dirty="0">
                <a:hlinkClick r:id="rId3"/>
              </a:rPr>
              <a:t>Industrials</a:t>
            </a:r>
            <a:r>
              <a:rPr lang="en-US" sz="2800" dirty="0"/>
              <a:t> | </a:t>
            </a:r>
            <a:r>
              <a:rPr lang="en-US" sz="2800" dirty="0">
                <a:hlinkClick r:id="rId4"/>
              </a:rPr>
              <a:t>Heavy Truck &amp; Equip</a:t>
            </a:r>
            <a:r>
              <a:rPr lang="en-US" sz="2800" dirty="0"/>
              <a:t>  - PACCAR</a:t>
            </a:r>
          </a:p>
          <a:p>
            <a:pPr lvl="1"/>
            <a:r>
              <a:rPr lang="en-US" sz="2800" dirty="0">
                <a:hlinkClick r:id="rId3"/>
              </a:rPr>
              <a:t>Industrials</a:t>
            </a:r>
            <a:r>
              <a:rPr lang="en-US" sz="2800" dirty="0"/>
              <a:t> | </a:t>
            </a:r>
            <a:r>
              <a:rPr lang="en-US" sz="2800" dirty="0">
                <a:hlinkClick r:id="rId5"/>
              </a:rPr>
              <a:t>Machinery</a:t>
            </a:r>
            <a:r>
              <a:rPr lang="en-US" sz="2800" dirty="0"/>
              <a:t> – Middleby</a:t>
            </a:r>
          </a:p>
          <a:p>
            <a:pPr lvl="1"/>
            <a:r>
              <a:rPr lang="en-US" sz="2800" dirty="0">
                <a:hlinkClick r:id="rId6"/>
              </a:rPr>
              <a:t>Staples</a:t>
            </a:r>
            <a:r>
              <a:rPr lang="en-US" sz="2800" dirty="0"/>
              <a:t> | </a:t>
            </a:r>
            <a:r>
              <a:rPr lang="en-US" sz="2800" dirty="0">
                <a:hlinkClick r:id="rId7"/>
              </a:rPr>
              <a:t>Food (Retail)</a:t>
            </a:r>
            <a:r>
              <a:rPr lang="en-US" sz="2800" dirty="0"/>
              <a:t>  - United Natural Foods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D3C014-EC24-426E-970F-371EFF521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381000"/>
            <a:ext cx="10591800" cy="59436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2E5B778-21FE-4476-8C75-9FBF1CCB13D3}"/>
              </a:ext>
            </a:extLst>
          </p:cNvPr>
          <p:cNvSpPr/>
          <p:nvPr/>
        </p:nvSpPr>
        <p:spPr>
          <a:xfrm>
            <a:off x="5789612" y="381000"/>
            <a:ext cx="9906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508C0C-E1A4-4CA1-8E6F-3CDC351DABB6}"/>
              </a:ext>
            </a:extLst>
          </p:cNvPr>
          <p:cNvSpPr/>
          <p:nvPr/>
        </p:nvSpPr>
        <p:spPr>
          <a:xfrm>
            <a:off x="9294812" y="5715000"/>
            <a:ext cx="19812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6D2F10-A68F-4309-B2B4-979BB1845572}"/>
              </a:ext>
            </a:extLst>
          </p:cNvPr>
          <p:cNvSpPr/>
          <p:nvPr/>
        </p:nvSpPr>
        <p:spPr>
          <a:xfrm>
            <a:off x="2284412" y="2133600"/>
            <a:ext cx="6096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A34272-2B7A-4E98-8DAB-E97E6BCA9193}"/>
              </a:ext>
            </a:extLst>
          </p:cNvPr>
          <p:cNvSpPr/>
          <p:nvPr/>
        </p:nvSpPr>
        <p:spPr>
          <a:xfrm>
            <a:off x="9294812" y="4724400"/>
            <a:ext cx="19812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ACE191-4646-423E-9249-179228189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33" y="76200"/>
            <a:ext cx="10623079" cy="66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1C66DE-A297-4E9C-AC0E-10F375946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333358"/>
            <a:ext cx="10591800" cy="65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3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Content Layout with Table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 with SmartArt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with Picture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your first bullet point here</a:t>
            </a:r>
          </a:p>
          <a:p>
            <a:r>
              <a:rPr lang="en-US" dirty="0"/>
              <a:t>Add your second bullet point here</a:t>
            </a:r>
          </a:p>
          <a:p>
            <a:r>
              <a:rPr lang="en-US" dirty="0"/>
              <a:t>Add your third bullet point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4973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- 1</a:t>
            </a:r>
          </a:p>
        </p:txBody>
      </p:sp>
      <p:sp>
        <p:nvSpPr>
          <p:cNvPr id="4" name="Picture Placeholder 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a Slide Title - 2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a Slide Title - 3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icture Placeholder 14" descr="An empty placeholder to add an image. Click on the placeholder and select the image that you wish to add.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6" name="Picture Placeholder 15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9931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365924"/>
            <a:ext cx="10512862" cy="701492"/>
          </a:xfrm>
        </p:spPr>
        <p:txBody>
          <a:bodyPr>
            <a:normAutofit/>
          </a:bodyPr>
          <a:lstStyle/>
          <a:p>
            <a:r>
              <a:rPr lang="en-US" sz="2899" dirty="0" err="1"/>
              <a:t>Kathy’Stock</a:t>
            </a:r>
            <a:r>
              <a:rPr lang="en-US" sz="2899" dirty="0"/>
              <a:t> Study Team Template – Aug 2018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831" y="938495"/>
            <a:ext cx="10584658" cy="569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- 6</a:t>
            </a:r>
          </a:p>
        </p:txBody>
      </p:sp>
    </p:spTree>
    <p:extLst>
      <p:ext uri="{BB962C8B-B14F-4D97-AF65-F5344CB8AC3E}">
        <p14:creationId xmlns:p14="http://schemas.microsoft.com/office/powerpoint/2010/main" val="28824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5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- 8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981" y="1276911"/>
            <a:ext cx="10089110" cy="5271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31" indent="-22853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799" u="sng" dirty="0"/>
              <a:t>Truck</a:t>
            </a:r>
            <a:r>
              <a:rPr lang="en-US" sz="2799" dirty="0"/>
              <a:t> Manufacturing and Sales, 2017 Revenue  was ~75%</a:t>
            </a:r>
          </a:p>
          <a:p>
            <a:pPr marL="914126" lvl="1" indent="-457063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399" dirty="0"/>
              <a:t>Manufactures premium quality light, medium and heavy duty commercial vehicles sold </a:t>
            </a:r>
            <a:r>
              <a:rPr lang="en-US" sz="2399" i="1" dirty="0"/>
              <a:t>worldwide</a:t>
            </a:r>
            <a:r>
              <a:rPr lang="en-US" sz="2399" dirty="0"/>
              <a:t> under the </a:t>
            </a:r>
            <a:r>
              <a:rPr lang="en-US" sz="2399" i="1" dirty="0"/>
              <a:t>Kenworth</a:t>
            </a:r>
            <a:r>
              <a:rPr lang="en-US" sz="2399" dirty="0"/>
              <a:t>, </a:t>
            </a:r>
            <a:r>
              <a:rPr lang="en-US" sz="2399" i="1" dirty="0" err="1"/>
              <a:t>Peterbilt</a:t>
            </a:r>
            <a:r>
              <a:rPr lang="en-US" sz="2399" dirty="0"/>
              <a:t> and </a:t>
            </a:r>
            <a:r>
              <a:rPr lang="en-US" sz="2399" i="1" dirty="0"/>
              <a:t>DAF</a:t>
            </a:r>
            <a:r>
              <a:rPr lang="en-US" sz="2399" dirty="0"/>
              <a:t> nameplates</a:t>
            </a:r>
          </a:p>
          <a:p>
            <a:pPr marL="914126" lvl="1" indent="-457063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399" dirty="0"/>
              <a:t>Nearly 52% of sales &amp; manufacturing in Europe, 37% in US &amp; Canada, 11% in South America &amp; rest of world</a:t>
            </a:r>
          </a:p>
          <a:p>
            <a:pPr marL="914126" lvl="1" indent="-457063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399" dirty="0"/>
              <a:t>Projected worldwide 2018 sales growth ~ 3%-10%</a:t>
            </a:r>
          </a:p>
          <a:p>
            <a:pPr marL="228531" indent="-22853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799" u="sng" dirty="0"/>
              <a:t>Parts</a:t>
            </a:r>
            <a:r>
              <a:rPr lang="en-US" sz="2799" dirty="0"/>
              <a:t> Manufacturing and Sales, 2017 Revenue  was ~ 17%</a:t>
            </a:r>
          </a:p>
          <a:p>
            <a:pPr marL="914126" lvl="1" indent="-457063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399" dirty="0"/>
              <a:t>Produces &amp; sells powertrain and aftermarket truck components</a:t>
            </a:r>
          </a:p>
          <a:p>
            <a:pPr marL="914126" lvl="1" indent="-457063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399" dirty="0"/>
              <a:t>Projected 2018 sales growth ~ 8%</a:t>
            </a:r>
          </a:p>
          <a:p>
            <a:pPr marL="228531" indent="-22853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799" u="sng" dirty="0"/>
              <a:t>Truck Leasing and Financing,</a:t>
            </a:r>
            <a:r>
              <a:rPr lang="en-US" sz="2799" dirty="0"/>
              <a:t>2017 Revenue  was ~ 8%</a:t>
            </a:r>
          </a:p>
          <a:p>
            <a:pPr marL="914126" lvl="1" indent="-457063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399" dirty="0"/>
              <a:t>Projected 2018 growth ~ 4%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7981" y="365923"/>
            <a:ext cx="10512862" cy="7770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99" dirty="0"/>
              <a:t>PCAR 2017 Operations </a:t>
            </a:r>
            <a:r>
              <a:rPr lang="en-US" sz="1800" dirty="0"/>
              <a:t>(</a:t>
            </a:r>
            <a:r>
              <a:rPr lang="en-US" sz="1800" i="1" dirty="0"/>
              <a:t>from 2017 Annual Report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21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906365"/>
            <a:ext cx="11049000" cy="5665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3412" y="2918628"/>
            <a:ext cx="2924013" cy="1630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u="sng" dirty="0"/>
              <a:t>2016 results</a:t>
            </a:r>
            <a:r>
              <a:rPr lang="en-US" sz="1400" dirty="0"/>
              <a:t>:</a:t>
            </a:r>
          </a:p>
          <a:p>
            <a:r>
              <a:rPr lang="en-US" sz="1400" dirty="0"/>
              <a:t>-</a:t>
            </a:r>
            <a:r>
              <a:rPr lang="en-US" sz="1400" b="1" dirty="0"/>
              <a:t>Lower world-wide truck sales</a:t>
            </a:r>
          </a:p>
          <a:p>
            <a:r>
              <a:rPr lang="en-US" sz="1400" dirty="0"/>
              <a:t>-</a:t>
            </a:r>
            <a:r>
              <a:rPr lang="en-US" sz="1400" b="1" i="1" u="sng" dirty="0"/>
              <a:t>One-time $833M settlement </a:t>
            </a:r>
            <a:br>
              <a:rPr lang="en-US" sz="1400" b="1" dirty="0"/>
            </a:br>
            <a:r>
              <a:rPr lang="en-US" sz="1400" b="1" dirty="0"/>
              <a:t>payable to European Commission</a:t>
            </a:r>
            <a:br>
              <a:rPr lang="en-US" sz="1400" b="1" dirty="0"/>
            </a:br>
            <a:r>
              <a:rPr lang="en-US" sz="1400" b="1" dirty="0"/>
              <a:t>which fined PCAR, Daimler, &amp;</a:t>
            </a:r>
            <a:br>
              <a:rPr lang="en-US" sz="1400" b="1" dirty="0"/>
            </a:br>
            <a:r>
              <a:rPr lang="en-US" sz="1400" b="1" dirty="0"/>
              <a:t>other truck manufacturers for</a:t>
            </a:r>
            <a:br>
              <a:rPr lang="en-US" sz="1400" b="1" dirty="0"/>
            </a:br>
            <a:r>
              <a:rPr lang="en-US" sz="1400" b="1" dirty="0"/>
              <a:t>14 </a:t>
            </a:r>
            <a:r>
              <a:rPr lang="en-US" sz="1400" b="1" dirty="0" err="1"/>
              <a:t>yrs</a:t>
            </a:r>
            <a:r>
              <a:rPr lang="en-US" sz="1400" b="1" dirty="0"/>
              <a:t> price-fixing.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7981" y="365924"/>
            <a:ext cx="10917569" cy="540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PACCAR Front Page of Current SSG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264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365924"/>
            <a:ext cx="10917569" cy="540441"/>
          </a:xfrm>
        </p:spPr>
        <p:txBody>
          <a:bodyPr>
            <a:normAutofit/>
          </a:bodyPr>
          <a:lstStyle/>
          <a:p>
            <a:r>
              <a:rPr lang="en-US" sz="2400" b="1" dirty="0"/>
              <a:t>PACCAR Trucks: DAF, Kenworth and </a:t>
            </a:r>
            <a:r>
              <a:rPr lang="en-US" sz="2400" b="1" dirty="0" err="1"/>
              <a:t>Peterbilt</a:t>
            </a:r>
            <a:r>
              <a:rPr lang="en-US" sz="2400" b="1" dirty="0"/>
              <a:t> - Awards &amp; Innovation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958" y="906365"/>
            <a:ext cx="10512862" cy="4350205"/>
          </a:xfrm>
        </p:spPr>
        <p:txBody>
          <a:bodyPr>
            <a:normAutofit/>
          </a:bodyPr>
          <a:lstStyle/>
          <a:p>
            <a:r>
              <a:rPr lang="en-US" sz="1899" u="sng" dirty="0"/>
              <a:t>Awards</a:t>
            </a:r>
            <a:r>
              <a:rPr lang="en-US" sz="1899" dirty="0"/>
              <a:t>: DAF XF and CF models - “International Truck of the Year 2018,” named by transportation journalists from 23 European countries; DAF - “Truck Fleet Manufacturer of the Year” (2017) by UK; </a:t>
            </a:r>
            <a:r>
              <a:rPr lang="en-US" sz="1899" i="1" dirty="0"/>
              <a:t>Quality Magazine </a:t>
            </a:r>
            <a:r>
              <a:rPr lang="en-US" sz="1899" dirty="0"/>
              <a:t>named PACCAR Engine Company “Quality Plant of the Year” (2017)</a:t>
            </a:r>
          </a:p>
          <a:p>
            <a:r>
              <a:rPr lang="en-US" sz="1899" u="sng" dirty="0"/>
              <a:t>Innovation</a:t>
            </a:r>
            <a:r>
              <a:rPr lang="en-US" sz="1899" dirty="0"/>
              <a:t>: DAF, Kenworth and </a:t>
            </a:r>
            <a:r>
              <a:rPr lang="en-US" sz="1899" dirty="0" err="1"/>
              <a:t>Peterbilt</a:t>
            </a:r>
            <a:r>
              <a:rPr lang="en-US" sz="1899" dirty="0"/>
              <a:t> leaders in battery electric, hydrogen fuel cell and hybrid vehicles - field-testing such powertrains in North America &amp; Europe. Technical Centers &amp; Information Technology Division (ITD) - an industry leader in innovative digital technologies -have developed  state-of-the-art products, vehicle design &amp; software– e.g. road simulators, driver assistance systems, connectivity &amp; augmented reality tools for diagnostics &amp; servicing </a:t>
            </a:r>
            <a:r>
              <a:rPr lang="en-US" sz="1899" i="1" dirty="0"/>
              <a:t>(partnered w. MSFT</a:t>
            </a:r>
            <a:r>
              <a:rPr lang="en-US" sz="1899" dirty="0"/>
              <a:t>), vehicle &amp; fuel efficiency, PACCAR front and rear axle &amp; automated transmission.</a:t>
            </a:r>
          </a:p>
          <a:p>
            <a:r>
              <a:rPr lang="en-US" sz="1899" u="sng" dirty="0"/>
              <a:t>Environment</a:t>
            </a:r>
            <a:r>
              <a:rPr lang="en-US" sz="1899" dirty="0"/>
              <a:t>: focused on zero emissions all electric vehicles and fuel cell /natural gas hybrids.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5635" y="4228891"/>
            <a:ext cx="10864828" cy="1947901"/>
            <a:chOff x="621095" y="1526931"/>
            <a:chExt cx="11392352" cy="30308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095" y="1526931"/>
              <a:ext cx="3927769" cy="30308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4771" y="1526931"/>
              <a:ext cx="3757170" cy="303087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7681" y="1526931"/>
              <a:ext cx="4075766" cy="2470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37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51666"/>
            <a:ext cx="10629316" cy="735173"/>
          </a:xfrm>
        </p:spPr>
        <p:txBody>
          <a:bodyPr>
            <a:normAutofit/>
          </a:bodyPr>
          <a:lstStyle/>
          <a:p>
            <a:r>
              <a:rPr lang="en-US" sz="2400" b="1" dirty="0"/>
              <a:t>PACCAR </a:t>
            </a:r>
            <a:r>
              <a:rPr lang="en-US" sz="2400" b="1" u="sng" dirty="0"/>
              <a:t>Parts</a:t>
            </a:r>
            <a:r>
              <a:rPr lang="en-US" sz="2400" b="1" dirty="0"/>
              <a:t>: Operation, Innovation and Environment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886839"/>
            <a:ext cx="10512862" cy="4350205"/>
          </a:xfrm>
        </p:spPr>
        <p:txBody>
          <a:bodyPr>
            <a:normAutofit/>
          </a:bodyPr>
          <a:lstStyle/>
          <a:p>
            <a:r>
              <a:rPr lang="en-US" sz="1900" dirty="0"/>
              <a:t>PACCAR Parts </a:t>
            </a:r>
            <a:r>
              <a:rPr lang="en-US" sz="1900" u="sng" dirty="0"/>
              <a:t>Operation &amp; Innovation</a:t>
            </a:r>
            <a:r>
              <a:rPr lang="en-US" sz="1900" dirty="0"/>
              <a:t>= primary source for aftermarket parts and services for PACCAR vehicles &amp; “TRP” branded parts supplied for all makes of trucks, trailers and buses.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/>
              <a:t>Expanded global Fleet Services program by offering national pricing and centralized billing to over 1,000 commercial vehicle fleets with more than 735,000 vehicles. PACCAR Parts’ advanced </a:t>
            </a:r>
            <a:r>
              <a:rPr lang="en-US" sz="1900" dirty="0" err="1"/>
              <a:t>eCommerce</a:t>
            </a:r>
            <a:r>
              <a:rPr lang="en-US" sz="1900" dirty="0"/>
              <a:t> program allows customers 24/7 online ordering access to more than 1.4 million quality aftermarket products.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/>
              <a:t> TRP’s successful aftermarket parts retail stores expanded to 130 locations in 31 countries &amp; offers customers cost-effective parts choices for vehicle and trailer repair and maintenance.</a:t>
            </a:r>
          </a:p>
          <a:p>
            <a:r>
              <a:rPr lang="en-US" sz="1900" u="sng" dirty="0"/>
              <a:t>Environment</a:t>
            </a:r>
            <a:r>
              <a:rPr lang="en-US" sz="1900" dirty="0"/>
              <a:t>: All PACCAR manufacturing facilities have earned ISO 14001 environmental certification. The company’s manufacturing facilities enhanced their “Zero Waste to Landfill” programs during the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310" y="4279851"/>
            <a:ext cx="6193526" cy="2256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835" y="4279852"/>
            <a:ext cx="2980549" cy="20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5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959" y="151666"/>
            <a:ext cx="10917569" cy="1034780"/>
          </a:xfrm>
        </p:spPr>
        <p:txBody>
          <a:bodyPr>
            <a:normAutofit/>
          </a:bodyPr>
          <a:lstStyle/>
          <a:p>
            <a:r>
              <a:rPr lang="en-US" sz="3199" b="1" dirty="0"/>
              <a:t>PACCAR </a:t>
            </a:r>
            <a:r>
              <a:rPr lang="en-US" sz="3199" b="1" u="sng" dirty="0"/>
              <a:t>Leasing &amp; Financing, and Other Assets: Operations</a:t>
            </a:r>
            <a:endParaRPr lang="en-US" sz="319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708" y="1524000"/>
            <a:ext cx="10512862" cy="4350205"/>
          </a:xfrm>
        </p:spPr>
        <p:txBody>
          <a:bodyPr>
            <a:normAutofit/>
          </a:bodyPr>
          <a:lstStyle/>
          <a:p>
            <a:r>
              <a:rPr lang="en-US" sz="2400" u="sng" dirty="0"/>
              <a:t>PACCAR Financing Operation </a:t>
            </a:r>
            <a:r>
              <a:rPr lang="en-US" sz="2400" dirty="0"/>
              <a:t>financing or leasing PACCAR products in North America, Europe and Australia.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PACCAR Financial Services’ (PFS) conservative business approach, coupled with PACCAR’s S&amp;P credit rating of A+ and the strength of the dealer network, enabled PFS to earn pre-tax profits of $264.0 million in 2017. PFS has operations covering 24 countries on four continents.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PACCAR Leasing (</a:t>
            </a:r>
            <a:r>
              <a:rPr lang="en-US" sz="2000" dirty="0" err="1"/>
              <a:t>PacLease</a:t>
            </a:r>
            <a:r>
              <a:rPr lang="en-US" sz="2000" dirty="0"/>
              <a:t>) - one of the largest full-service truck rental and leasing operations in North America, Germany and Australia. </a:t>
            </a:r>
            <a:r>
              <a:rPr lang="en-US" sz="2000" dirty="0" err="1"/>
              <a:t>PacLease</a:t>
            </a:r>
            <a:r>
              <a:rPr lang="en-US" sz="2000" dirty="0"/>
              <a:t> placed nearly 6,200 new PACCAR vehicles in service, a 23% increase over 2016.</a:t>
            </a:r>
            <a:endParaRPr lang="en-US" sz="2000" u="sng" dirty="0"/>
          </a:p>
          <a:p>
            <a:r>
              <a:rPr lang="en-US" sz="2400" u="sng" dirty="0"/>
              <a:t>Other Assets: used trucks (</a:t>
            </a:r>
            <a:r>
              <a:rPr lang="en-US" sz="2400" i="1" dirty="0"/>
              <a:t>units returned from matured operating leases</a:t>
            </a:r>
            <a:r>
              <a:rPr lang="en-US" sz="2400" dirty="0"/>
              <a:t>), repossessions, and trades; manufacturing and marketing of industrial winches</a:t>
            </a:r>
          </a:p>
        </p:txBody>
      </p:sp>
    </p:spTree>
    <p:extLst>
      <p:ext uri="{BB962C8B-B14F-4D97-AF65-F5344CB8AC3E}">
        <p14:creationId xmlns:p14="http://schemas.microsoft.com/office/powerpoint/2010/main" val="20721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150" y="285953"/>
            <a:ext cx="10342921" cy="678052"/>
          </a:xfrm>
        </p:spPr>
        <p:txBody>
          <a:bodyPr>
            <a:normAutofit fontScale="90000"/>
          </a:bodyPr>
          <a:lstStyle/>
          <a:p>
            <a:r>
              <a:rPr lang="en-US" sz="3199" dirty="0"/>
              <a:t>PCAR Stockholder Return vis-à-vis S&amp;P 500 &amp; Peer Group (</a:t>
            </a:r>
            <a:r>
              <a:rPr lang="en-US" sz="2099" i="1" dirty="0"/>
              <a:t>from 2017 Annual Report</a:t>
            </a:r>
            <a:r>
              <a:rPr lang="en-US" sz="2099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781" y="1043975"/>
            <a:ext cx="10512862" cy="4350205"/>
          </a:xfrm>
        </p:spPr>
        <p:txBody>
          <a:bodyPr/>
          <a:lstStyle/>
          <a:p>
            <a:r>
              <a:rPr lang="en-US" sz="1899" dirty="0"/>
              <a:t>PACCAR’s Peer Group Index: AGCO Corp., Caterpillar Inc., Cummins Inc., Dana Inc., Deere &amp; Co., Eaton Corp., Meritor Inc., Navistar International Corp., Oshkosh Corp., AB Volvo and CNH Industrial N.V.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685" y="1995129"/>
            <a:ext cx="6117853" cy="42025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09007" y="2145657"/>
            <a:ext cx="105481" cy="937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6" name="Rectangle 5"/>
          <p:cNvSpPr/>
          <p:nvPr/>
        </p:nvSpPr>
        <p:spPr>
          <a:xfrm>
            <a:off x="4406728" y="3516899"/>
            <a:ext cx="105481" cy="937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7" name="Rectangle 6"/>
          <p:cNvSpPr/>
          <p:nvPr/>
        </p:nvSpPr>
        <p:spPr>
          <a:xfrm>
            <a:off x="5438091" y="3172197"/>
            <a:ext cx="105481" cy="937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8" name="Rectangle 7"/>
          <p:cNvSpPr/>
          <p:nvPr/>
        </p:nvSpPr>
        <p:spPr>
          <a:xfrm>
            <a:off x="6469453" y="3793358"/>
            <a:ext cx="105481" cy="937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9" name="Rectangle 8"/>
          <p:cNvSpPr/>
          <p:nvPr/>
        </p:nvSpPr>
        <p:spPr>
          <a:xfrm>
            <a:off x="7389474" y="3132213"/>
            <a:ext cx="105481" cy="937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0" name="Rectangle 9"/>
          <p:cNvSpPr/>
          <p:nvPr/>
        </p:nvSpPr>
        <p:spPr>
          <a:xfrm>
            <a:off x="8455997" y="2815772"/>
            <a:ext cx="105481" cy="937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1" name="Isosceles Triangle 10"/>
          <p:cNvSpPr/>
          <p:nvPr/>
        </p:nvSpPr>
        <p:spPr>
          <a:xfrm>
            <a:off x="3820728" y="2340654"/>
            <a:ext cx="93760" cy="985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2" name="Isosceles Triangle 11"/>
          <p:cNvSpPr/>
          <p:nvPr/>
        </p:nvSpPr>
        <p:spPr>
          <a:xfrm>
            <a:off x="4406728" y="3610660"/>
            <a:ext cx="93760" cy="985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3" name="Isosceles Triangle 12"/>
          <p:cNvSpPr/>
          <p:nvPr/>
        </p:nvSpPr>
        <p:spPr>
          <a:xfrm>
            <a:off x="5397071" y="3272855"/>
            <a:ext cx="93760" cy="985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4" name="Isosceles Triangle 13"/>
          <p:cNvSpPr/>
          <p:nvPr/>
        </p:nvSpPr>
        <p:spPr>
          <a:xfrm>
            <a:off x="6428435" y="3256312"/>
            <a:ext cx="93760" cy="985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5" name="Isosceles Triangle 14"/>
          <p:cNvSpPr/>
          <p:nvPr/>
        </p:nvSpPr>
        <p:spPr>
          <a:xfrm>
            <a:off x="7436355" y="3033630"/>
            <a:ext cx="93760" cy="985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6" name="Isosceles Triangle 15"/>
          <p:cNvSpPr/>
          <p:nvPr/>
        </p:nvSpPr>
        <p:spPr>
          <a:xfrm>
            <a:off x="8455997" y="2486116"/>
            <a:ext cx="93760" cy="9858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41364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ood Gourmet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31.potx" id="{8F8E9E25-2C38-4717-A833-0DAE028C25C2}" vid="{14501FF6-4632-48E1-9292-473BD8D8197B}"/>
    </a:ext>
  </a:extLst>
</a:theme>
</file>

<file path=ppt/theme/theme2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 - preparation to presentation (widescreen)</Template>
  <TotalTime>300</TotalTime>
  <Words>1036</Words>
  <Application>Microsoft Office PowerPoint</Application>
  <PresentationFormat>Custom</PresentationFormat>
  <Paragraphs>89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Cambria</vt:lpstr>
      <vt:lpstr>Wingdings</vt:lpstr>
      <vt:lpstr>Food Gourmet 16x9</vt:lpstr>
      <vt:lpstr>Kathy’s Stock Study Team</vt:lpstr>
      <vt:lpstr>Kathy’s Stock Study Team - Overview</vt:lpstr>
      <vt:lpstr>Kathy’Stock Study Team Template – Aug 2018</vt:lpstr>
      <vt:lpstr>PowerPoint Presentation</vt:lpstr>
      <vt:lpstr>PowerPoint Presentation</vt:lpstr>
      <vt:lpstr>PACCAR Trucks: DAF, Kenworth and Peterbilt - Awards &amp; Innovation</vt:lpstr>
      <vt:lpstr>PACCAR Parts: Operation, Innovation and Environment</vt:lpstr>
      <vt:lpstr>PACCAR Leasing &amp; Financing, and Other Assets: Operations</vt:lpstr>
      <vt:lpstr>PCAR Stockholder Return vis-à-vis S&amp;P 500 &amp; Peer Group (from 2017 Annual Report)</vt:lpstr>
      <vt:lpstr>Highlights of PCAR’s 2nd Qtr 2018 Financial Report (Issued July 24, 2018)</vt:lpstr>
      <vt:lpstr>PowerPoint Presentation</vt:lpstr>
      <vt:lpstr>PowerPoint Presentation</vt:lpstr>
      <vt:lpstr>PowerPoint Presentation</vt:lpstr>
      <vt:lpstr>WHY IT’S ON SALE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Content Layout with Table</vt:lpstr>
      <vt:lpstr>Two Content Layout with SmartArt</vt:lpstr>
      <vt:lpstr>Title and Content with Picture Layout</vt:lpstr>
      <vt:lpstr>PowerPoint Presentation</vt:lpstr>
      <vt:lpstr>Add a Slide Title - 1</vt:lpstr>
      <vt:lpstr>Add a Slide Title - 2</vt:lpstr>
      <vt:lpstr>Add a Slide Title - 3</vt:lpstr>
      <vt:lpstr>Add a Slide Title - 4</vt:lpstr>
      <vt:lpstr>Add a Slide Title - 5</vt:lpstr>
      <vt:lpstr>Add a Slide Title - 6</vt:lpstr>
      <vt:lpstr>PowerPoint Presentation</vt:lpstr>
      <vt:lpstr>Add a Slide Title - 7</vt:lpstr>
      <vt:lpstr>Add a Slide Title - 8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Kathy’s Stock Study Team</dc:title>
  <dc:creator>gladys.henrikson@verizon.net</dc:creator>
  <cp:lastModifiedBy>Rachel Herman</cp:lastModifiedBy>
  <cp:revision>22</cp:revision>
  <cp:lastPrinted>2018-07-31T00:25:02Z</cp:lastPrinted>
  <dcterms:created xsi:type="dcterms:W3CDTF">2018-07-17T00:05:32Z</dcterms:created>
  <dcterms:modified xsi:type="dcterms:W3CDTF">2018-08-08T14:12:36Z</dcterms:modified>
</cp:coreProperties>
</file>