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5" r:id="rId4"/>
    <p:sldId id="276" r:id="rId5"/>
    <p:sldId id="277" r:id="rId6"/>
    <p:sldId id="258" r:id="rId7"/>
    <p:sldId id="262" r:id="rId8"/>
    <p:sldId id="260" r:id="rId9"/>
    <p:sldId id="259" r:id="rId10"/>
    <p:sldId id="261" r:id="rId11"/>
    <p:sldId id="267" r:id="rId12"/>
    <p:sldId id="273" r:id="rId13"/>
    <p:sldId id="266" r:id="rId14"/>
    <p:sldId id="264" r:id="rId15"/>
    <p:sldId id="268" r:id="rId16"/>
    <p:sldId id="269" r:id="rId17"/>
    <p:sldId id="271" r:id="rId18"/>
    <p:sldId id="274" r:id="rId19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dys.henrikson@verizon.net" initials="g" lastIdx="3" clrIdx="0">
    <p:extLst>
      <p:ext uri="{19B8F6BF-5375-455C-9EA6-DF929625EA0E}">
        <p15:presenceInfo xmlns:p15="http://schemas.microsoft.com/office/powerpoint/2012/main" userId="532aaf667b60bc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B756B-AE06-48ED-BFD4-F3222B6F025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5BC6-B0FA-4B32-B0FB-4F3CE7A31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5BC6-B0FA-4B32-B0FB-4F3CE7A312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426-8CC7-4F69-BAD9-D6986D0DEB5D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6F0E-9588-4DF7-9202-B404262158E2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0500-609A-4276-9A16-19609141B019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94ED-5B53-45DF-9CD5-1CA63A1B255A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846B-06BA-48CC-B441-F71E3F06E1E4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7D44-C5A6-4266-B3C1-9D7AFAD858F2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A0C0-D44B-4FD7-B7BA-8D7B57C7E0FA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990-740C-4AA4-96D0-40783F99C2C5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0581-4F7C-4931-8F51-13C90B17ADD9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0B5-6FA1-4AA4-BB1D-E93584088F74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481A-98EF-40B2-B8D7-B71A2AFF9773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44BA-5829-4C88-BF6F-EA8FF235E83E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04AE-E28E-4627-8991-905578CAB665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CA3E-7ACF-4C25-B5EB-CC6A07D109E4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7D85-43E8-4639-9FD5-9E67F165ABB3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FEE-7626-4518-BCD0-28FE90B2565A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44E0-56F3-4917-8E1B-91BDB1B51EAB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6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7D13-757C-4C46-BED3-58EC81700BB5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5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706" y="85561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What’s New in Online Tools: </a:t>
            </a:r>
            <a:r>
              <a:rPr lang="en-US" b="1" i="1" dirty="0" smtClean="0"/>
              <a:t>Portfolio Reports </a:t>
            </a:r>
            <a:r>
              <a:rPr lang="en-US" b="1" dirty="0" smtClean="0"/>
              <a:t>and </a:t>
            </a:r>
            <a:r>
              <a:rPr lang="en-US" b="1" i="1" dirty="0" smtClean="0"/>
              <a:t>SSG Audit Function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706" y="3776119"/>
            <a:ext cx="8929020" cy="268885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smtClean="0"/>
              <a:t>  By </a:t>
            </a:r>
            <a:r>
              <a:rPr lang="en-US" sz="3400" dirty="0" smtClean="0"/>
              <a:t>Gladys Henrikson, Oct 11,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400" dirty="0" smtClean="0"/>
          </a:p>
          <a:p>
            <a:pPr marL="54864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smtClean="0"/>
              <a:t>Adapted from Suzi </a:t>
            </a:r>
            <a:r>
              <a:rPr lang="en-US" sz="3400" dirty="0" err="1" smtClean="0"/>
              <a:t>Artzberger’s</a:t>
            </a:r>
            <a:r>
              <a:rPr lang="en-US" sz="3400" dirty="0" smtClean="0"/>
              <a:t> BI Online Presentation, “What’s New in Online Tools,” August, 2022; located under “Learning Center/Video Learning Library/Online Tools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7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9005"/>
            <a:ext cx="12192000" cy="6066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1" y="318560"/>
            <a:ext cx="11188390" cy="12808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Note Changes in “Demo Portfolio” using </a:t>
            </a:r>
            <a:r>
              <a:rPr lang="en-US" b="1" i="1" dirty="0" smtClean="0"/>
              <a:t>Average Returns</a:t>
            </a:r>
            <a:r>
              <a:rPr lang="en-US" b="1" dirty="0" smtClean="0"/>
              <a:t>: Lower Ranges, returns, and recommendations reduced from “Buy” to  “Hold”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1935002" y="2408664"/>
            <a:ext cx="1315844" cy="981307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62290" y="3010829"/>
            <a:ext cx="4915564" cy="356839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1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124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 Tool # 2: </a:t>
            </a:r>
            <a:r>
              <a:rPr lang="en-US" b="1" i="1" dirty="0" smtClean="0"/>
              <a:t>Audit</a:t>
            </a:r>
            <a:r>
              <a:rPr lang="en-US" b="1" dirty="0" smtClean="0"/>
              <a:t> Tab Applies to Individual Stock Studies; We’ll use it to Improve our judgements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499" y="2775284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For Example: We’ll use the “Audit” function to check our judgements for one of the studies in our “Demo Portfolio”: URI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0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13678"/>
            <a:ext cx="9675811" cy="1191322"/>
          </a:xfrm>
        </p:spPr>
        <p:txBody>
          <a:bodyPr/>
          <a:lstStyle/>
          <a:p>
            <a:r>
              <a:rPr lang="en-US" b="1" dirty="0" smtClean="0"/>
              <a:t>Locating the </a:t>
            </a:r>
            <a:r>
              <a:rPr lang="en-US" b="1" i="1" dirty="0"/>
              <a:t>Audit</a:t>
            </a:r>
            <a:r>
              <a:rPr lang="en-US" b="1" dirty="0"/>
              <a:t> Tab at the top of your SSG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566" y="2239536"/>
            <a:ext cx="9988045" cy="40720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3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918" y="624110"/>
            <a:ext cx="9519694" cy="1280890"/>
          </a:xfrm>
        </p:spPr>
        <p:txBody>
          <a:bodyPr/>
          <a:lstStyle/>
          <a:p>
            <a:r>
              <a:rPr lang="en-US" b="1" dirty="0" smtClean="0"/>
              <a:t>What </a:t>
            </a:r>
            <a:r>
              <a:rPr lang="en-US" b="1" i="1" dirty="0" smtClean="0"/>
              <a:t>Audit</a:t>
            </a:r>
            <a:r>
              <a:rPr lang="en-US" b="1" dirty="0" smtClean="0"/>
              <a:t> will Reveal About an SSG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49" y="1446754"/>
            <a:ext cx="9275761" cy="52439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5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63" y="624875"/>
            <a:ext cx="10214517" cy="58874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77093" y="289931"/>
            <a:ext cx="1851102" cy="9813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5678" y="5055993"/>
            <a:ext cx="8782518" cy="1054875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Ex: Demo Portfolio Stock URI (SSG) – </a:t>
            </a:r>
            <a:r>
              <a:rPr lang="en-US" b="1" i="1" dirty="0" smtClean="0"/>
              <a:t>note lines, </a:t>
            </a:r>
            <a:r>
              <a:rPr lang="en-US" b="1" i="1" dirty="0" err="1" smtClean="0"/>
              <a:t>esp</a:t>
            </a:r>
            <a:r>
              <a:rPr lang="en-US" b="1" i="1" dirty="0" smtClean="0"/>
              <a:t> 2020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653347" y="3245428"/>
            <a:ext cx="260938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After completing SSG Click on</a:t>
            </a:r>
            <a:br>
              <a:rPr lang="en-US" sz="2800" i="1" dirty="0" smtClean="0"/>
            </a:br>
            <a:r>
              <a:rPr lang="en-US" sz="2800" i="1" dirty="0" smtClean="0"/>
              <a:t>Audit Button</a:t>
            </a:r>
            <a:endParaRPr lang="en-US" sz="2800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679259" y="1271238"/>
            <a:ext cx="178419" cy="1918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802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</a:t>
            </a:r>
            <a:r>
              <a:rPr lang="en-US" b="1" i="1" dirty="0" smtClean="0"/>
              <a:t>Audit</a:t>
            </a:r>
            <a:r>
              <a:rPr lang="en-US" b="1" dirty="0" smtClean="0"/>
              <a:t> Questioned About URI SSG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3" y="1449301"/>
            <a:ext cx="10682868" cy="56874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6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8010" y="286411"/>
            <a:ext cx="8296507" cy="6066263"/>
            <a:chOff x="2233612" y="1185862"/>
            <a:chExt cx="7724775" cy="49911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3612" y="1185862"/>
              <a:ext cx="7724775" cy="44862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6810" y="5672137"/>
              <a:ext cx="7181850" cy="5048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570" y="724438"/>
            <a:ext cx="2420546" cy="45784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Addressing Audit Issue 1-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Debt vis-à-vis</a:t>
            </a:r>
            <a:br>
              <a:rPr lang="en-US" sz="3200" dirty="0" smtClean="0"/>
            </a:br>
            <a:r>
              <a:rPr lang="en-US" sz="3200" dirty="0" smtClean="0"/>
              <a:t>Industry:</a:t>
            </a:r>
            <a:br>
              <a:rPr lang="en-US" sz="3200" dirty="0" smtClean="0"/>
            </a:br>
            <a:r>
              <a:rPr lang="en-US" sz="3200" dirty="0" smtClean="0"/>
              <a:t>last FY </a:t>
            </a:r>
            <a:r>
              <a:rPr lang="en-US" sz="3200" dirty="0" smtClean="0"/>
              <a:t>(</a:t>
            </a:r>
            <a:r>
              <a:rPr lang="en-US" sz="3200" i="1" dirty="0" smtClean="0"/>
              <a:t>Peers Screen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8390021" y="5288192"/>
            <a:ext cx="1044549" cy="14050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3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204" y="624110"/>
            <a:ext cx="9879979" cy="937061"/>
          </a:xfrm>
        </p:spPr>
        <p:txBody>
          <a:bodyPr/>
          <a:lstStyle/>
          <a:p>
            <a:r>
              <a:rPr lang="en-US" b="1" dirty="0" smtClean="0"/>
              <a:t>Addressing the 3 “R-Squared” Issues for  URI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203" y="1583474"/>
            <a:ext cx="9879980" cy="4977747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R-squared values</a:t>
            </a:r>
            <a:r>
              <a:rPr lang="en-US" sz="2800" dirty="0"/>
              <a:t> </a:t>
            </a:r>
            <a:r>
              <a:rPr lang="en-US" sz="2800" b="1" dirty="0"/>
              <a:t>range from 0 to 1 and are commonly stated as percentages from 0% to 100%</a:t>
            </a:r>
            <a:r>
              <a:rPr lang="en-US" sz="2800" dirty="0"/>
              <a:t>. </a:t>
            </a:r>
            <a:r>
              <a:rPr lang="en-US" dirty="0"/>
              <a:t>An R-squared of 100% means that all movements of a security (or another dependent variable) are completely explained by movements in the index (or the independent variable(s) you are interested in</a:t>
            </a:r>
            <a:r>
              <a:rPr lang="en-US" dirty="0" smtClean="0"/>
              <a:t>).</a:t>
            </a:r>
          </a:p>
          <a:p>
            <a:r>
              <a:rPr lang="en-US" sz="2800" b="1" dirty="0" smtClean="0"/>
              <a:t>R-Squared of “1” (a straight line) is best, R-Squared closer to “0” (crooked lines) is weak</a:t>
            </a:r>
          </a:p>
          <a:p>
            <a:r>
              <a:rPr lang="en-US" sz="2800" b="1" dirty="0" smtClean="0"/>
              <a:t>URI R-Squares in Audit were:</a:t>
            </a:r>
          </a:p>
          <a:p>
            <a:pPr lvl="1"/>
            <a:r>
              <a:rPr lang="en-US" sz="2400" b="1" dirty="0" smtClean="0"/>
              <a:t>Historical Sales Growth, </a:t>
            </a:r>
            <a:r>
              <a:rPr lang="en-US" sz="2400" b="1" i="1" dirty="0" smtClean="0">
                <a:solidFill>
                  <a:srgbClr val="FF0000"/>
                </a:solidFill>
              </a:rPr>
              <a:t>strong</a:t>
            </a:r>
            <a:r>
              <a:rPr lang="en-US" sz="2400" b="1" dirty="0" smtClean="0"/>
              <a:t> = .75</a:t>
            </a:r>
          </a:p>
          <a:p>
            <a:pPr lvl="1"/>
            <a:r>
              <a:rPr lang="en-US" sz="2400" b="1" dirty="0" smtClean="0"/>
              <a:t>Historical Earnings </a:t>
            </a:r>
            <a:r>
              <a:rPr lang="en-US" sz="2400" b="1" dirty="0" smtClean="0"/>
              <a:t>Growth </a:t>
            </a:r>
            <a:r>
              <a:rPr lang="en-US" sz="2400" b="1" i="1" u="sng" dirty="0" smtClean="0"/>
              <a:t>5</a:t>
            </a:r>
            <a:r>
              <a:rPr lang="en-US" sz="2400" b="1" u="sng" dirty="0" smtClean="0"/>
              <a:t> years</a:t>
            </a:r>
            <a:r>
              <a:rPr lang="en-US" sz="2400" b="1" dirty="0" smtClean="0"/>
              <a:t>, </a:t>
            </a:r>
            <a:r>
              <a:rPr lang="en-US" sz="2400" b="1" i="1" dirty="0" smtClean="0">
                <a:solidFill>
                  <a:srgbClr val="FF0000"/>
                </a:solidFill>
              </a:rPr>
              <a:t>weak</a:t>
            </a:r>
            <a:r>
              <a:rPr lang="en-US" sz="2400" b="1" dirty="0" smtClean="0"/>
              <a:t> = .08</a:t>
            </a:r>
          </a:p>
          <a:p>
            <a:pPr lvl="1"/>
            <a:r>
              <a:rPr lang="en-US" sz="2400" b="1" dirty="0" smtClean="0"/>
              <a:t>Historical Earnings Growth</a:t>
            </a:r>
            <a:r>
              <a:rPr lang="en-US" sz="2400" b="1" i="1" dirty="0" smtClean="0"/>
              <a:t>, </a:t>
            </a:r>
            <a:r>
              <a:rPr lang="en-US" sz="2400" b="1" i="1" u="sng" dirty="0" smtClean="0"/>
              <a:t>10 years</a:t>
            </a:r>
            <a:r>
              <a:rPr lang="en-US" sz="2400" b="1" i="1" dirty="0" smtClean="0"/>
              <a:t>, mitigating </a:t>
            </a:r>
            <a:r>
              <a:rPr lang="en-US" sz="2400" b="1" i="1" dirty="0"/>
              <a:t>2020,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>
                <a:solidFill>
                  <a:srgbClr val="FF0000"/>
                </a:solidFill>
              </a:rPr>
              <a:t>strong</a:t>
            </a:r>
            <a:r>
              <a:rPr lang="en-US" sz="2400" b="1" dirty="0" smtClean="0"/>
              <a:t> </a:t>
            </a:r>
            <a:r>
              <a:rPr lang="en-US" sz="2400" b="1" dirty="0"/>
              <a:t>= .</a:t>
            </a:r>
            <a:r>
              <a:rPr lang="en-US" sz="2400" b="1" dirty="0" smtClean="0"/>
              <a:t>77</a:t>
            </a:r>
            <a:endParaRPr lang="en-US" sz="2400" b="1" i="1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1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642" y="646412"/>
            <a:ext cx="8911687" cy="1280890"/>
          </a:xfrm>
        </p:spPr>
        <p:txBody>
          <a:bodyPr/>
          <a:lstStyle/>
          <a:p>
            <a:r>
              <a:rPr lang="en-US" b="1" dirty="0" smtClean="0"/>
              <a:t>Conclusions re New Online Tools: Portfolio Reports and SSG Audit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642" y="208899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Portfolio </a:t>
            </a:r>
            <a:r>
              <a:rPr lang="en-US" sz="2800" b="1" i="1" u="sng" dirty="0" smtClean="0"/>
              <a:t>Reports</a:t>
            </a:r>
            <a:r>
              <a:rPr lang="en-US" sz="2800" b="1" dirty="0" smtClean="0"/>
              <a:t> feature is most helpful for comparing returns on a portfolio </a:t>
            </a:r>
            <a:r>
              <a:rPr lang="en-US" sz="2800" b="1" dirty="0" smtClean="0"/>
              <a:t>or, similar to the Stock Comparison Guide, </a:t>
            </a:r>
            <a:r>
              <a:rPr lang="en-US" sz="2800" b="1" dirty="0" smtClean="0"/>
              <a:t>comparing several prospective </a:t>
            </a:r>
            <a:r>
              <a:rPr lang="en-US" sz="2800" b="1" dirty="0" smtClean="0"/>
              <a:t>stocks for further study.</a:t>
            </a:r>
          </a:p>
          <a:p>
            <a:r>
              <a:rPr lang="en-US" sz="2800" b="1" dirty="0" smtClean="0"/>
              <a:t>The </a:t>
            </a:r>
            <a:r>
              <a:rPr lang="en-US" sz="2800" b="1" dirty="0" smtClean="0"/>
              <a:t>SSG </a:t>
            </a:r>
            <a:r>
              <a:rPr lang="en-US" sz="2800" b="1" i="1" u="sng" dirty="0" smtClean="0"/>
              <a:t>Audit</a:t>
            </a:r>
            <a:r>
              <a:rPr lang="en-US" sz="2800" b="1" dirty="0" smtClean="0"/>
              <a:t> feature may help us fine tune both our judgements on a stock and determine whether </a:t>
            </a:r>
            <a:r>
              <a:rPr lang="en-US" sz="2800" b="1" smtClean="0"/>
              <a:t>an individual </a:t>
            </a:r>
            <a:r>
              <a:rPr lang="en-US" sz="2800" b="1" dirty="0" smtClean="0"/>
              <a:t>stock is worth further pursuit.</a:t>
            </a:r>
          </a:p>
          <a:p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7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37" y="602166"/>
            <a:ext cx="10281424" cy="62558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6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66343" y="471636"/>
            <a:ext cx="10048141" cy="997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New Tool 1: “Reports” for Portfolios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i="1" dirty="0" smtClean="0"/>
              <a:t>Step 1</a:t>
            </a:r>
            <a:r>
              <a:rPr lang="en-US" sz="2800" b="1" dirty="0" smtClean="0"/>
              <a:t>: Go to Online SSG Tools, and click on “My Studies”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234" y="1952625"/>
            <a:ext cx="9620250" cy="4905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995" y="5197284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Studies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2208" y="3574315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Portfolios,</a:t>
            </a:r>
            <a:br>
              <a:rPr lang="en-US" sz="2400" b="1" dirty="0" smtClean="0"/>
            </a:br>
            <a:r>
              <a:rPr lang="en-US" sz="2400" b="1" dirty="0" smtClean="0"/>
              <a:t>yet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0484" y="3433260"/>
            <a:ext cx="662101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2406316" y="5658949"/>
            <a:ext cx="214161" cy="1199051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>
            <a:off x="1586701" y="5658949"/>
            <a:ext cx="819615" cy="5995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5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758" y="512461"/>
            <a:ext cx="10138610" cy="15722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Tool 1: “Reports” for </a:t>
            </a:r>
            <a:r>
              <a:rPr lang="en-US" b="1" dirty="0" smtClean="0"/>
              <a:t>Portfolios, cont.</a:t>
            </a:r>
            <a:br>
              <a:rPr lang="en-US" b="1" dirty="0" smtClean="0"/>
            </a:br>
            <a:r>
              <a:rPr lang="en-US" b="1" i="1" dirty="0" smtClean="0"/>
              <a:t>Step 2</a:t>
            </a:r>
            <a:r>
              <a:rPr lang="en-US" b="1" dirty="0" smtClean="0"/>
              <a:t>: Create a “Portfolio” for some of your Studies – (“Demo Portfolio”)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67" y="2504575"/>
            <a:ext cx="10856587" cy="34169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69671" y="2873829"/>
            <a:ext cx="3069772" cy="53884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>
            <a:off x="2498272" y="3339193"/>
            <a:ext cx="1698172" cy="132791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5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12758" y="512461"/>
            <a:ext cx="10138610" cy="15722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Tool 1: “Reports” for </a:t>
            </a:r>
            <a:r>
              <a:rPr lang="en-US" b="1" dirty="0" smtClean="0"/>
              <a:t>Portfolios, cont.</a:t>
            </a:r>
            <a:br>
              <a:rPr lang="en-US" b="1" dirty="0" smtClean="0"/>
            </a:br>
            <a:r>
              <a:rPr lang="en-US" b="1" i="1" dirty="0" smtClean="0"/>
              <a:t>Step 3</a:t>
            </a:r>
            <a:r>
              <a:rPr lang="en-US" b="1" dirty="0" smtClean="0"/>
              <a:t>: “Edit” your portfolio by adding some tickers from your stock studies.</a:t>
            </a:r>
            <a:br>
              <a:rPr lang="en-US" b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550" y="2559504"/>
            <a:ext cx="9334500" cy="47434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12758" y="4931229"/>
            <a:ext cx="702129" cy="4735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69529" y="3924299"/>
            <a:ext cx="1039586" cy="4735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802585" y="5867400"/>
            <a:ext cx="702129" cy="4735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00456" y="6739476"/>
            <a:ext cx="702129" cy="4735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6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01" y="303441"/>
            <a:ext cx="10641699" cy="9974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 Tool 1: “Reports” for Portfolios (Using my “Demo Portfolio”)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98" y="2193757"/>
            <a:ext cx="9978690" cy="4219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92924" y="3565607"/>
            <a:ext cx="471118" cy="44492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1897" y="1339724"/>
            <a:ext cx="972549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4: Click “Reports” for Portfolio </a:t>
            </a:r>
            <a:r>
              <a:rPr lang="en-US" sz="2800" b="1" i="1" dirty="0" smtClean="0"/>
              <a:t>Studies</a:t>
            </a:r>
            <a:r>
              <a:rPr lang="en-US" sz="2800" b="1" dirty="0" smtClean="0"/>
              <a:t> (</a:t>
            </a:r>
            <a:r>
              <a:rPr lang="en-US" sz="2800" b="1" i="1" dirty="0" smtClean="0"/>
              <a:t>URI, FND, and CPRT)</a:t>
            </a:r>
            <a:endParaRPr lang="en-US" sz="28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40970" y="2193757"/>
            <a:ext cx="1095771" cy="1371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6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1" y="1264555"/>
            <a:ext cx="9701560" cy="5557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17" y="378783"/>
            <a:ext cx="10326028" cy="12808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After Selecting “Reports” for Portfolio, Choose whether to display “Total” (</a:t>
            </a:r>
            <a:r>
              <a:rPr lang="en-US" b="1" i="1" dirty="0" smtClean="0"/>
              <a:t>default</a:t>
            </a:r>
            <a:r>
              <a:rPr lang="en-US" b="1" dirty="0" smtClean="0"/>
              <a:t>) or “Average” Returns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634"/>
            <a:ext cx="12192000" cy="5330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17" y="436399"/>
            <a:ext cx="10664283" cy="1280890"/>
          </a:xfrm>
        </p:spPr>
        <p:txBody>
          <a:bodyPr>
            <a:normAutofit/>
          </a:bodyPr>
          <a:lstStyle/>
          <a:p>
            <a:r>
              <a:rPr lang="en-US" b="1" dirty="0" smtClean="0"/>
              <a:t>“Reports” Example Using “Demo Portfolio” and default “Total Return”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869795" y="2720898"/>
            <a:ext cx="1315844" cy="981307"/>
          </a:xfrm>
          <a:prstGeom prst="ellipse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48767" y="3233853"/>
            <a:ext cx="5166732" cy="3412273"/>
          </a:xfrm>
          <a:prstGeom prst="ellipse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3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37" y="1924049"/>
            <a:ext cx="10508300" cy="4481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617" y="643159"/>
            <a:ext cx="10320188" cy="156478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Changing Reports Option to “Average Returns” will also change the Buy and Sell Range, Stock Return, and Recommendations (Buy, Hold, Sell)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221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445</TotalTime>
  <Words>404</Words>
  <Application>Microsoft Office PowerPoint</Application>
  <PresentationFormat>Widescreen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What’s New in Online Tools: Portfolio Reports and SSG Audit Function</vt:lpstr>
      <vt:lpstr>PowerPoint Presentation</vt:lpstr>
      <vt:lpstr>PowerPoint Presentation</vt:lpstr>
      <vt:lpstr>New Tool 1: “Reports” for Portfolios, cont. Step 2: Create a “Portfolio” for some of your Studies – (“Demo Portfolio”) </vt:lpstr>
      <vt:lpstr>New Tool 1: “Reports” for Portfolios, cont. Step 3: “Edit” your portfolio by adding some tickers from your stock studies.  </vt:lpstr>
      <vt:lpstr>New Tool 1: “Reports” for Portfolios (Using my “Demo Portfolio”)</vt:lpstr>
      <vt:lpstr>After Selecting “Reports” for Portfolio, Choose whether to display “Total” (default) or “Average” Returns</vt:lpstr>
      <vt:lpstr>“Reports” Example Using “Demo Portfolio” and default “Total Return”</vt:lpstr>
      <vt:lpstr>Changing Reports Option to “Average Returns” will also change the Buy and Sell Range, Stock Return, and Recommendations (Buy, Hold, Sell)</vt:lpstr>
      <vt:lpstr>Note Changes in “Demo Portfolio” using Average Returns: Lower Ranges, returns, and recommendations reduced from “Buy” to  “Hold”</vt:lpstr>
      <vt:lpstr>New Tool # 2: Audit Tab Applies to Individual Stock Studies; We’ll use it to Improve our judgements</vt:lpstr>
      <vt:lpstr>Locating the Audit Tab at the top of your SSG</vt:lpstr>
      <vt:lpstr>What Audit will Reveal About an SSG</vt:lpstr>
      <vt:lpstr>Ex: Demo Portfolio Stock URI (SSG) – note lines, esp 2020</vt:lpstr>
      <vt:lpstr>What Audit Questioned About URI SSG</vt:lpstr>
      <vt:lpstr>Addressing Audit Issue 1-  Debt vis-à-vis Industry: last FY (Peers Screen)</vt:lpstr>
      <vt:lpstr>Addressing the 3 “R-Squared” Issues for  URI</vt:lpstr>
      <vt:lpstr>Conclusions re New Online Tools: Portfolio Reports and SSG Audit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Online Tools – Audit Function</dc:title>
  <dc:creator>gladys.henrikson@verizon.net</dc:creator>
  <cp:lastModifiedBy>gladys.henrikson@verizon.net</cp:lastModifiedBy>
  <cp:revision>57</cp:revision>
  <cp:lastPrinted>2022-10-05T20:37:33Z</cp:lastPrinted>
  <dcterms:created xsi:type="dcterms:W3CDTF">2022-10-04T23:22:26Z</dcterms:created>
  <dcterms:modified xsi:type="dcterms:W3CDTF">2022-10-10T14:04:56Z</dcterms:modified>
</cp:coreProperties>
</file>