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81" r:id="rId22"/>
    <p:sldId id="282" r:id="rId23"/>
    <p:sldId id="277" r:id="rId24"/>
    <p:sldId id="278" r:id="rId25"/>
    <p:sldId id="279" r:id="rId26"/>
    <p:sldId id="280" r:id="rId27"/>
    <p:sldId id="275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 varScale="1">
        <p:scale>
          <a:sx n="84" d="100"/>
          <a:sy n="84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481D5-D5A3-4EA0-96BC-CB73C6365B9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C8119-B9A7-47F6-9DEC-535B0C8EF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C8119-B9A7-47F6-9DEC-535B0C8EF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7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30C6-2547-42A9-85F3-61CE709CD329}" type="datetime1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4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2559-2312-4AEB-816B-5605465B139B}" type="datetime1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6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F538-34CC-44CA-BADD-43F785FD865A}" type="datetime1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7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F00-CA54-4149-AD5C-0B93A53A1E03}" type="datetime1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134D-9A7C-4512-A2B8-09A4E14E2536}" type="datetime1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6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8B00-CF49-44C8-899C-4C1795612C5C}" type="datetime1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C2A6-22F0-44D8-9488-97C48C286E8F}" type="datetime1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4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5714-D0B7-4C1C-8BB1-22340D3EFCE9}" type="datetime1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8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728D-5C02-4AEA-AE4C-EA616298331C}" type="datetime1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AD3-2606-475F-BC0C-80439CCFD638}" type="datetime1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1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FEBC-D34B-4CC9-9920-ACB39A7E74F4}" type="datetime1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9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7ED4-8DB0-4536-B819-ECEE00080E91}" type="datetime1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4F6A-DE8A-4FB0-B826-315DE7064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5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375" y="0"/>
            <a:ext cx="920724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3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" y="0"/>
            <a:ext cx="10293096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314325"/>
            <a:ext cx="96583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6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04" y="0"/>
            <a:ext cx="9084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4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4762"/>
            <a:ext cx="96583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6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16" y="0"/>
            <a:ext cx="9131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01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500" y="0"/>
            <a:ext cx="917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38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933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12" y="1085850"/>
            <a:ext cx="67341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6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65" y="0"/>
            <a:ext cx="9610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64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0"/>
            <a:ext cx="10512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65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82" y="0"/>
            <a:ext cx="8714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528" y="46037"/>
            <a:ext cx="10515600" cy="1325563"/>
          </a:xfrm>
        </p:spPr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488" y="1028470"/>
            <a:ext cx="111556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</a:t>
            </a:r>
            <a:r>
              <a:rPr lang="en-US" dirty="0" smtClean="0"/>
              <a:t> information in this presentation is for educational purposes only and is not intended to  be a recommendation to </a:t>
            </a:r>
            <a:r>
              <a:rPr lang="en-US" dirty="0" smtClean="0"/>
              <a:t>purchase</a:t>
            </a:r>
            <a:r>
              <a:rPr lang="en-US" dirty="0" smtClean="0"/>
              <a:t> or sell any of the stocks, mutual funds, or other securities  that may be referenced.  The securities of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companies</a:t>
            </a:r>
            <a:r>
              <a:rPr lang="en-US" dirty="0" smtClean="0"/>
              <a:t> referenced or featured in the seminar  materials are for illustrative purposes only and are not to be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considered</a:t>
            </a:r>
            <a:r>
              <a:rPr lang="en-US" dirty="0" smtClean="0"/>
              <a:t> endorsed or  recommended for purchase or sale by </a:t>
            </a:r>
            <a:r>
              <a:rPr lang="en-US" dirty="0" smtClean="0"/>
              <a:t>BetterInvesting TM National</a:t>
            </a:r>
            <a:r>
              <a:rPr lang="en-US" dirty="0" smtClean="0"/>
              <a:t> Association of Investors  Corporation (“BI”).  The views expressed are those of the instructors, commentators, </a:t>
            </a:r>
            <a:r>
              <a:rPr lang="en-US" dirty="0" smtClean="0"/>
              <a:t>guests</a:t>
            </a:r>
            <a:r>
              <a:rPr lang="en-US" dirty="0" smtClean="0"/>
              <a:t>  and participants, as the case may be, and do not necessarily represent those </a:t>
            </a:r>
            <a:r>
              <a:rPr lang="en-US" dirty="0" smtClean="0"/>
              <a:t>of BetterInvesting TM.</a:t>
            </a:r>
            <a:r>
              <a:rPr lang="en-US" dirty="0" smtClean="0"/>
              <a:t> </a:t>
            </a:r>
            <a:r>
              <a:rPr lang="en-US" dirty="0" smtClean="0"/>
              <a:t> Investors should</a:t>
            </a:r>
            <a:r>
              <a:rPr lang="en-US" dirty="0" smtClean="0"/>
              <a:t> conduct their own review and analysis of any company of  interest before making an investment decision.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Securities</a:t>
            </a:r>
            <a:r>
              <a:rPr lang="en-US" dirty="0" smtClean="0"/>
              <a:t> discussed may be held by the instructors in their own personal portfolios or in  those of their clients.  BI presenters and volunteers are held to a strict code of conduct that  precludes benefiting financially from educational presentations or public activities via any  </a:t>
            </a:r>
            <a:r>
              <a:rPr lang="en-US" dirty="0" err="1" smtClean="0"/>
              <a:t>BetterInvesting</a:t>
            </a:r>
            <a:r>
              <a:rPr lang="en-US" dirty="0" smtClean="0"/>
              <a:t> programs, events and/or educational sessions in which they participate.  Any  violation is strictly prohibited and should be reported to the CEO of BetterInvesting or the  Director of Chapter Relations. 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</a:t>
            </a:r>
            <a:r>
              <a:rPr lang="en-US" dirty="0" smtClean="0"/>
              <a:t> presentation may contain images of websites and products or services not endorsed by  BetterInvesting.  The presenter is not endorsing or promoting the use of these websites,  products or services.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73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309562"/>
            <a:ext cx="93535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23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20" y="0"/>
            <a:ext cx="9627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66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439" y="0"/>
            <a:ext cx="9451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78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461962"/>
            <a:ext cx="93154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73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28600"/>
            <a:ext cx="96297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41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9050"/>
            <a:ext cx="96297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13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881" y="0"/>
            <a:ext cx="9238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35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04" y="0"/>
            <a:ext cx="914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34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98" y="0"/>
            <a:ext cx="9147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5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68" y="0"/>
            <a:ext cx="9096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1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" y="0"/>
            <a:ext cx="116205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2" y="2019300"/>
            <a:ext cx="70389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12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04" y="0"/>
            <a:ext cx="9137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42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22" y="0"/>
            <a:ext cx="9046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61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930" y="0"/>
            <a:ext cx="9350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45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38" y="0"/>
            <a:ext cx="9231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31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395287"/>
            <a:ext cx="92678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1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4497" y="272534"/>
            <a:ext cx="3576428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Why Value Line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smtClean="0"/>
              <a:t>    1.Company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Description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2</a:t>
            </a:r>
            <a:r>
              <a:rPr lang="en-US" sz="2800" dirty="0"/>
              <a:t>. Rankings &amp;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Ratings </a:t>
            </a:r>
          </a:p>
          <a:p>
            <a:r>
              <a:rPr lang="en-US" sz="2800" dirty="0" smtClean="0"/>
              <a:t>     3</a:t>
            </a:r>
            <a:r>
              <a:rPr lang="en-US" sz="2800" dirty="0"/>
              <a:t>. Commentary 	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4</a:t>
            </a:r>
            <a:r>
              <a:rPr lang="en-US" sz="2800" dirty="0"/>
              <a:t>. Long-term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Projections </a:t>
            </a:r>
          </a:p>
          <a:p>
            <a:r>
              <a:rPr lang="en-US" sz="2800" dirty="0" smtClean="0"/>
              <a:t>     5</a:t>
            </a:r>
            <a:r>
              <a:rPr lang="en-US" sz="2800" dirty="0"/>
              <a:t>. “Value Line” &amp; 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Total </a:t>
            </a:r>
            <a:r>
              <a:rPr lang="en-US" sz="2800" dirty="0"/>
              <a:t>Return Box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615" y="64008"/>
            <a:ext cx="7717729" cy="6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5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216" y="609523"/>
            <a:ext cx="28498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1.Company </a:t>
            </a:r>
          </a:p>
          <a:p>
            <a:r>
              <a:rPr lang="en-US" sz="2800" dirty="0"/>
              <a:t>   </a:t>
            </a:r>
            <a:r>
              <a:rPr lang="en-US" sz="2800" dirty="0" smtClean="0"/>
              <a:t>Description </a:t>
            </a:r>
          </a:p>
          <a:p>
            <a:endParaRPr lang="en-US" sz="2800" dirty="0"/>
          </a:p>
          <a:p>
            <a:r>
              <a:rPr lang="en-US" sz="3600" dirty="0"/>
              <a:t>Start with the </a:t>
            </a:r>
            <a:r>
              <a:rPr lang="en-US" sz="3600" dirty="0" smtClean="0"/>
              <a:t>Business </a:t>
            </a:r>
            <a:r>
              <a:rPr lang="en-US" sz="3600" dirty="0"/>
              <a:t>Box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3" y="36576"/>
            <a:ext cx="7978331" cy="4914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52928" y="2618193"/>
            <a:ext cx="2798064" cy="216712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99" y="5006340"/>
            <a:ext cx="96488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4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3672" y="673531"/>
            <a:ext cx="2255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Check Value Line Ratings &amp; Rankings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344" y="2971800"/>
            <a:ext cx="2871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Safety </a:t>
            </a:r>
            <a:endParaRPr lang="en-US" sz="2800" dirty="0" smtClean="0"/>
          </a:p>
          <a:p>
            <a:r>
              <a:rPr lang="en-US" sz="2800" dirty="0" smtClean="0"/>
              <a:t>• </a:t>
            </a:r>
            <a:r>
              <a:rPr lang="en-US" sz="2800" dirty="0"/>
              <a:t>Financial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Strength </a:t>
            </a:r>
            <a:r>
              <a:rPr lang="en-US" sz="2800" dirty="0"/>
              <a:t>B++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or </a:t>
            </a:r>
            <a:r>
              <a:rPr lang="en-US" sz="2800" dirty="0"/>
              <a:t>Better </a:t>
            </a:r>
            <a:endParaRPr lang="en-US" sz="2800" dirty="0" smtClean="0"/>
          </a:p>
          <a:p>
            <a:r>
              <a:rPr lang="en-US" sz="2800" dirty="0" smtClean="0"/>
              <a:t>• </a:t>
            </a:r>
            <a:r>
              <a:rPr lang="en-US" sz="2800" dirty="0"/>
              <a:t>Earnings Predictability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571500"/>
            <a:ext cx="6715125" cy="57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285" y="1178432"/>
            <a:ext cx="3157221" cy="1217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437" y="6056312"/>
            <a:ext cx="6807899" cy="60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260" y="5074921"/>
            <a:ext cx="2524316" cy="121158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6" idx="1"/>
          </p:cNvCxnSpPr>
          <p:nvPr/>
        </p:nvCxnSpPr>
        <p:spPr>
          <a:xfrm>
            <a:off x="3995928" y="1362456"/>
            <a:ext cx="955357" cy="42462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94576" y="5559552"/>
            <a:ext cx="804672" cy="69958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29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4897"/>
            <a:ext cx="4160329" cy="4048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328" y="108583"/>
            <a:ext cx="6169152" cy="661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6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0"/>
            <a:ext cx="10844784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7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4F6A-DE8A-4FB0-B826-315DE70646A7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693"/>
            <a:ext cx="4238625" cy="516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4" y="6350"/>
            <a:ext cx="5801487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74</Words>
  <Application>Microsoft Office PowerPoint</Application>
  <PresentationFormat>Widescreen</PresentationFormat>
  <Paragraphs>62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Disclaimer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Disclaimer</dc:title>
  <dc:creator>Microsoft account</dc:creator>
  <cp:lastModifiedBy>Microsoft account</cp:lastModifiedBy>
  <cp:revision>16</cp:revision>
  <dcterms:created xsi:type="dcterms:W3CDTF">2022-05-09T16:49:48Z</dcterms:created>
  <dcterms:modified xsi:type="dcterms:W3CDTF">2022-05-10T03:14:10Z</dcterms:modified>
</cp:coreProperties>
</file>