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7" r:id="rId3"/>
    <p:sldId id="268" r:id="rId4"/>
    <p:sldId id="259" r:id="rId5"/>
    <p:sldId id="269" r:id="rId6"/>
    <p:sldId id="261" r:id="rId7"/>
    <p:sldId id="263" r:id="rId8"/>
    <p:sldId id="264" r:id="rId9"/>
    <p:sldId id="265"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305" autoAdjust="0"/>
  </p:normalViewPr>
  <p:slideViewPr>
    <p:cSldViewPr snapToGrid="0">
      <p:cViewPr varScale="1">
        <p:scale>
          <a:sx n="63" d="100"/>
          <a:sy n="63"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EBBDF-CE8B-4E6B-81DB-154FDA0D2306}"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1B35D-A30F-4BDA-9015-C27FC0EF4A62}" type="slidenum">
              <a:rPr lang="en-US" smtClean="0"/>
              <a:t>‹#›</a:t>
            </a:fld>
            <a:endParaRPr lang="en-US"/>
          </a:p>
        </p:txBody>
      </p:sp>
    </p:spTree>
    <p:extLst>
      <p:ext uri="{BB962C8B-B14F-4D97-AF65-F5344CB8AC3E}">
        <p14:creationId xmlns:p14="http://schemas.microsoft.com/office/powerpoint/2010/main" val="2723617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21B35D-A30F-4BDA-9015-C27FC0EF4A62}" type="slidenum">
              <a:rPr lang="en-US" smtClean="0"/>
              <a:t>6</a:t>
            </a:fld>
            <a:endParaRPr lang="en-US"/>
          </a:p>
        </p:txBody>
      </p:sp>
    </p:spTree>
    <p:extLst>
      <p:ext uri="{BB962C8B-B14F-4D97-AF65-F5344CB8AC3E}">
        <p14:creationId xmlns:p14="http://schemas.microsoft.com/office/powerpoint/2010/main" val="121670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21B35D-A30F-4BDA-9015-C27FC0EF4A62}" type="slidenum">
              <a:rPr lang="en-US" smtClean="0"/>
              <a:t>7</a:t>
            </a:fld>
            <a:endParaRPr lang="en-US"/>
          </a:p>
        </p:txBody>
      </p:sp>
    </p:spTree>
    <p:extLst>
      <p:ext uri="{BB962C8B-B14F-4D97-AF65-F5344CB8AC3E}">
        <p14:creationId xmlns:p14="http://schemas.microsoft.com/office/powerpoint/2010/main" val="131989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21B35D-A30F-4BDA-9015-C27FC0EF4A62}" type="slidenum">
              <a:rPr lang="en-US" smtClean="0"/>
              <a:t>8</a:t>
            </a:fld>
            <a:endParaRPr lang="en-US"/>
          </a:p>
        </p:txBody>
      </p:sp>
    </p:spTree>
    <p:extLst>
      <p:ext uri="{BB962C8B-B14F-4D97-AF65-F5344CB8AC3E}">
        <p14:creationId xmlns:p14="http://schemas.microsoft.com/office/powerpoint/2010/main" val="200389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lumMod val="95000"/>
                    <a:lumOff val="5000"/>
                  </a:schemeClr>
                </a:solidFill>
              </a:rPr>
              <a:t>Key Financial Ratios for Locating </a:t>
            </a:r>
            <a:r>
              <a:rPr lang="en-US" dirty="0">
                <a:solidFill>
                  <a:schemeClr val="tx1">
                    <a:lumMod val="95000"/>
                    <a:lumOff val="5000"/>
                  </a:schemeClr>
                </a:solidFill>
              </a:rPr>
              <a:t>Worthy Stocks to Study</a:t>
            </a:r>
          </a:p>
        </p:txBody>
      </p:sp>
      <p:sp>
        <p:nvSpPr>
          <p:cNvPr id="3" name="Subtitle 2"/>
          <p:cNvSpPr>
            <a:spLocks noGrp="1"/>
          </p:cNvSpPr>
          <p:nvPr>
            <p:ph type="subTitle" idx="1"/>
          </p:nvPr>
        </p:nvSpPr>
        <p:spPr/>
        <p:txBody>
          <a:bodyPr>
            <a:noAutofit/>
          </a:bodyPr>
          <a:lstStyle/>
          <a:p>
            <a:r>
              <a:rPr lang="en-US" sz="2400" b="1" dirty="0" smtClean="0"/>
              <a:t>MicNova Education Presentation</a:t>
            </a:r>
            <a:br>
              <a:rPr lang="en-US" sz="2400" b="1" dirty="0" smtClean="0"/>
            </a:br>
            <a:r>
              <a:rPr lang="en-US" sz="2400" b="1" dirty="0" smtClean="0"/>
              <a:t>January 11, 2022</a:t>
            </a:r>
          </a:p>
          <a:p>
            <a:r>
              <a:rPr lang="en-US" sz="2400" b="1" dirty="0" smtClean="0"/>
              <a:t>By Sheryl Patterson and Gladys Henrikson </a:t>
            </a:r>
            <a:endParaRPr lang="en-US" sz="2400" b="1" dirty="0"/>
          </a:p>
        </p:txBody>
      </p:sp>
    </p:spTree>
    <p:extLst>
      <p:ext uri="{BB962C8B-B14F-4D97-AF65-F5344CB8AC3E}">
        <p14:creationId xmlns:p14="http://schemas.microsoft.com/office/powerpoint/2010/main" val="381378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Conclusion: Happy Stock Hunting!</a:t>
            </a:r>
            <a:br>
              <a:rPr lang="en-US" dirty="0" smtClean="0">
                <a:solidFill>
                  <a:schemeClr val="tx1">
                    <a:lumMod val="95000"/>
                    <a:lumOff val="5000"/>
                  </a:schemeClr>
                </a:solidFill>
              </a:rPr>
            </a:br>
            <a:r>
              <a:rPr lang="en-US" dirty="0" smtClean="0">
                <a:solidFill>
                  <a:schemeClr val="tx1">
                    <a:lumMod val="95000"/>
                    <a:lumOff val="5000"/>
                  </a:schemeClr>
                </a:solidFill>
              </a:rPr>
              <a:t>Questions?</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612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05102"/>
            <a:ext cx="8596668" cy="746235"/>
          </a:xfrm>
        </p:spPr>
        <p:txBody>
          <a:bodyPr>
            <a:normAutofit fontScale="90000"/>
          </a:bodyPr>
          <a:lstStyle/>
          <a:p>
            <a:pPr algn="ctr"/>
            <a:r>
              <a:rPr lang="en-US" sz="4400" b="1" dirty="0" smtClean="0">
                <a:solidFill>
                  <a:schemeClr val="tx1">
                    <a:lumMod val="95000"/>
                    <a:lumOff val="5000"/>
                  </a:schemeClr>
                </a:solidFill>
              </a:rPr>
              <a:t>Disclaimer</a:t>
            </a:r>
            <a:br>
              <a:rPr lang="en-US" sz="4400" b="1" dirty="0" smtClean="0">
                <a:solidFill>
                  <a:schemeClr val="tx1">
                    <a:lumMod val="95000"/>
                    <a:lumOff val="5000"/>
                  </a:schemeClr>
                </a:solidFill>
              </a:rPr>
            </a:br>
            <a:r>
              <a:rPr lang="en-US" dirty="0">
                <a:solidFill>
                  <a:schemeClr val="tx1">
                    <a:lumMod val="95000"/>
                    <a:lumOff val="5000"/>
                  </a:schemeClr>
                </a:solidFill>
              </a:rPr>
              <a:t/>
            </a:r>
            <a:br>
              <a:rPr lang="en-US" dirty="0">
                <a:solidFill>
                  <a:schemeClr val="tx1">
                    <a:lumMod val="95000"/>
                    <a:lumOff val="5000"/>
                  </a:schemeClr>
                </a:solidFill>
              </a:rPr>
            </a:br>
            <a:endParaRPr lang="en-US" sz="2700" dirty="0">
              <a:solidFill>
                <a:schemeClr val="tx1">
                  <a:lumMod val="95000"/>
                  <a:lumOff val="5000"/>
                </a:schemeClr>
              </a:solidFill>
            </a:endParaRPr>
          </a:p>
        </p:txBody>
      </p:sp>
      <p:sp>
        <p:nvSpPr>
          <p:cNvPr id="5" name="Content Placeholder 4"/>
          <p:cNvSpPr>
            <a:spLocks noGrp="1"/>
          </p:cNvSpPr>
          <p:nvPr>
            <p:ph idx="1"/>
          </p:nvPr>
        </p:nvSpPr>
        <p:spPr>
          <a:xfrm>
            <a:off x="378371" y="935420"/>
            <a:ext cx="9785132" cy="5559973"/>
          </a:xfrm>
        </p:spPr>
        <p:txBody>
          <a:bodyPr>
            <a:normAutofit lnSpcReduction="10000"/>
          </a:bodyPr>
          <a:lstStyle/>
          <a:p>
            <a:r>
              <a:rPr lang="en-US" sz="1900" dirty="0"/>
              <a:t>The information in this presentation is for educational purposes only and is not intended to be a recommendation to purchase or sell any of the stocks, mutual funds, or other securities that may be referenced. The securities of companies referenced or featured in the seminar materials are for illustrative purposes only and are not to be considered endorsed or recommended for purchase or sale by BetterInvesting™ / National Association of Investors™. The views expressed are those of the instructors, commentators, guests and participants, as the case may be, and do not necessarily represent those of BetterInvesting™. Investors should conduct their own review and analysis of any company of interest before making an investment decision. </a:t>
            </a:r>
            <a:r>
              <a:rPr lang="en-US" sz="1900" dirty="0" smtClean="0"/>
              <a:t> </a:t>
            </a:r>
          </a:p>
          <a:p>
            <a:r>
              <a:rPr lang="en-US" sz="1900" dirty="0" smtClean="0"/>
              <a:t>Securities </a:t>
            </a:r>
            <a:r>
              <a:rPr lang="en-US" sz="1900" dirty="0"/>
              <a:t>discussed may be held by the instructors in their own personal portfolios or in those of their clients. BetterInvesting presenters and volunteers are held to a strict code of conduct that precludes benefitting financially from educational presentations or public activities via any BetterInvesting programs, events and/or educational sessions in which they participate. Any violation is strictly prohibited and should be reported to the CEO of BetterInvesting or the Director of Chapter Relations. </a:t>
            </a:r>
            <a:r>
              <a:rPr lang="en-US" sz="1900" dirty="0" smtClean="0"/>
              <a:t> </a:t>
            </a:r>
          </a:p>
          <a:p>
            <a:r>
              <a:rPr lang="en-US" sz="1900" dirty="0" smtClean="0"/>
              <a:t>This </a:t>
            </a:r>
            <a:r>
              <a:rPr lang="en-US" sz="1900" dirty="0"/>
              <a:t>presentation may contain images of websites and products or services not endorsed by BetterInvesting. The presenter is not endorsing or promoting the use of these websites, products or services. </a:t>
            </a:r>
          </a:p>
        </p:txBody>
      </p:sp>
    </p:spTree>
    <p:extLst>
      <p:ext uri="{BB962C8B-B14F-4D97-AF65-F5344CB8AC3E}">
        <p14:creationId xmlns:p14="http://schemas.microsoft.com/office/powerpoint/2010/main" val="579165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80766" y="320511"/>
          <a:ext cx="10840827" cy="6052011"/>
        </p:xfrm>
        <a:graphic>
          <a:graphicData uri="http://schemas.openxmlformats.org/drawingml/2006/table">
            <a:tbl>
              <a:tblPr>
                <a:tableStyleId>{5C22544A-7EE6-4342-B048-85BDC9FD1C3A}</a:tableStyleId>
              </a:tblPr>
              <a:tblGrid>
                <a:gridCol w="1556184"/>
                <a:gridCol w="1433787"/>
                <a:gridCol w="7850856"/>
              </a:tblGrid>
              <a:tr h="633719">
                <a:tc>
                  <a:txBody>
                    <a:bodyPr/>
                    <a:lstStyle/>
                    <a:p>
                      <a:pPr algn="l" fontAlgn="b"/>
                      <a:r>
                        <a:rPr lang="en-US" sz="1200" u="none" strike="noStrike" dirty="0">
                          <a:effectLst/>
                        </a:rPr>
                        <a:t>Beginner Ratios</a:t>
                      </a:r>
                      <a:endParaRPr lang="en-US" sz="1200" b="0" i="0" u="none" strike="noStrike" dirty="0">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Where found</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a standard or measure that can be used to analyze the allocation, risk, and return of a given equity or portfolio.</a:t>
                      </a:r>
                      <a:endParaRPr lang="en-US" sz="1200" b="0" i="0" u="none" strike="noStrike">
                        <a:solidFill>
                          <a:srgbClr val="111111"/>
                        </a:solidFill>
                        <a:effectLst/>
                        <a:latin typeface="Calibri" panose="020F0502020204030204" pitchFamily="34" charset="0"/>
                      </a:endParaRPr>
                    </a:p>
                  </a:txBody>
                  <a:tcPr marL="6774" marR="6774" marT="6774" marB="0" anchor="b"/>
                </a:tc>
              </a:tr>
              <a:tr h="633719">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 S&amp;P 500 index as an equity performance benchmark since the S&amp;P contains 500 of the largest U.S. publicly traded companies.</a:t>
                      </a:r>
                      <a:endParaRPr lang="en-US" sz="1200" b="0" i="0" u="none" strike="noStrike">
                        <a:solidFill>
                          <a:srgbClr val="000000"/>
                        </a:solidFill>
                        <a:effectLst/>
                        <a:latin typeface="Calibri" panose="020F0502020204030204" pitchFamily="34" charset="0"/>
                      </a:endParaRPr>
                    </a:p>
                  </a:txBody>
                  <a:tcPr marL="6774" marR="6774" marT="6774" marB="0" anchor="b"/>
                </a:tc>
              </a:tr>
              <a:tr h="633719">
                <a:tc>
                  <a:txBody>
                    <a:bodyPr/>
                    <a:lstStyle/>
                    <a:p>
                      <a:pPr algn="l" fontAlgn="b"/>
                      <a:r>
                        <a:rPr lang="en-US" sz="1200" u="none" strike="noStrike">
                          <a:effectLst/>
                        </a:rPr>
                        <a:t>Beta</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Value Line</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BETA of 1 = the overall market; under 1 will average better than the market and above 1 will average lower than the market</a:t>
                      </a:r>
                      <a:endParaRPr lang="en-US" sz="1200" b="0" i="0" u="none" strike="noStrike">
                        <a:solidFill>
                          <a:srgbClr val="000000"/>
                        </a:solidFill>
                        <a:effectLst/>
                        <a:latin typeface="Calibri" panose="020F0502020204030204" pitchFamily="34" charset="0"/>
                      </a:endParaRPr>
                    </a:p>
                  </a:txBody>
                  <a:tcPr marL="6774" marR="6774" marT="6774" marB="0" anchor="b"/>
                </a:tc>
              </a:tr>
              <a:tr h="1267435">
                <a:tc>
                  <a:txBody>
                    <a:bodyPr/>
                    <a:lstStyle/>
                    <a:p>
                      <a:pPr algn="l" fontAlgn="b"/>
                      <a:r>
                        <a:rPr lang="en-US" sz="1200" u="none" strike="noStrike">
                          <a:effectLst/>
                        </a:rPr>
                        <a:t>Return on investment    (ROI)</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Investopedia   How to calculate ROI</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ctr"/>
                      <a:r>
                        <a:rPr lang="en-US" sz="1200" u="none" strike="noStrike">
                          <a:effectLst/>
                        </a:rPr>
                        <a:t> Financial metric for measuring the probability of gaining a return from an investment.  A high ROI means the investment's gains compare favourably to its cost. As a performance measure, ROI is used to evaluate the efficiency of an investment or to compare the efficiencies of several different investments. </a:t>
                      </a:r>
                      <a:endParaRPr lang="en-US" sz="1200" b="0" i="0" u="none" strike="noStrike">
                        <a:solidFill>
                          <a:srgbClr val="4D5156"/>
                        </a:solidFill>
                        <a:effectLst/>
                        <a:latin typeface="Calibri" panose="020F0502020204030204" pitchFamily="34" charset="0"/>
                      </a:endParaRPr>
                    </a:p>
                  </a:txBody>
                  <a:tcPr marL="6774" marR="6774" marT="6774" marB="0" anchor="ctr"/>
                </a:tc>
              </a:tr>
              <a:tr h="633719">
                <a:tc>
                  <a:txBody>
                    <a:bodyPr/>
                    <a:lstStyle/>
                    <a:p>
                      <a:pPr algn="l" fontAlgn="b"/>
                      <a:r>
                        <a:rPr lang="en-US" sz="1200" u="none" strike="noStrike">
                          <a:effectLst/>
                        </a:rPr>
                        <a:t>Current P/E to            average P/E</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SSG</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If the Current P/E is significantly less than the average P/E than there is room for P/E Expansion which is one of the ways that an investor can make money</a:t>
                      </a:r>
                      <a:endParaRPr lang="en-US" sz="1200" b="0" i="0" u="none" strike="noStrike">
                        <a:solidFill>
                          <a:srgbClr val="000000"/>
                        </a:solidFill>
                        <a:effectLst/>
                        <a:latin typeface="Calibri" panose="020F0502020204030204" pitchFamily="34" charset="0"/>
                      </a:endParaRPr>
                    </a:p>
                  </a:txBody>
                  <a:tcPr marL="6774" marR="6774" marT="6774" marB="0" anchor="b"/>
                </a:tc>
              </a:tr>
              <a:tr h="644279">
                <a:tc>
                  <a:txBody>
                    <a:bodyPr/>
                    <a:lstStyle/>
                    <a:p>
                      <a:pPr algn="l" fontAlgn="b"/>
                      <a:r>
                        <a:rPr lang="en-US" sz="1200" u="none" strike="noStrike">
                          <a:effectLst/>
                        </a:rPr>
                        <a:t>Signature P/E</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Toolkit-10 yrs SSG 5yrs</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5-10 years of High P/E (avg) </a:t>
                      </a:r>
                      <a:r>
                        <a:rPr lang="en-US" sz="1200" u="sng" strike="noStrike">
                          <a:effectLst/>
                        </a:rPr>
                        <a:t>plus</a:t>
                      </a:r>
                      <a:r>
                        <a:rPr lang="en-US" sz="1200" u="none" strike="noStrike">
                          <a:effectLst/>
                        </a:rPr>
                        <a:t> 5-10 years of low P/E (average) </a:t>
                      </a:r>
                      <a:r>
                        <a:rPr lang="en-US" sz="1200" u="sng" strike="noStrike">
                          <a:effectLst/>
                        </a:rPr>
                        <a:t>divided by 2.  This P/E gives you a larger historical viewpoint of company's performance.</a:t>
                      </a:r>
                      <a:endParaRPr lang="en-US" sz="1200" b="0" i="0" u="none" strike="noStrike">
                        <a:solidFill>
                          <a:srgbClr val="000000"/>
                        </a:solidFill>
                        <a:effectLst/>
                        <a:latin typeface="Calibri" panose="020F0502020204030204" pitchFamily="34" charset="0"/>
                      </a:endParaRPr>
                    </a:p>
                  </a:txBody>
                  <a:tcPr marL="6774" marR="6774" marT="6774" marB="0" anchor="b"/>
                </a:tc>
              </a:tr>
              <a:tr h="971702">
                <a:tc>
                  <a:txBody>
                    <a:bodyPr/>
                    <a:lstStyle/>
                    <a:p>
                      <a:pPr algn="l" fontAlgn="b"/>
                      <a:r>
                        <a:rPr lang="en-US" sz="1200" u="none" strike="noStrike">
                          <a:effectLst/>
                        </a:rPr>
                        <a:t>R-squared</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Toolkit-      SSG pdf</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R-squared values range from 0 to 100. Sales and EPS growth with an R-squared value between 85 and 100 has a performance record that is closely correlated to the index. A fund rated 70 or less typically does not perform like the index.</a:t>
                      </a:r>
                      <a:endParaRPr lang="en-US" sz="1200" b="0" i="0" u="none" strike="noStrike">
                        <a:solidFill>
                          <a:srgbClr val="000000"/>
                        </a:solidFill>
                        <a:effectLst/>
                        <a:latin typeface="Calibri" panose="020F0502020204030204" pitchFamily="34" charset="0"/>
                      </a:endParaRPr>
                    </a:p>
                  </a:txBody>
                  <a:tcPr marL="6774" marR="6774" marT="6774" marB="0" anchor="b"/>
                </a:tc>
              </a:tr>
              <a:tr h="633719">
                <a:tc>
                  <a:txBody>
                    <a:bodyPr/>
                    <a:lstStyle/>
                    <a:p>
                      <a:pPr algn="l" fontAlgn="b"/>
                      <a:r>
                        <a:rPr lang="en-US" sz="1200" u="none" strike="noStrike">
                          <a:effectLst/>
                        </a:rPr>
                        <a:t>cash flow    growth rate</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a:effectLst/>
                        </a:rPr>
                        <a:t>Morningstar</a:t>
                      </a:r>
                      <a:endParaRPr lang="en-US" sz="1200" b="0" i="0" u="none" strike="noStrike">
                        <a:solidFill>
                          <a:srgbClr val="000000"/>
                        </a:solidFill>
                        <a:effectLst/>
                        <a:latin typeface="Calibri" panose="020F0502020204030204" pitchFamily="34" charset="0"/>
                      </a:endParaRPr>
                    </a:p>
                  </a:txBody>
                  <a:tcPr marL="6774" marR="6774" marT="6774" marB="0" anchor="b"/>
                </a:tc>
                <a:tc>
                  <a:txBody>
                    <a:bodyPr/>
                    <a:lstStyle/>
                    <a:p>
                      <a:pPr algn="l" fontAlgn="b"/>
                      <a:r>
                        <a:rPr lang="en-US" sz="1200" u="none" strike="noStrike" dirty="0">
                          <a:effectLst/>
                        </a:rPr>
                        <a:t>Morningstar uses a cash flow growth rate to determine fair value since cash flow is less easily manipulated than earnings</a:t>
                      </a:r>
                      <a:endParaRPr lang="en-US" sz="1200" b="0" i="0" u="none" strike="noStrike" dirty="0">
                        <a:solidFill>
                          <a:srgbClr val="000000"/>
                        </a:solidFill>
                        <a:effectLst/>
                        <a:latin typeface="Calibri" panose="020F0502020204030204" pitchFamily="34" charset="0"/>
                      </a:endParaRPr>
                    </a:p>
                  </a:txBody>
                  <a:tcPr marL="6774" marR="6774" marT="6774" marB="0" anchor="b"/>
                </a:tc>
              </a:tr>
            </a:tbl>
          </a:graphicData>
        </a:graphic>
      </p:graphicFrame>
      <p:sp>
        <p:nvSpPr>
          <p:cNvPr id="3" name="Rectangle 2"/>
          <p:cNvSpPr/>
          <p:nvPr/>
        </p:nvSpPr>
        <p:spPr>
          <a:xfrm>
            <a:off x="1981518" y="135845"/>
            <a:ext cx="7224863" cy="584775"/>
          </a:xfrm>
          <a:prstGeom prst="rect">
            <a:avLst/>
          </a:prstGeom>
        </p:spPr>
        <p:txBody>
          <a:bodyPr wrap="none">
            <a:spAutoFit/>
          </a:bodyPr>
          <a:lstStyle/>
          <a:p>
            <a:r>
              <a:rPr lang="en-US" sz="3200" dirty="0" smtClean="0">
                <a:solidFill>
                  <a:srgbClr val="000000"/>
                </a:solidFill>
                <a:latin typeface="Calibri" panose="020F0502020204030204" pitchFamily="34" charset="0"/>
              </a:rPr>
              <a:t>Beginner Ratios and Where They’re Found</a:t>
            </a:r>
            <a:endParaRPr lang="en-US" sz="3200" dirty="0"/>
          </a:p>
        </p:txBody>
      </p:sp>
    </p:spTree>
    <p:extLst>
      <p:ext uri="{BB962C8B-B14F-4D97-AF65-F5344CB8AC3E}">
        <p14:creationId xmlns:p14="http://schemas.microsoft.com/office/powerpoint/2010/main" val="1726156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11567"/>
            <a:ext cx="11209866" cy="716280"/>
          </a:xfrm>
        </p:spPr>
        <p:txBody>
          <a:bodyPr>
            <a:noAutofit/>
          </a:bodyPr>
          <a:lstStyle/>
          <a:p>
            <a:r>
              <a:rPr lang="en-US" b="1" dirty="0" smtClean="0">
                <a:solidFill>
                  <a:schemeClr val="tx1">
                    <a:lumMod val="95000"/>
                    <a:lumOff val="5000"/>
                  </a:schemeClr>
                </a:solidFill>
              </a:rPr>
              <a:t>Overview: Categories </a:t>
            </a:r>
            <a:r>
              <a:rPr lang="en-US" b="1" dirty="0">
                <a:solidFill>
                  <a:schemeClr val="tx1">
                    <a:lumMod val="95000"/>
                    <a:lumOff val="5000"/>
                  </a:schemeClr>
                </a:solidFill>
              </a:rPr>
              <a:t>of Financial </a:t>
            </a:r>
            <a:r>
              <a:rPr lang="en-US" b="1" dirty="0" smtClean="0">
                <a:solidFill>
                  <a:schemeClr val="tx1">
                    <a:lumMod val="95000"/>
                    <a:lumOff val="5000"/>
                  </a:schemeClr>
                </a:solidFill>
              </a:rPr>
              <a:t>Ratios</a:t>
            </a:r>
            <a:endParaRPr lang="en-US" b="1" dirty="0">
              <a:solidFill>
                <a:schemeClr val="tx1">
                  <a:lumMod val="95000"/>
                  <a:lumOff val="5000"/>
                </a:schemeClr>
              </a:solidFill>
            </a:endParaRPr>
          </a:p>
        </p:txBody>
      </p:sp>
      <p:sp>
        <p:nvSpPr>
          <p:cNvPr id="3" name="TextBox 2"/>
          <p:cNvSpPr txBox="1"/>
          <p:nvPr/>
        </p:nvSpPr>
        <p:spPr>
          <a:xfrm>
            <a:off x="677335" y="865094"/>
            <a:ext cx="11514665" cy="5909310"/>
          </a:xfrm>
          <a:prstGeom prst="rect">
            <a:avLst/>
          </a:prstGeom>
          <a:noFill/>
        </p:spPr>
        <p:txBody>
          <a:bodyPr wrap="square" rtlCol="0">
            <a:spAutoFit/>
          </a:bodyPr>
          <a:lstStyle/>
          <a:p>
            <a:pPr marL="285750" indent="-285750">
              <a:buFont typeface="Wingdings" panose="05000000000000000000" pitchFamily="2" charset="2"/>
              <a:buChar char="v"/>
            </a:pPr>
            <a:r>
              <a:rPr lang="en-US" b="1" u="sng" dirty="0" smtClean="0"/>
              <a:t>Valuation Ratios </a:t>
            </a:r>
            <a:r>
              <a:rPr lang="en-US" dirty="0" smtClean="0"/>
              <a:t>– </a:t>
            </a:r>
            <a:r>
              <a:rPr lang="en-US" b="1" i="1" dirty="0" smtClean="0"/>
              <a:t>Tonight’s focus</a:t>
            </a:r>
            <a:br>
              <a:rPr lang="en-US" b="1" i="1" dirty="0" smtClean="0"/>
            </a:br>
            <a:r>
              <a:rPr lang="en-US" dirty="0" smtClean="0"/>
              <a:t>These ratios </a:t>
            </a:r>
            <a:r>
              <a:rPr lang="en-US" i="1" dirty="0" smtClean="0"/>
              <a:t>primarily analyze a company’s publicly </a:t>
            </a:r>
            <a:r>
              <a:rPr lang="en-US" i="1" dirty="0"/>
              <a:t>traded stock price to </a:t>
            </a:r>
            <a:r>
              <a:rPr lang="en-US" i="1" dirty="0" smtClean="0"/>
              <a:t/>
            </a:r>
            <a:br>
              <a:rPr lang="en-US" i="1" dirty="0" smtClean="0"/>
            </a:br>
            <a:r>
              <a:rPr lang="en-US" i="1" dirty="0" smtClean="0"/>
              <a:t>indicate </a:t>
            </a:r>
            <a:r>
              <a:rPr lang="en-US" i="1" dirty="0"/>
              <a:t>how inexpensive or expensive the company is in the </a:t>
            </a:r>
            <a:r>
              <a:rPr lang="en-US" i="1" dirty="0" smtClean="0"/>
              <a:t>market:</a:t>
            </a:r>
          </a:p>
          <a:p>
            <a:pPr marL="800100" lvl="1" indent="-342900">
              <a:buFont typeface="+mj-lt"/>
              <a:buAutoNum type="arabicPeriod"/>
            </a:pPr>
            <a:r>
              <a:rPr lang="en-US" dirty="0" smtClean="0"/>
              <a:t>Price to earnings (P/E) (Sheryl)</a:t>
            </a:r>
          </a:p>
          <a:p>
            <a:pPr marL="800100" lvl="1" indent="-342900">
              <a:buFont typeface="+mj-lt"/>
              <a:buAutoNum type="arabicPeriod"/>
            </a:pPr>
            <a:r>
              <a:rPr lang="en-US" dirty="0" smtClean="0"/>
              <a:t>Price to Book (P/B) (Gladys)</a:t>
            </a:r>
          </a:p>
          <a:p>
            <a:pPr marL="800100" lvl="1" indent="-342900">
              <a:buFont typeface="+mj-lt"/>
              <a:buAutoNum type="arabicPeriod"/>
            </a:pPr>
            <a:r>
              <a:rPr lang="en-US" dirty="0" smtClean="0"/>
              <a:t>Price to Sales (P/S) (Gladys)</a:t>
            </a:r>
          </a:p>
          <a:p>
            <a:pPr marL="800100" lvl="1" indent="-342900">
              <a:buFont typeface="+mj-lt"/>
              <a:buAutoNum type="arabicPeriod"/>
            </a:pPr>
            <a:r>
              <a:rPr lang="en-US" dirty="0" smtClean="0"/>
              <a:t>Price to Cash Flow (P/CF) (Gladys)</a:t>
            </a:r>
            <a:br>
              <a:rPr lang="en-US" dirty="0" smtClean="0"/>
            </a:br>
            <a:endParaRPr lang="en-US" dirty="0" smtClean="0"/>
          </a:p>
          <a:p>
            <a:pPr marL="285750" indent="-285750">
              <a:buFont typeface="Arial" panose="020B0604020202020204" pitchFamily="34" charset="0"/>
              <a:buChar char="•"/>
            </a:pPr>
            <a:r>
              <a:rPr lang="en-US" b="1" u="sng" dirty="0" smtClean="0"/>
              <a:t>Profitability Ratios </a:t>
            </a:r>
            <a:r>
              <a:rPr lang="en-US" dirty="0" smtClean="0"/>
              <a:t>-</a:t>
            </a:r>
            <a:r>
              <a:rPr lang="en-US" i="1" dirty="0" smtClean="0"/>
              <a:t>help </a:t>
            </a:r>
            <a:r>
              <a:rPr lang="en-US" i="1" dirty="0"/>
              <a:t>provide insight into how much profit </a:t>
            </a:r>
            <a:r>
              <a:rPr lang="en-US" i="1" dirty="0" smtClean="0"/>
              <a:t>a </a:t>
            </a:r>
            <a:r>
              <a:rPr lang="en-US" i="1" dirty="0"/>
              <a:t>company generates </a:t>
            </a:r>
            <a:r>
              <a:rPr lang="en-US" i="1" dirty="0" smtClean="0"/>
              <a:t/>
            </a:r>
            <a:br>
              <a:rPr lang="en-US" i="1" dirty="0" smtClean="0"/>
            </a:br>
            <a:r>
              <a:rPr lang="en-US" i="1" dirty="0" smtClean="0"/>
              <a:t>&amp; </a:t>
            </a:r>
            <a:r>
              <a:rPr lang="en-US" i="1" dirty="0"/>
              <a:t>how that profit relates to other important information about the </a:t>
            </a:r>
            <a:r>
              <a:rPr lang="en-US" i="1" dirty="0" smtClean="0"/>
              <a:t>company. Ratios include:</a:t>
            </a:r>
            <a:r>
              <a:rPr lang="en-US" i="1" dirty="0"/>
              <a:t> </a:t>
            </a:r>
            <a:br>
              <a:rPr lang="en-US" i="1" dirty="0"/>
            </a:br>
            <a:r>
              <a:rPr lang="en-US" dirty="0" smtClean="0"/>
              <a:t>Gross Margin (and adjusted gross margin); Operating Margin; Net Profit Margin; EBITA Margin; </a:t>
            </a:r>
            <a:r>
              <a:rPr lang="en-US" b="1" dirty="0" smtClean="0"/>
              <a:t>Operating Cash Flow Margin</a:t>
            </a:r>
            <a:r>
              <a:rPr lang="en-US" dirty="0" smtClean="0"/>
              <a:t> (</a:t>
            </a:r>
            <a:r>
              <a:rPr lang="en-US" i="1" dirty="0" smtClean="0"/>
              <a:t>s/b higher than net income</a:t>
            </a:r>
            <a:r>
              <a:rPr lang="en-US" dirty="0" smtClean="0"/>
              <a:t>) ; Return on Assets (ROA); </a:t>
            </a:r>
            <a:br>
              <a:rPr lang="en-US" dirty="0" smtClean="0"/>
            </a:br>
            <a:r>
              <a:rPr lang="en-US" b="1" dirty="0" smtClean="0"/>
              <a:t>Return on Equity (ROE</a:t>
            </a:r>
            <a:r>
              <a:rPr lang="en-US" dirty="0" smtClean="0"/>
              <a:t>) – (</a:t>
            </a:r>
            <a:r>
              <a:rPr lang="en-US" i="1" dirty="0" smtClean="0"/>
              <a:t>BI likes &gt;15%); </a:t>
            </a:r>
            <a:r>
              <a:rPr lang="en-US" dirty="0" smtClean="0"/>
              <a:t>Return on Invested Capital (ROIC); Return on Investment (ROI)</a:t>
            </a:r>
          </a:p>
          <a:p>
            <a:endParaRPr lang="en-US" dirty="0" smtClean="0"/>
          </a:p>
          <a:p>
            <a:pPr marL="285750" indent="-285750">
              <a:buFont typeface="Arial" panose="020B0604020202020204" pitchFamily="34" charset="0"/>
              <a:buChar char="•"/>
            </a:pPr>
            <a:r>
              <a:rPr lang="en-US" b="1" u="sng" dirty="0" smtClean="0"/>
              <a:t>Solvency Ratios </a:t>
            </a:r>
            <a:r>
              <a:rPr lang="en-US" b="1" dirty="0" smtClean="0"/>
              <a:t>– </a:t>
            </a:r>
            <a:r>
              <a:rPr lang="en-US" i="1" dirty="0" smtClean="0"/>
              <a:t>how </a:t>
            </a:r>
            <a:r>
              <a:rPr lang="en-US" i="1" dirty="0"/>
              <a:t>well a company can deal with its long-term financial </a:t>
            </a:r>
            <a:r>
              <a:rPr lang="en-US" i="1" dirty="0" smtClean="0"/>
              <a:t>obligations. Ratios include: </a:t>
            </a:r>
            <a:r>
              <a:rPr lang="en-US" dirty="0" smtClean="0"/>
              <a:t>Debt to total assets; Debt to equity (</a:t>
            </a:r>
            <a:r>
              <a:rPr lang="en-US" i="1" dirty="0" smtClean="0"/>
              <a:t>BI likes &gt;33%); </a:t>
            </a:r>
            <a:r>
              <a:rPr lang="en-US" dirty="0" smtClean="0"/>
              <a:t>Times interest earned; </a:t>
            </a:r>
            <a:br>
              <a:rPr lang="en-US" dirty="0" smtClean="0"/>
            </a:br>
            <a:r>
              <a:rPr lang="en-US" dirty="0" smtClean="0"/>
              <a:t>Interest coverage ratio; Net income to liabilities.</a:t>
            </a:r>
            <a:r>
              <a:rPr lang="en-US" dirty="0"/>
              <a:t> </a:t>
            </a:r>
          </a:p>
          <a:p>
            <a:pPr marL="285750" indent="-285750">
              <a:buFont typeface="Arial" panose="020B0604020202020204" pitchFamily="34" charset="0"/>
              <a:buChar char="•"/>
            </a:pPr>
            <a:endParaRPr lang="en-US" b="1" u="sng" dirty="0" smtClean="0"/>
          </a:p>
          <a:p>
            <a:pPr marL="285750" indent="-285750">
              <a:buFont typeface="Arial" panose="020B0604020202020204" pitchFamily="34" charset="0"/>
              <a:buChar char="•"/>
            </a:pPr>
            <a:r>
              <a:rPr lang="en-US" b="1" u="sng" dirty="0" smtClean="0"/>
              <a:t>Liquidity Ratios </a:t>
            </a:r>
            <a:r>
              <a:rPr lang="en-US" dirty="0"/>
              <a:t>-  </a:t>
            </a:r>
            <a:r>
              <a:rPr lang="en-US" i="1" dirty="0" smtClean="0"/>
              <a:t>how </a:t>
            </a:r>
            <a:r>
              <a:rPr lang="en-US" i="1" dirty="0"/>
              <a:t>quickly </a:t>
            </a:r>
            <a:r>
              <a:rPr lang="en-US" i="1" dirty="0" smtClean="0"/>
              <a:t>company can </a:t>
            </a:r>
            <a:r>
              <a:rPr lang="en-US" i="1" dirty="0"/>
              <a:t>repay its </a:t>
            </a:r>
            <a:r>
              <a:rPr lang="en-US" i="1" dirty="0" smtClean="0"/>
              <a:t>debts &amp; how </a:t>
            </a:r>
            <a:r>
              <a:rPr lang="en-US" i="1" dirty="0"/>
              <a:t>well </a:t>
            </a:r>
            <a:r>
              <a:rPr lang="en-US" i="1" dirty="0" smtClean="0"/>
              <a:t>assets </a:t>
            </a:r>
            <a:r>
              <a:rPr lang="en-US" i="1" dirty="0"/>
              <a:t>cover expenses. </a:t>
            </a:r>
            <a:r>
              <a:rPr lang="en-US" i="1" dirty="0" smtClean="0"/>
              <a:t/>
            </a:r>
            <a:br>
              <a:rPr lang="en-US" i="1" dirty="0" smtClean="0"/>
            </a:br>
            <a:r>
              <a:rPr lang="en-US" i="1" dirty="0" smtClean="0"/>
              <a:t>Ratios </a:t>
            </a:r>
            <a:r>
              <a:rPr lang="en-US" i="1" dirty="0"/>
              <a:t>include</a:t>
            </a:r>
            <a:r>
              <a:rPr lang="en-US" dirty="0"/>
              <a:t>: Current Ratio, </a:t>
            </a:r>
            <a:r>
              <a:rPr lang="en-US" b="1" dirty="0"/>
              <a:t>Quick </a:t>
            </a:r>
            <a:r>
              <a:rPr lang="en-US" b="1" dirty="0" smtClean="0"/>
              <a:t>Ratio</a:t>
            </a:r>
            <a:r>
              <a:rPr lang="en-US" dirty="0" smtClean="0"/>
              <a:t> (</a:t>
            </a:r>
            <a:r>
              <a:rPr lang="en-US" i="1" dirty="0"/>
              <a:t>Should be &gt;1- </a:t>
            </a:r>
            <a:r>
              <a:rPr lang="en-US" i="1" dirty="0" smtClean="0"/>
              <a:t>see MicNova </a:t>
            </a:r>
            <a:r>
              <a:rPr lang="en-US" i="1" dirty="0"/>
              <a:t>Education on Cash Flow, </a:t>
            </a:r>
            <a:r>
              <a:rPr lang="en-US" i="1" dirty="0" smtClean="0"/>
              <a:t>Jan </a:t>
            </a:r>
            <a:r>
              <a:rPr lang="en-US" i="1" dirty="0"/>
              <a:t>2021</a:t>
            </a:r>
            <a:r>
              <a:rPr lang="en-US" i="1" dirty="0" smtClean="0"/>
              <a:t>); </a:t>
            </a:r>
            <a:r>
              <a:rPr lang="en-US" dirty="0" smtClean="0"/>
              <a:t>Cash </a:t>
            </a:r>
            <a:r>
              <a:rPr lang="en-US" dirty="0"/>
              <a:t>Conversion </a:t>
            </a:r>
            <a:r>
              <a:rPr lang="en-US" dirty="0" smtClean="0"/>
              <a:t>Cycle; Operating </a:t>
            </a:r>
            <a:r>
              <a:rPr lang="en-US" dirty="0"/>
              <a:t>Cash Flow </a:t>
            </a:r>
            <a:r>
              <a:rPr lang="en-US" dirty="0" smtClean="0"/>
              <a:t>Ratio; </a:t>
            </a:r>
            <a:r>
              <a:rPr lang="en-US" dirty="0"/>
              <a:t>Receivables </a:t>
            </a:r>
            <a:r>
              <a:rPr lang="en-US" dirty="0" smtClean="0"/>
              <a:t>Turnover; Inventory Turnover</a:t>
            </a:r>
            <a:endParaRPr lang="en-US" dirty="0"/>
          </a:p>
        </p:txBody>
      </p:sp>
    </p:spTree>
    <p:extLst>
      <p:ext uri="{BB962C8B-B14F-4D97-AF65-F5344CB8AC3E}">
        <p14:creationId xmlns:p14="http://schemas.microsoft.com/office/powerpoint/2010/main" val="1351732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9662"/>
            <a:ext cx="9307494" cy="672445"/>
          </a:xfrm>
        </p:spPr>
        <p:txBody>
          <a:bodyPr>
            <a:normAutofit/>
          </a:bodyPr>
          <a:lstStyle/>
          <a:p>
            <a:pPr algn="ctr"/>
            <a:r>
              <a:rPr lang="en-US" dirty="0" smtClean="0">
                <a:solidFill>
                  <a:schemeClr val="tx1">
                    <a:lumMod val="95000"/>
                    <a:lumOff val="5000"/>
                  </a:schemeClr>
                </a:solidFill>
              </a:rPr>
              <a:t>Valuation Ratio 1: Price to Earnings (P/E)</a:t>
            </a:r>
            <a:endParaRPr lang="en-US" dirty="0">
              <a:solidFill>
                <a:schemeClr val="tx1">
                  <a:lumMod val="95000"/>
                  <a:lumOff val="5000"/>
                </a:schemeClr>
              </a:solidFill>
            </a:endParaRPr>
          </a:p>
        </p:txBody>
      </p:sp>
      <p:sp>
        <p:nvSpPr>
          <p:cNvPr id="3" name="Content Placeholder 2"/>
          <p:cNvSpPr>
            <a:spLocks noGrp="1"/>
          </p:cNvSpPr>
          <p:nvPr>
            <p:ph idx="1"/>
          </p:nvPr>
        </p:nvSpPr>
        <p:spPr>
          <a:xfrm>
            <a:off x="677334" y="1074656"/>
            <a:ext cx="10173546" cy="5627802"/>
          </a:xfrm>
        </p:spPr>
        <p:txBody>
          <a:bodyPr>
            <a:normAutofit lnSpcReduction="10000"/>
          </a:bodyPr>
          <a:lstStyle/>
          <a:p>
            <a:r>
              <a:rPr lang="en-US" dirty="0">
                <a:latin typeface="Arial" panose="020B0604020202020204" pitchFamily="34" charset="0"/>
                <a:cs typeface="Arial" panose="020B0604020202020204" pitchFamily="34" charset="0"/>
              </a:rPr>
              <a:t>The P/E ratio helps investors determine the market value of a stock as compared to the company's earnings. In short, the P/E ratio </a:t>
            </a:r>
            <a:r>
              <a:rPr lang="en-US" b="1" dirty="0">
                <a:latin typeface="Arial" panose="020B0604020202020204" pitchFamily="34" charset="0"/>
                <a:cs typeface="Arial" panose="020B0604020202020204" pitchFamily="34" charset="0"/>
              </a:rPr>
              <a:t>shows what the market is willing to pay today for a stock based on its past or future earnings</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What is a good P E ratio for investing?</a:t>
            </a:r>
          </a:p>
          <a:p>
            <a:r>
              <a:rPr lang="en-US" dirty="0">
                <a:latin typeface="Arial" panose="020B0604020202020204" pitchFamily="34" charset="0"/>
                <a:cs typeface="Arial" panose="020B0604020202020204" pitchFamily="34" charset="0"/>
              </a:rPr>
              <a:t>A higher P/E ratio shows that investors are willing to pay a higher share price today because of growth expectations in the future. The average P/E for the S&amp;P 500 has historically ranged from </a:t>
            </a:r>
            <a:r>
              <a:rPr lang="en-US" b="1" dirty="0">
                <a:latin typeface="Arial" panose="020B0604020202020204" pitchFamily="34" charset="0"/>
                <a:cs typeface="Arial" panose="020B0604020202020204" pitchFamily="34" charset="0"/>
              </a:rPr>
              <a:t>13 to 15</a:t>
            </a:r>
            <a:r>
              <a:rPr lang="en-US" dirty="0">
                <a:latin typeface="Arial" panose="020B0604020202020204" pitchFamily="34" charset="0"/>
                <a:cs typeface="Arial" panose="020B0604020202020204" pitchFamily="34" charset="0"/>
              </a:rPr>
              <a:t>. For example, a company with a current P/E of 25, above the S&amp;P average, trades at 25 times earnings.</a:t>
            </a:r>
          </a:p>
          <a:p>
            <a:r>
              <a:rPr lang="en-US" dirty="0">
                <a:latin typeface="Arial" panose="020B0604020202020204" pitchFamily="34" charset="0"/>
                <a:cs typeface="Arial" panose="020B0604020202020204" pitchFamily="34" charset="0"/>
              </a:rPr>
              <a:t>Is it better to have a higher or lower PE ratio?</a:t>
            </a:r>
          </a:p>
          <a:p>
            <a:r>
              <a:rPr lang="en-US" dirty="0">
                <a:latin typeface="Arial" panose="020B0604020202020204" pitchFamily="34" charset="0"/>
                <a:cs typeface="Arial" panose="020B0604020202020204" pitchFamily="34" charset="0"/>
              </a:rPr>
              <a:t>The P/E ratio, or price-to-earnings ratio, is a quick way to see if a stock is undervalued or overvalued — and generally speaking, </a:t>
            </a:r>
            <a:r>
              <a:rPr lang="en-US" b="1" dirty="0">
                <a:latin typeface="Arial" panose="020B0604020202020204" pitchFamily="34" charset="0"/>
                <a:cs typeface="Arial" panose="020B0604020202020204" pitchFamily="34" charset="0"/>
              </a:rPr>
              <a:t>the lower the P/E ratio is, the better it is for the business</a:t>
            </a:r>
            <a:r>
              <a:rPr lang="en-US" dirty="0">
                <a:latin typeface="Arial" panose="020B0604020202020204" pitchFamily="34" charset="0"/>
                <a:cs typeface="Arial" panose="020B0604020202020204" pitchFamily="34" charset="0"/>
              </a:rPr>
              <a:t> and for potential investors. The metric is the stock price of a company divided by its earnings per share</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One of the ways that an investor can make money on a stock is by P/E expansion.  P/E expansion takes place when the current P/E is lower than the average P/E of a 5-10 year period. This expansion is dependent upon the theory that there is reversion of the P/E upward to the higher mean or average.</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Definitions are from Investopedia</a:t>
            </a:r>
          </a:p>
          <a:p>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409479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929706" cy="1320800"/>
          </a:xfrm>
        </p:spPr>
        <p:txBody>
          <a:bodyPr>
            <a:normAutofit fontScale="90000"/>
          </a:bodyPr>
          <a:lstStyle/>
          <a:p>
            <a:r>
              <a:rPr lang="en-US" dirty="0" smtClean="0">
                <a:solidFill>
                  <a:schemeClr val="tx1">
                    <a:lumMod val="95000"/>
                    <a:lumOff val="5000"/>
                  </a:schemeClr>
                </a:solidFill>
              </a:rPr>
              <a:t>Valuation Ratio 2: Price to Book Ratio (P/B) – </a:t>
            </a:r>
            <a:r>
              <a:rPr lang="en-US" sz="2800" i="1" dirty="0" smtClean="0">
                <a:solidFill>
                  <a:schemeClr val="tx1">
                    <a:lumMod val="95000"/>
                    <a:lumOff val="5000"/>
                  </a:schemeClr>
                </a:solidFill>
              </a:rPr>
              <a:t>a way to identify undervalued companies (Popularized by Warren Buffett)</a:t>
            </a:r>
            <a:endParaRPr lang="en-US" sz="2800" i="1" dirty="0">
              <a:solidFill>
                <a:schemeClr val="tx1">
                  <a:lumMod val="95000"/>
                  <a:lumOff val="5000"/>
                </a:schemeClr>
              </a:solidFill>
            </a:endParaRPr>
          </a:p>
        </p:txBody>
      </p:sp>
      <p:sp>
        <p:nvSpPr>
          <p:cNvPr id="3" name="Content Placeholder 2"/>
          <p:cNvSpPr>
            <a:spLocks noGrp="1"/>
          </p:cNvSpPr>
          <p:nvPr>
            <p:ph idx="1"/>
          </p:nvPr>
        </p:nvSpPr>
        <p:spPr>
          <a:xfrm>
            <a:off x="677334" y="1778000"/>
            <a:ext cx="10158306" cy="4927600"/>
          </a:xfrm>
        </p:spPr>
        <p:txBody>
          <a:bodyPr>
            <a:normAutofit/>
          </a:bodyPr>
          <a:lstStyle/>
          <a:p>
            <a:r>
              <a:rPr lang="en-US" dirty="0"/>
              <a:t>Price-to-book ratio (P/B ratio) </a:t>
            </a:r>
            <a:r>
              <a:rPr lang="en-US" dirty="0" smtClean="0"/>
              <a:t>=   </a:t>
            </a:r>
            <a:r>
              <a:rPr lang="en-US" u="sng" dirty="0" smtClean="0"/>
              <a:t>Market Price per Share</a:t>
            </a:r>
            <a:br>
              <a:rPr lang="en-US" u="sng" dirty="0" smtClean="0"/>
            </a:br>
            <a:r>
              <a:rPr lang="en-US" dirty="0" smtClean="0"/>
              <a:t>                                                   Book Value per Share (BVPS)</a:t>
            </a:r>
            <a:endParaRPr lang="en-US" dirty="0"/>
          </a:p>
          <a:p>
            <a:r>
              <a:rPr lang="en-US" i="1" dirty="0"/>
              <a:t>BVPS</a:t>
            </a:r>
            <a:r>
              <a:rPr lang="en-US" dirty="0"/>
              <a:t>=   </a:t>
            </a:r>
            <a:r>
              <a:rPr lang="en-US" dirty="0" smtClean="0"/>
              <a:t>​</a:t>
            </a:r>
            <a:r>
              <a:rPr lang="en-US" i="1" u="sng" dirty="0" smtClean="0"/>
              <a:t>Total Assets - Total Liabilities (from Balance Sheet)</a:t>
            </a:r>
            <a:r>
              <a:rPr lang="en-US" i="1" u="sng" dirty="0"/>
              <a:t/>
            </a:r>
            <a:br>
              <a:rPr lang="en-US" i="1" u="sng" dirty="0"/>
            </a:br>
            <a:r>
              <a:rPr lang="en-US" i="1" dirty="0"/>
              <a:t>            Total Outstanding Shares (diluted average)</a:t>
            </a:r>
          </a:p>
          <a:p>
            <a:r>
              <a:rPr lang="en-US" dirty="0"/>
              <a:t>Useful for value comparison between similar companies within the same industry when they follow a uniform accounting method for asset valuation. </a:t>
            </a:r>
            <a:endParaRPr lang="en-US" dirty="0" smtClean="0"/>
          </a:p>
          <a:p>
            <a:r>
              <a:rPr lang="en-US" dirty="0" smtClean="0"/>
              <a:t>If </a:t>
            </a:r>
            <a:r>
              <a:rPr lang="en-US" dirty="0"/>
              <a:t>P/B </a:t>
            </a:r>
            <a:r>
              <a:rPr lang="en-US" dirty="0" smtClean="0"/>
              <a:t>equals </a:t>
            </a:r>
            <a:r>
              <a:rPr lang="en-US" dirty="0"/>
              <a:t>“</a:t>
            </a:r>
            <a:r>
              <a:rPr lang="en-US" dirty="0" smtClean="0"/>
              <a:t>1,” </a:t>
            </a:r>
            <a:r>
              <a:rPr lang="en-US" dirty="0"/>
              <a:t>stock is trading in line with market, if less than “1” it’s </a:t>
            </a:r>
            <a:r>
              <a:rPr lang="en-US" dirty="0" smtClean="0"/>
              <a:t>undervalued. </a:t>
            </a:r>
          </a:p>
          <a:p>
            <a:r>
              <a:rPr lang="en-US" dirty="0" smtClean="0"/>
              <a:t>If BVPS </a:t>
            </a:r>
            <a:r>
              <a:rPr lang="en-US" dirty="0"/>
              <a:t>is higher than </a:t>
            </a:r>
            <a:r>
              <a:rPr lang="en-US" dirty="0" smtClean="0"/>
              <a:t>market </a:t>
            </a:r>
            <a:r>
              <a:rPr lang="en-US" dirty="0"/>
              <a:t>value per </a:t>
            </a:r>
            <a:r>
              <a:rPr lang="en-US" dirty="0" smtClean="0"/>
              <a:t>share (Earnings/Share), it may </a:t>
            </a:r>
            <a:r>
              <a:rPr lang="en-US" dirty="0"/>
              <a:t>be considered </a:t>
            </a:r>
            <a:r>
              <a:rPr lang="en-US" dirty="0" smtClean="0"/>
              <a:t>undervalued</a:t>
            </a:r>
            <a:r>
              <a:rPr lang="en-US" dirty="0" smtClean="0"/>
              <a:t>.</a:t>
            </a:r>
          </a:p>
          <a:p>
            <a:r>
              <a:rPr lang="en-US" dirty="0" smtClean="0"/>
              <a:t>Morningstar </a:t>
            </a:r>
            <a:r>
              <a:rPr lang="en-US" dirty="0" smtClean="0"/>
              <a:t>already </a:t>
            </a:r>
            <a:r>
              <a:rPr lang="en-US" smtClean="0"/>
              <a:t>calculates </a:t>
            </a:r>
            <a:r>
              <a:rPr lang="en-US" smtClean="0"/>
              <a:t>P/B and BVPS </a:t>
            </a:r>
            <a:r>
              <a:rPr lang="en-US" smtClean="0"/>
              <a:t> </a:t>
            </a:r>
            <a:r>
              <a:rPr lang="en-US" dirty="0" smtClean="0"/>
              <a:t>in BI SSG Tool, under “Research/Financials/Morningstar/Key Ratios”</a:t>
            </a:r>
          </a:p>
          <a:p>
            <a:r>
              <a:rPr lang="en-US" dirty="0" smtClean="0"/>
              <a:t>P/B Limitations: Best for company of tangible, vs intellectual assets; industry influenced; assets can be overstated. (e.g. depreciation, loans)  </a:t>
            </a:r>
            <a:endParaRPr lang="en-US" dirty="0"/>
          </a:p>
        </p:txBody>
      </p:sp>
    </p:spTree>
    <p:extLst>
      <p:ext uri="{BB962C8B-B14F-4D97-AF65-F5344CB8AC3E}">
        <p14:creationId xmlns:p14="http://schemas.microsoft.com/office/powerpoint/2010/main" val="2195599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432626" cy="1310640"/>
          </a:xfrm>
        </p:spPr>
        <p:txBody>
          <a:bodyPr>
            <a:normAutofit fontScale="90000"/>
          </a:bodyPr>
          <a:lstStyle/>
          <a:p>
            <a:r>
              <a:rPr lang="en-US" dirty="0" smtClean="0">
                <a:solidFill>
                  <a:schemeClr val="tx1">
                    <a:lumMod val="95000"/>
                    <a:lumOff val="5000"/>
                  </a:schemeClr>
                </a:solidFill>
              </a:rPr>
              <a:t>Example: </a:t>
            </a:r>
            <a:r>
              <a:rPr lang="en-US" b="1" dirty="0" smtClean="0">
                <a:solidFill>
                  <a:schemeClr val="tx1">
                    <a:lumMod val="95000"/>
                    <a:lumOff val="5000"/>
                  </a:schemeClr>
                </a:solidFill>
              </a:rPr>
              <a:t>Global </a:t>
            </a:r>
            <a:r>
              <a:rPr lang="en-US" b="1" dirty="0">
                <a:solidFill>
                  <a:schemeClr val="tx1">
                    <a:lumMod val="95000"/>
                    <a:lumOff val="5000"/>
                  </a:schemeClr>
                </a:solidFill>
              </a:rPr>
              <a:t>Cord Blood </a:t>
            </a:r>
            <a:r>
              <a:rPr lang="en-US" b="1" dirty="0" smtClean="0">
                <a:solidFill>
                  <a:schemeClr val="tx1">
                    <a:lumMod val="95000"/>
                    <a:lumOff val="5000"/>
                  </a:schemeClr>
                </a:solidFill>
              </a:rPr>
              <a:t>Corp (CO) – </a:t>
            </a:r>
            <a:r>
              <a:rPr lang="en-US" sz="2200" b="1" dirty="0" smtClean="0">
                <a:solidFill>
                  <a:schemeClr val="tx1">
                    <a:lumMod val="95000"/>
                    <a:lumOff val="5000"/>
                  </a:schemeClr>
                </a:solidFill>
              </a:rPr>
              <a:t>BI SSG Value Screen-</a:t>
            </a:r>
            <a:r>
              <a:rPr lang="en-US" sz="3100" b="1" u="sng" dirty="0" smtClean="0">
                <a:solidFill>
                  <a:schemeClr val="tx1">
                    <a:lumMod val="95000"/>
                    <a:lumOff val="5000"/>
                  </a:schemeClr>
                </a:solidFill>
              </a:rPr>
              <a:t>Market Value/Share vs </a:t>
            </a:r>
            <a:r>
              <a:rPr lang="en-US" sz="3100" u="sng" dirty="0" smtClean="0">
                <a:solidFill>
                  <a:schemeClr val="tx1">
                    <a:lumMod val="95000"/>
                    <a:lumOff val="5000"/>
                  </a:schemeClr>
                </a:solidFill>
              </a:rPr>
              <a:t>Book Value/Share </a:t>
            </a:r>
            <a:r>
              <a:rPr lang="en-US" sz="2200" dirty="0" smtClean="0">
                <a:solidFill>
                  <a:schemeClr val="tx1">
                    <a:lumMod val="95000"/>
                    <a:lumOff val="5000"/>
                  </a:schemeClr>
                </a:solidFill>
              </a:rPr>
              <a:t>(</a:t>
            </a:r>
            <a:r>
              <a:rPr lang="en-US" sz="2200" i="1" dirty="0" smtClean="0">
                <a:solidFill>
                  <a:schemeClr val="tx1">
                    <a:lumMod val="95000"/>
                    <a:lumOff val="5000"/>
                  </a:schemeClr>
                </a:solidFill>
              </a:rPr>
              <a:t>data below from Morningstar) </a:t>
            </a:r>
            <a:endParaRPr lang="en-US" sz="2200" dirty="0">
              <a:solidFill>
                <a:schemeClr val="tx1">
                  <a:lumMod val="95000"/>
                  <a:lumOff val="5000"/>
                </a:schemeClr>
              </a:solidFill>
            </a:endParaRPr>
          </a:p>
        </p:txBody>
      </p:sp>
      <p:sp>
        <p:nvSpPr>
          <p:cNvPr id="3" name="Content Placeholder 2"/>
          <p:cNvSpPr>
            <a:spLocks noGrp="1"/>
          </p:cNvSpPr>
          <p:nvPr>
            <p:ph idx="1"/>
          </p:nvPr>
        </p:nvSpPr>
        <p:spPr>
          <a:xfrm>
            <a:off x="814492" y="1686733"/>
            <a:ext cx="9289627" cy="3880773"/>
          </a:xfrm>
        </p:spPr>
        <p:txBody>
          <a:bodyPr/>
          <a:lstStyle/>
          <a:p>
            <a:r>
              <a:rPr lang="en-US" b="1" dirty="0" smtClean="0"/>
              <a:t>Market Value /Share as of Friday, Jan 7, 2022  = </a:t>
            </a:r>
            <a:r>
              <a:rPr lang="en-US" b="1" u="sng" dirty="0" smtClean="0"/>
              <a:t>$4.52 </a:t>
            </a:r>
            <a:r>
              <a:rPr lang="en-US" dirty="0" smtClean="0"/>
              <a:t>(</a:t>
            </a:r>
            <a:r>
              <a:rPr lang="en-US" i="1" dirty="0" smtClean="0"/>
              <a:t>Year range: $3.80-$6.31)</a:t>
            </a:r>
          </a:p>
          <a:p>
            <a:r>
              <a:rPr lang="en-US" b="1" dirty="0" smtClean="0"/>
              <a:t>Book Value/Share as of TTM = </a:t>
            </a:r>
            <a:r>
              <a:rPr lang="en-US" b="1" u="sng" dirty="0" smtClean="0"/>
              <a:t>$5.99</a:t>
            </a:r>
          </a:p>
          <a:p>
            <a:pPr lvl="1"/>
            <a:r>
              <a:rPr lang="en-US" b="1" dirty="0" smtClean="0"/>
              <a:t>Book Value/share higher than Market Price/Share:   (4.52/5.99)  = .8 or less than “1”</a:t>
            </a:r>
            <a:br>
              <a:rPr lang="en-US" b="1" dirty="0" smtClean="0"/>
            </a:br>
            <a:r>
              <a:rPr lang="en-US" b="1" i="1" dirty="0" smtClean="0"/>
              <a:t>Info below from BI SSG/CO/Research/Financials/Morningstar/Valuation</a:t>
            </a:r>
            <a:br>
              <a:rPr lang="en-US" b="1" i="1" dirty="0" smtClean="0"/>
            </a:br>
            <a:r>
              <a:rPr lang="en-US" b="1" dirty="0" smtClean="0"/>
              <a:t>										</a:t>
            </a:r>
          </a:p>
          <a:p>
            <a:pPr lvl="1"/>
            <a:endParaRPr lang="en-US" b="1" dirty="0"/>
          </a:p>
          <a:p>
            <a:pPr lvl="1"/>
            <a:endParaRPr lang="en-US" b="1" dirty="0"/>
          </a:p>
        </p:txBody>
      </p:sp>
      <p:grpSp>
        <p:nvGrpSpPr>
          <p:cNvPr id="4" name="Group 3"/>
          <p:cNvGrpSpPr/>
          <p:nvPr/>
        </p:nvGrpSpPr>
        <p:grpSpPr>
          <a:xfrm>
            <a:off x="1037325" y="3242744"/>
            <a:ext cx="9712644" cy="3401895"/>
            <a:chOff x="997373" y="3456105"/>
            <a:chExt cx="9712644" cy="3401895"/>
          </a:xfrm>
        </p:grpSpPr>
        <p:pic>
          <p:nvPicPr>
            <p:cNvPr id="7" name="Picture 6"/>
            <p:cNvPicPr>
              <a:picLocks noChangeAspect="1"/>
            </p:cNvPicPr>
            <p:nvPr/>
          </p:nvPicPr>
          <p:blipFill>
            <a:blip r:embed="rId3"/>
            <a:stretch>
              <a:fillRect/>
            </a:stretch>
          </p:blipFill>
          <p:spPr>
            <a:xfrm>
              <a:off x="997373" y="3456105"/>
              <a:ext cx="9712644" cy="3401895"/>
            </a:xfrm>
            <a:prstGeom prst="rect">
              <a:avLst/>
            </a:prstGeom>
          </p:spPr>
        </p:pic>
        <p:sp>
          <p:nvSpPr>
            <p:cNvPr id="8" name="Oval 7"/>
            <p:cNvSpPr/>
            <p:nvPr/>
          </p:nvSpPr>
          <p:spPr>
            <a:xfrm>
              <a:off x="997373" y="4602345"/>
              <a:ext cx="4495800" cy="5029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09962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216" y="548640"/>
            <a:ext cx="11399904" cy="1320800"/>
          </a:xfrm>
        </p:spPr>
        <p:txBody>
          <a:bodyPr/>
          <a:lstStyle/>
          <a:p>
            <a:r>
              <a:rPr lang="en-US" dirty="0" smtClean="0">
                <a:solidFill>
                  <a:schemeClr val="tx1">
                    <a:lumMod val="95000"/>
                    <a:lumOff val="5000"/>
                  </a:schemeClr>
                </a:solidFill>
              </a:rPr>
              <a:t>Valuation Ratio 3: Price to Sales (P/S) </a:t>
            </a:r>
            <a:r>
              <a:rPr lang="en-US" sz="2400" dirty="0" smtClean="0">
                <a:solidFill>
                  <a:schemeClr val="tx1">
                    <a:lumMod val="95000"/>
                    <a:lumOff val="5000"/>
                  </a:schemeClr>
                </a:solidFill>
              </a:rPr>
              <a:t>(Investopedia.com)</a:t>
            </a:r>
            <a:endParaRPr lang="en-US" sz="2400" dirty="0">
              <a:solidFill>
                <a:schemeClr val="tx1">
                  <a:lumMod val="95000"/>
                  <a:lumOff val="5000"/>
                </a:schemeClr>
              </a:solidFill>
            </a:endParaRPr>
          </a:p>
        </p:txBody>
      </p:sp>
      <p:sp>
        <p:nvSpPr>
          <p:cNvPr id="3" name="Content Placeholder 2"/>
          <p:cNvSpPr>
            <a:spLocks noGrp="1"/>
          </p:cNvSpPr>
          <p:nvPr>
            <p:ph idx="1"/>
          </p:nvPr>
        </p:nvSpPr>
        <p:spPr>
          <a:xfrm>
            <a:off x="609216" y="1581469"/>
            <a:ext cx="10348344" cy="3880773"/>
          </a:xfrm>
        </p:spPr>
        <p:txBody>
          <a:bodyPr>
            <a:normAutofit fontScale="92500" lnSpcReduction="10000"/>
          </a:bodyPr>
          <a:lstStyle/>
          <a:p>
            <a:r>
              <a:rPr lang="en-US" b="1" dirty="0" smtClean="0"/>
              <a:t>Price-to-Sales </a:t>
            </a:r>
            <a:r>
              <a:rPr lang="en-US" b="1" dirty="0"/>
              <a:t>ratio shows how much the market values every dollar of the company's sales</a:t>
            </a:r>
            <a:r>
              <a:rPr lang="en-US" dirty="0"/>
              <a:t>. C</a:t>
            </a:r>
            <a:r>
              <a:rPr lang="en-US" dirty="0" smtClean="0"/>
              <a:t>an </a:t>
            </a:r>
            <a:r>
              <a:rPr lang="en-US" dirty="0"/>
              <a:t>be effective in valuing </a:t>
            </a:r>
            <a:r>
              <a:rPr lang="en-US" dirty="0" smtClean="0"/>
              <a:t>growth stocks that </a:t>
            </a:r>
            <a:r>
              <a:rPr lang="en-US" dirty="0"/>
              <a:t>have yet to turn a profit or have suffered a temporary setback</a:t>
            </a:r>
            <a:r>
              <a:rPr lang="en-US" dirty="0" smtClean="0"/>
              <a:t>.</a:t>
            </a:r>
          </a:p>
          <a:p>
            <a:r>
              <a:rPr lang="en-US" b="1" dirty="0" smtClean="0"/>
              <a:t>Can use for highly </a:t>
            </a:r>
            <a:r>
              <a:rPr lang="en-US" b="1" dirty="0"/>
              <a:t>cyclical </a:t>
            </a:r>
            <a:r>
              <a:rPr lang="en-US" b="1" dirty="0" smtClean="0"/>
              <a:t>industries </a:t>
            </a:r>
            <a:r>
              <a:rPr lang="en-US" dirty="0" smtClean="0"/>
              <a:t>e.g. semiconductors</a:t>
            </a:r>
            <a:r>
              <a:rPr lang="en-US" dirty="0"/>
              <a:t>, </a:t>
            </a:r>
            <a:r>
              <a:rPr lang="en-US" dirty="0" smtClean="0"/>
              <a:t>where there </a:t>
            </a:r>
            <a:r>
              <a:rPr lang="en-US" dirty="0"/>
              <a:t>are years when only a few companies produce any earnings. </a:t>
            </a:r>
            <a:r>
              <a:rPr lang="en-US" dirty="0" smtClean="0"/>
              <a:t>So, </a:t>
            </a:r>
            <a:r>
              <a:rPr lang="en-US" b="1" dirty="0"/>
              <a:t>investors can use price-to-sales instead of the price-earnings ratio </a:t>
            </a:r>
            <a:r>
              <a:rPr lang="en-US" dirty="0"/>
              <a:t>(P/E Ratio or PE) to determine how much they are paying for a dollar of the company's </a:t>
            </a:r>
            <a:r>
              <a:rPr lang="en-US" dirty="0" smtClean="0"/>
              <a:t>sales.</a:t>
            </a:r>
            <a:r>
              <a:rPr lang="en-US" dirty="0"/>
              <a:t> </a:t>
            </a:r>
            <a:endParaRPr lang="en-US" dirty="0" smtClean="0"/>
          </a:p>
          <a:p>
            <a:r>
              <a:rPr lang="en-US" b="1" dirty="0" smtClean="0"/>
              <a:t>Formula</a:t>
            </a:r>
            <a:r>
              <a:rPr lang="en-US" dirty="0" smtClean="0"/>
              <a:t>: </a:t>
            </a:r>
          </a:p>
          <a:p>
            <a:pPr marL="0" indent="0">
              <a:buNone/>
            </a:pPr>
            <a:r>
              <a:rPr lang="en-US" dirty="0"/>
              <a:t>	</a:t>
            </a:r>
            <a:r>
              <a:rPr lang="en-US" u="sng" dirty="0" smtClean="0"/>
              <a:t>Market Capitalization </a:t>
            </a:r>
            <a:r>
              <a:rPr lang="en-US" u="sng" dirty="0"/>
              <a:t>(the number of outstanding shares </a:t>
            </a:r>
            <a:r>
              <a:rPr lang="en-US" u="sng" dirty="0" smtClean="0"/>
              <a:t>X share </a:t>
            </a:r>
            <a:r>
              <a:rPr lang="en-US" u="sng" dirty="0"/>
              <a:t>price) </a:t>
            </a:r>
            <a:r>
              <a:rPr lang="en-US" u="sng" dirty="0" smtClean="0"/>
              <a:t>    </a:t>
            </a:r>
            <a:br>
              <a:rPr lang="en-US" u="sng" dirty="0" smtClean="0"/>
            </a:br>
            <a:r>
              <a:rPr lang="en-US" u="sng" dirty="0" smtClean="0"/>
              <a:t> </a:t>
            </a:r>
            <a:r>
              <a:rPr lang="en-US" dirty="0" smtClean="0"/>
              <a:t>           Company's </a:t>
            </a:r>
            <a:r>
              <a:rPr lang="en-US" dirty="0"/>
              <a:t>total sales or revenue over the past 12 months. </a:t>
            </a:r>
            <a:endParaRPr lang="en-US" dirty="0" smtClean="0"/>
          </a:p>
          <a:p>
            <a:r>
              <a:rPr lang="en-US" dirty="0" smtClean="0"/>
              <a:t>The </a:t>
            </a:r>
            <a:r>
              <a:rPr lang="en-US" dirty="0"/>
              <a:t>lower the P/S ratio, the more attractive the investment</a:t>
            </a:r>
            <a:r>
              <a:rPr lang="en-US" dirty="0" smtClean="0"/>
              <a:t>.</a:t>
            </a:r>
          </a:p>
          <a:p>
            <a:r>
              <a:rPr lang="en-US" b="1" i="1" dirty="0" smtClean="0"/>
              <a:t>Must compare P/S to peers or industry to see If undervalued.</a:t>
            </a:r>
          </a:p>
          <a:p>
            <a:r>
              <a:rPr lang="en-US" b="1" dirty="0" smtClean="0"/>
              <a:t>Example</a:t>
            </a:r>
            <a:r>
              <a:rPr lang="en-US" dirty="0" smtClean="0"/>
              <a:t> : CO from previous MS research/financials/valuation</a:t>
            </a:r>
            <a:endParaRPr lang="en-US" dirty="0"/>
          </a:p>
        </p:txBody>
      </p:sp>
      <p:pic>
        <p:nvPicPr>
          <p:cNvPr id="4" name="Picture 3"/>
          <p:cNvPicPr>
            <a:picLocks noChangeAspect="1"/>
          </p:cNvPicPr>
          <p:nvPr/>
        </p:nvPicPr>
        <p:blipFill>
          <a:blip r:embed="rId3"/>
          <a:stretch>
            <a:fillRect/>
          </a:stretch>
        </p:blipFill>
        <p:spPr>
          <a:xfrm>
            <a:off x="891540" y="5462242"/>
            <a:ext cx="10201510" cy="527078"/>
          </a:xfrm>
          <a:prstGeom prst="rect">
            <a:avLst/>
          </a:prstGeom>
        </p:spPr>
      </p:pic>
      <p:sp>
        <p:nvSpPr>
          <p:cNvPr id="5" name="TextBox 4"/>
          <p:cNvSpPr txBox="1"/>
          <p:nvPr/>
        </p:nvSpPr>
        <p:spPr>
          <a:xfrm>
            <a:off x="4785360" y="5171783"/>
            <a:ext cx="478016" cy="369332"/>
          </a:xfrm>
          <a:prstGeom prst="rect">
            <a:avLst/>
          </a:prstGeom>
          <a:noFill/>
        </p:spPr>
        <p:txBody>
          <a:bodyPr wrap="none" rtlCol="0">
            <a:spAutoFit/>
          </a:bodyPr>
          <a:lstStyle/>
          <a:p>
            <a:r>
              <a:rPr lang="en-US" dirty="0" smtClean="0"/>
              <a:t>CO</a:t>
            </a:r>
            <a:endParaRPr lang="en-US" dirty="0"/>
          </a:p>
        </p:txBody>
      </p:sp>
      <p:sp>
        <p:nvSpPr>
          <p:cNvPr id="6" name="TextBox 5"/>
          <p:cNvSpPr txBox="1"/>
          <p:nvPr/>
        </p:nvSpPr>
        <p:spPr>
          <a:xfrm>
            <a:off x="6459614" y="5171783"/>
            <a:ext cx="1018227" cy="369332"/>
          </a:xfrm>
          <a:prstGeom prst="rect">
            <a:avLst/>
          </a:prstGeom>
          <a:noFill/>
        </p:spPr>
        <p:txBody>
          <a:bodyPr wrap="none" rtlCol="0">
            <a:spAutoFit/>
          </a:bodyPr>
          <a:lstStyle/>
          <a:p>
            <a:r>
              <a:rPr lang="en-US" dirty="0" smtClean="0"/>
              <a:t>Industry</a:t>
            </a:r>
            <a:endParaRPr lang="en-US" dirty="0"/>
          </a:p>
        </p:txBody>
      </p:sp>
      <p:sp>
        <p:nvSpPr>
          <p:cNvPr id="7" name="TextBox 6"/>
          <p:cNvSpPr txBox="1"/>
          <p:nvPr/>
        </p:nvSpPr>
        <p:spPr>
          <a:xfrm>
            <a:off x="8139930" y="5132347"/>
            <a:ext cx="1017266" cy="369332"/>
          </a:xfrm>
          <a:prstGeom prst="rect">
            <a:avLst/>
          </a:prstGeom>
          <a:noFill/>
        </p:spPr>
        <p:txBody>
          <a:bodyPr wrap="none" rtlCol="0">
            <a:spAutoFit/>
          </a:bodyPr>
          <a:lstStyle/>
          <a:p>
            <a:r>
              <a:rPr lang="en-US" dirty="0" smtClean="0"/>
              <a:t>S&amp;P 500</a:t>
            </a:r>
            <a:endParaRPr lang="en-US" dirty="0"/>
          </a:p>
        </p:txBody>
      </p:sp>
      <p:sp>
        <p:nvSpPr>
          <p:cNvPr id="8" name="TextBox 7"/>
          <p:cNvSpPr txBox="1"/>
          <p:nvPr/>
        </p:nvSpPr>
        <p:spPr>
          <a:xfrm>
            <a:off x="10021040" y="5091163"/>
            <a:ext cx="1292341" cy="369332"/>
          </a:xfrm>
          <a:prstGeom prst="rect">
            <a:avLst/>
          </a:prstGeom>
          <a:noFill/>
        </p:spPr>
        <p:txBody>
          <a:bodyPr wrap="none" rtlCol="0">
            <a:spAutoFit/>
          </a:bodyPr>
          <a:lstStyle/>
          <a:p>
            <a:r>
              <a:rPr lang="en-US" dirty="0" smtClean="0"/>
              <a:t>CO 5yr </a:t>
            </a:r>
            <a:r>
              <a:rPr lang="en-US" dirty="0" err="1" smtClean="0"/>
              <a:t>avg</a:t>
            </a:r>
            <a:endParaRPr lang="en-US" dirty="0"/>
          </a:p>
        </p:txBody>
      </p:sp>
      <p:sp>
        <p:nvSpPr>
          <p:cNvPr id="9" name="TextBox 8"/>
          <p:cNvSpPr txBox="1"/>
          <p:nvPr/>
        </p:nvSpPr>
        <p:spPr>
          <a:xfrm>
            <a:off x="762000" y="6095113"/>
            <a:ext cx="10344499" cy="369332"/>
          </a:xfrm>
          <a:prstGeom prst="rect">
            <a:avLst/>
          </a:prstGeom>
          <a:noFill/>
        </p:spPr>
        <p:txBody>
          <a:bodyPr wrap="none" rtlCol="0">
            <a:spAutoFit/>
          </a:bodyPr>
          <a:lstStyle/>
          <a:p>
            <a:r>
              <a:rPr lang="en-US" i="1" dirty="0" smtClean="0"/>
              <a:t>*Note: Read how mgmt. plans to increase sales in future, or there will be no P/E or P/S expansion</a:t>
            </a:r>
            <a:endParaRPr lang="en-US" i="1" dirty="0"/>
          </a:p>
        </p:txBody>
      </p:sp>
      <p:sp>
        <p:nvSpPr>
          <p:cNvPr id="10" name="Rectangle 9"/>
          <p:cNvSpPr/>
          <p:nvPr/>
        </p:nvSpPr>
        <p:spPr>
          <a:xfrm>
            <a:off x="-2240280" y="36310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6244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228666" cy="1320800"/>
          </a:xfrm>
        </p:spPr>
        <p:txBody>
          <a:bodyPr>
            <a:normAutofit/>
          </a:bodyPr>
          <a:lstStyle/>
          <a:p>
            <a:r>
              <a:rPr lang="en-US" dirty="0" smtClean="0">
                <a:solidFill>
                  <a:schemeClr val="tx1">
                    <a:lumMod val="95000"/>
                    <a:lumOff val="5000"/>
                  </a:schemeClr>
                </a:solidFill>
              </a:rPr>
              <a:t>Valuation Ratio 4: Price to Cash Flow (P/CF)</a:t>
            </a:r>
            <a:br>
              <a:rPr lang="en-US" dirty="0" smtClean="0">
                <a:solidFill>
                  <a:schemeClr val="tx1">
                    <a:lumMod val="95000"/>
                    <a:lumOff val="5000"/>
                  </a:schemeClr>
                </a:solidFill>
              </a:rPr>
            </a:br>
            <a:r>
              <a:rPr lang="en-US" sz="2400" i="1" dirty="0" smtClean="0">
                <a:solidFill>
                  <a:schemeClr val="tx1">
                    <a:lumMod val="95000"/>
                    <a:lumOff val="5000"/>
                  </a:schemeClr>
                </a:solidFill>
              </a:rPr>
              <a:t>from Investopedia.com</a:t>
            </a:r>
            <a:endParaRPr lang="en-US" sz="2400" i="1" dirty="0">
              <a:solidFill>
                <a:schemeClr val="tx1">
                  <a:lumMod val="95000"/>
                  <a:lumOff val="5000"/>
                </a:schemeClr>
              </a:solidFill>
            </a:endParaRPr>
          </a:p>
        </p:txBody>
      </p:sp>
      <p:sp>
        <p:nvSpPr>
          <p:cNvPr id="3" name="Content Placeholder 2"/>
          <p:cNvSpPr>
            <a:spLocks noGrp="1"/>
          </p:cNvSpPr>
          <p:nvPr>
            <p:ph idx="1"/>
          </p:nvPr>
        </p:nvSpPr>
        <p:spPr>
          <a:xfrm>
            <a:off x="677334" y="1749109"/>
            <a:ext cx="9899226" cy="3880773"/>
          </a:xfrm>
        </p:spPr>
        <p:txBody>
          <a:bodyPr/>
          <a:lstStyle/>
          <a:p>
            <a:r>
              <a:rPr lang="en-US" b="1" dirty="0" smtClean="0"/>
              <a:t>P/CF measures </a:t>
            </a:r>
            <a:r>
              <a:rPr lang="en-US" b="1" dirty="0"/>
              <a:t>the value of a stock’s price relative to its</a:t>
            </a:r>
            <a:r>
              <a:rPr lang="en-US" dirty="0"/>
              <a:t> </a:t>
            </a:r>
            <a:r>
              <a:rPr lang="en-US" b="1" dirty="0" smtClean="0"/>
              <a:t>Operating Cash Flow</a:t>
            </a:r>
            <a:r>
              <a:rPr lang="en-US" dirty="0" smtClean="0"/>
              <a:t> </a:t>
            </a:r>
            <a:r>
              <a:rPr lang="en-US" dirty="0"/>
              <a:t> per share</a:t>
            </a:r>
            <a:r>
              <a:rPr lang="en-US" dirty="0" smtClean="0"/>
              <a:t>. Used </a:t>
            </a:r>
            <a:r>
              <a:rPr lang="en-US" dirty="0"/>
              <a:t>for valuing stocks that have positive cash flow but are </a:t>
            </a:r>
            <a:r>
              <a:rPr lang="en-US" dirty="0" smtClean="0"/>
              <a:t>temporarily not profitable or have large non-cash (depreciation) expenses.</a:t>
            </a:r>
          </a:p>
          <a:p>
            <a:r>
              <a:rPr lang="en-US" b="1" dirty="0"/>
              <a:t>A </a:t>
            </a:r>
            <a:r>
              <a:rPr lang="en-US" b="1" i="1" dirty="0"/>
              <a:t>low</a:t>
            </a:r>
            <a:r>
              <a:rPr lang="en-US" b="1" dirty="0"/>
              <a:t> P/CF multiple may imply that a stock is undervalued in the </a:t>
            </a:r>
            <a:r>
              <a:rPr lang="en-US" b="1" dirty="0" smtClean="0"/>
              <a:t>market</a:t>
            </a:r>
          </a:p>
          <a:p>
            <a:r>
              <a:rPr lang="en-US" b="1" dirty="0" smtClean="0"/>
              <a:t>Formula</a:t>
            </a:r>
            <a:r>
              <a:rPr lang="en-US" dirty="0" smtClean="0"/>
              <a:t>:        </a:t>
            </a:r>
            <a:r>
              <a:rPr lang="en-US" u="sng" dirty="0" smtClean="0"/>
              <a:t>Share Price (</a:t>
            </a:r>
            <a:r>
              <a:rPr lang="en-US" i="1" u="sng" dirty="0"/>
              <a:t>30 or 60 day average price</a:t>
            </a:r>
            <a:r>
              <a:rPr lang="en-US" u="sng" dirty="0" smtClean="0"/>
              <a:t>)</a:t>
            </a:r>
            <a:br>
              <a:rPr lang="en-US" u="sng" dirty="0" smtClean="0"/>
            </a:br>
            <a:r>
              <a:rPr lang="en-US" dirty="0" smtClean="0"/>
              <a:t>			            Operating </a:t>
            </a:r>
            <a:r>
              <a:rPr lang="en-US" dirty="0" err="1" smtClean="0"/>
              <a:t>Cashflow</a:t>
            </a:r>
            <a:r>
              <a:rPr lang="en-US" dirty="0" smtClean="0"/>
              <a:t>/Share (OCF)  (</a:t>
            </a:r>
            <a:r>
              <a:rPr lang="en-US" i="1" dirty="0" smtClean="0"/>
              <a:t>TTM Op </a:t>
            </a:r>
            <a:r>
              <a:rPr lang="en-US" i="1" dirty="0" err="1" smtClean="0"/>
              <a:t>Cashflow</a:t>
            </a:r>
            <a:r>
              <a:rPr lang="en-US" i="1" dirty="0" smtClean="0"/>
              <a:t>/shares outstanding</a:t>
            </a:r>
            <a:r>
              <a:rPr lang="en-US" dirty="0" smtClean="0"/>
              <a:t>)</a:t>
            </a:r>
          </a:p>
          <a:p>
            <a:r>
              <a:rPr lang="en-US" b="1" dirty="0" smtClean="0"/>
              <a:t>Example</a:t>
            </a:r>
            <a:r>
              <a:rPr lang="en-US" dirty="0" smtClean="0"/>
              <a:t>: CO (from BI SSG/Research/Financials/Morningstar/Valuation)</a:t>
            </a:r>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1084897" y="4236719"/>
            <a:ext cx="10053054" cy="2319311"/>
          </a:xfrm>
          <a:prstGeom prst="rect">
            <a:avLst/>
          </a:prstGeom>
        </p:spPr>
      </p:pic>
      <p:sp>
        <p:nvSpPr>
          <p:cNvPr id="5" name="Oval 4"/>
          <p:cNvSpPr/>
          <p:nvPr/>
        </p:nvSpPr>
        <p:spPr>
          <a:xfrm>
            <a:off x="807720" y="5629882"/>
            <a:ext cx="10104120" cy="3441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3760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738</TotalTime>
  <Words>704</Words>
  <Application>Microsoft Office PowerPoint</Application>
  <PresentationFormat>Widescreen</PresentationFormat>
  <Paragraphs>89</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Wingdings</vt:lpstr>
      <vt:lpstr>Wingdings 3</vt:lpstr>
      <vt:lpstr>Facet</vt:lpstr>
      <vt:lpstr>Key Financial Ratios for Locating Worthy Stocks to Study</vt:lpstr>
      <vt:lpstr>Disclaimer  </vt:lpstr>
      <vt:lpstr>PowerPoint Presentation</vt:lpstr>
      <vt:lpstr>Overview: Categories of Financial Ratios</vt:lpstr>
      <vt:lpstr>Valuation Ratio 1: Price to Earnings (P/E)</vt:lpstr>
      <vt:lpstr>Valuation Ratio 2: Price to Book Ratio (P/B) – a way to identify undervalued companies (Popularized by Warren Buffett)</vt:lpstr>
      <vt:lpstr>Example: Global Cord Blood Corp (CO) – BI SSG Value Screen-Market Value/Share vs Book Value/Share (data below from Morningstar) </vt:lpstr>
      <vt:lpstr>Valuation Ratio 3: Price to Sales (P/S) (Investopedia.com)</vt:lpstr>
      <vt:lpstr>Valuation Ratio 4: Price to Cash Flow (P/CF) from Investopedia.com</vt:lpstr>
      <vt:lpstr>Conclusion: Happy Stock Hunting!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Ratios Using Price</dc:title>
  <dc:creator>gladys.henrikson@verizon.net</dc:creator>
  <cp:lastModifiedBy>gladys.henrikson@verizon.net</cp:lastModifiedBy>
  <cp:revision>93</cp:revision>
  <dcterms:created xsi:type="dcterms:W3CDTF">2022-01-07T16:36:49Z</dcterms:created>
  <dcterms:modified xsi:type="dcterms:W3CDTF">2022-01-11T19:36:32Z</dcterms:modified>
</cp:coreProperties>
</file>