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7" r:id="rId2"/>
    <p:sldId id="258" r:id="rId3"/>
    <p:sldId id="275" r:id="rId4"/>
    <p:sldId id="259" r:id="rId5"/>
    <p:sldId id="260" r:id="rId6"/>
    <p:sldId id="261" r:id="rId7"/>
    <p:sldId id="262" r:id="rId8"/>
    <p:sldId id="278" r:id="rId9"/>
    <p:sldId id="279" r:id="rId10"/>
    <p:sldId id="280" r:id="rId11"/>
    <p:sldId id="263" r:id="rId12"/>
    <p:sldId id="264" r:id="rId13"/>
    <p:sldId id="272" r:id="rId14"/>
    <p:sldId id="273" r:id="rId15"/>
    <p:sldId id="274" r:id="rId16"/>
    <p:sldId id="276" r:id="rId17"/>
    <p:sldId id="265" r:id="rId18"/>
    <p:sldId id="266" r:id="rId19"/>
    <p:sldId id="267" r:id="rId20"/>
    <p:sldId id="268"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youtu.be/p9YndmEoJn0" TargetMode="External"/><Relationship Id="rId3" Type="http://schemas.openxmlformats.org/officeDocument/2006/relationships/hyperlink" Target="https://youtu.be/9lMHnK9eqQw" TargetMode="External"/><Relationship Id="rId7" Type="http://schemas.openxmlformats.org/officeDocument/2006/relationships/hyperlink" Target="https://youtu.be/l7EHWyOrfu4" TargetMode="External"/><Relationship Id="rId2" Type="http://schemas.openxmlformats.org/officeDocument/2006/relationships/hyperlink" Target="https://youtu.be/GodKseSPFtE" TargetMode="External"/><Relationship Id="rId1" Type="http://schemas.openxmlformats.org/officeDocument/2006/relationships/slideLayout" Target="../slideLayouts/slideLayout2.xml"/><Relationship Id="rId6" Type="http://schemas.openxmlformats.org/officeDocument/2006/relationships/hyperlink" Target="https://youtu.be/sg84eBxgn-0" TargetMode="External"/><Relationship Id="rId5" Type="http://schemas.openxmlformats.org/officeDocument/2006/relationships/hyperlink" Target="https://youtu.be/fVJ0WMCRy_k" TargetMode="External"/><Relationship Id="rId4" Type="http://schemas.openxmlformats.org/officeDocument/2006/relationships/hyperlink" Target="https://youtu.be/Ms4oVXlYwsQ" TargetMode="External"/><Relationship Id="rId9" Type="http://schemas.openxmlformats.org/officeDocument/2006/relationships/hyperlink" Target="https://youtu.be/yRC1EcwZurg%20Cut%20your%20losers.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nvestopedia.com/investing/basics-trading-stock-know-your-orders/" TargetMode="External"/><Relationship Id="rId2" Type="http://schemas.openxmlformats.org/officeDocument/2006/relationships/hyperlink" Target="https://www.investopedia.com/ask/answers/04/022704.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lstStyle/>
          <a:p>
            <a:pPr algn="ctr"/>
            <a:r>
              <a:rPr lang="en-US" dirty="0"/>
              <a:t>Choosing an Order Type for Buying/Selling Stocks</a:t>
            </a:r>
          </a:p>
        </p:txBody>
      </p:sp>
      <p:sp>
        <p:nvSpPr>
          <p:cNvPr id="3" name="Subtitle 2"/>
          <p:cNvSpPr>
            <a:spLocks noGrp="1"/>
          </p:cNvSpPr>
          <p:nvPr>
            <p:ph type="subTitle" idx="1"/>
          </p:nvPr>
        </p:nvSpPr>
        <p:spPr/>
        <p:txBody>
          <a:bodyPr/>
          <a:lstStyle/>
          <a:p>
            <a:pPr algn="ctr"/>
            <a:r>
              <a:rPr lang="en-US" dirty="0"/>
              <a:t>By Amy Laing,  for the Model Investment Club of Northern Virginia</a:t>
            </a:r>
            <a:br>
              <a:rPr lang="en-US" dirty="0"/>
            </a:br>
            <a:r>
              <a:rPr lang="en-US" dirty="0"/>
              <a:t>October 12, 2021</a:t>
            </a:r>
          </a:p>
        </p:txBody>
      </p:sp>
    </p:spTree>
    <p:extLst>
      <p:ext uri="{BB962C8B-B14F-4D97-AF65-F5344CB8AC3E}">
        <p14:creationId xmlns:p14="http://schemas.microsoft.com/office/powerpoint/2010/main" val="311313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4A5A7-2B9E-400E-AA8C-303D35C03345}"/>
              </a:ext>
            </a:extLst>
          </p:cNvPr>
          <p:cNvSpPr>
            <a:spLocks noGrp="1"/>
          </p:cNvSpPr>
          <p:nvPr>
            <p:ph type="title"/>
          </p:nvPr>
        </p:nvSpPr>
        <p:spPr/>
        <p:txBody>
          <a:bodyPr/>
          <a:lstStyle/>
          <a:p>
            <a:r>
              <a:rPr lang="en-US" dirty="0"/>
              <a:t>Trailing Stop: Purpose</a:t>
            </a:r>
          </a:p>
        </p:txBody>
      </p:sp>
      <p:sp>
        <p:nvSpPr>
          <p:cNvPr id="3" name="Content Placeholder 2">
            <a:extLst>
              <a:ext uri="{FF2B5EF4-FFF2-40B4-BE49-F238E27FC236}">
                <a16:creationId xmlns:a16="http://schemas.microsoft.com/office/drawing/2014/main" id="{0EF67886-4411-44E1-93D5-24C56F19CF0B}"/>
              </a:ext>
            </a:extLst>
          </p:cNvPr>
          <p:cNvSpPr>
            <a:spLocks noGrp="1"/>
          </p:cNvSpPr>
          <p:nvPr>
            <p:ph idx="1"/>
          </p:nvPr>
        </p:nvSpPr>
        <p:spPr/>
        <p:txBody>
          <a:bodyPr/>
          <a:lstStyle/>
          <a:p>
            <a:r>
              <a:rPr lang="en-US" dirty="0"/>
              <a:t>Best for non volatile securities, such as ETFs and blue chip stocks that move gradually</a:t>
            </a:r>
          </a:p>
          <a:p>
            <a:r>
              <a:rPr lang="en-US" dirty="0"/>
              <a:t>Not recommended for volatile securities</a:t>
            </a:r>
          </a:p>
          <a:p>
            <a:r>
              <a:rPr lang="en-US" dirty="0"/>
              <a:t>Rarely used, not popular</a:t>
            </a:r>
          </a:p>
        </p:txBody>
      </p:sp>
    </p:spTree>
    <p:extLst>
      <p:ext uri="{BB962C8B-B14F-4D97-AF65-F5344CB8AC3E}">
        <p14:creationId xmlns:p14="http://schemas.microsoft.com/office/powerpoint/2010/main" val="140146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2FB3-0439-40A8-ABF4-9DDE76A8685E}"/>
              </a:ext>
            </a:extLst>
          </p:cNvPr>
          <p:cNvSpPr>
            <a:spLocks noGrp="1"/>
          </p:cNvSpPr>
          <p:nvPr>
            <p:ph type="title"/>
          </p:nvPr>
        </p:nvSpPr>
        <p:spPr/>
        <p:txBody>
          <a:bodyPr/>
          <a:lstStyle/>
          <a:p>
            <a:r>
              <a:rPr lang="en-US" dirty="0"/>
              <a:t>Limit Order</a:t>
            </a:r>
          </a:p>
        </p:txBody>
      </p:sp>
      <p:pic>
        <p:nvPicPr>
          <p:cNvPr id="5" name="Content Placeholder 4">
            <a:extLst>
              <a:ext uri="{FF2B5EF4-FFF2-40B4-BE49-F238E27FC236}">
                <a16:creationId xmlns:a16="http://schemas.microsoft.com/office/drawing/2014/main" id="{15E8E582-F081-4481-960E-77DC57CFDC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480" y="1825625"/>
            <a:ext cx="9591040" cy="4351338"/>
          </a:xfrm>
        </p:spPr>
      </p:pic>
    </p:spTree>
    <p:extLst>
      <p:ext uri="{BB962C8B-B14F-4D97-AF65-F5344CB8AC3E}">
        <p14:creationId xmlns:p14="http://schemas.microsoft.com/office/powerpoint/2010/main" val="217910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FED5-762E-46B4-B149-DF77ACDA07EF}"/>
              </a:ext>
            </a:extLst>
          </p:cNvPr>
          <p:cNvSpPr>
            <a:spLocks noGrp="1"/>
          </p:cNvSpPr>
          <p:nvPr>
            <p:ph type="title"/>
          </p:nvPr>
        </p:nvSpPr>
        <p:spPr/>
        <p:txBody>
          <a:bodyPr>
            <a:normAutofit/>
          </a:bodyPr>
          <a:lstStyle/>
          <a:p>
            <a:r>
              <a:rPr lang="en-US" sz="5400" dirty="0"/>
              <a:t>Limit Order</a:t>
            </a:r>
          </a:p>
        </p:txBody>
      </p:sp>
      <p:sp>
        <p:nvSpPr>
          <p:cNvPr id="3" name="Content Placeholder 2">
            <a:extLst>
              <a:ext uri="{FF2B5EF4-FFF2-40B4-BE49-F238E27FC236}">
                <a16:creationId xmlns:a16="http://schemas.microsoft.com/office/drawing/2014/main" id="{44720A9B-8C09-4E99-860D-AA274263318D}"/>
              </a:ext>
            </a:extLst>
          </p:cNvPr>
          <p:cNvSpPr>
            <a:spLocks noGrp="1"/>
          </p:cNvSpPr>
          <p:nvPr>
            <p:ph idx="1"/>
          </p:nvPr>
        </p:nvSpPr>
        <p:spPr>
          <a:xfrm>
            <a:off x="838200" y="1841500"/>
            <a:ext cx="10515600" cy="4335463"/>
          </a:xfrm>
        </p:spPr>
        <p:txBody>
          <a:bodyPr>
            <a:normAutofit fontScale="92500" lnSpcReduction="10000"/>
          </a:bodyPr>
          <a:lstStyle/>
          <a:p>
            <a:r>
              <a:rPr lang="en-US" sz="3200" dirty="0"/>
              <a:t>Gives you the most control</a:t>
            </a:r>
          </a:p>
          <a:p>
            <a:r>
              <a:rPr lang="en-US" sz="3200" dirty="0"/>
              <a:t>Helps guarantee specific price </a:t>
            </a:r>
            <a:r>
              <a:rPr lang="en-US" sz="3200" u="sng" dirty="0"/>
              <a:t>or better </a:t>
            </a:r>
            <a:r>
              <a:rPr lang="en-US" sz="3200" dirty="0"/>
              <a:t>but not execution</a:t>
            </a:r>
          </a:p>
          <a:p>
            <a:r>
              <a:rPr lang="en-US" sz="3200" dirty="0"/>
              <a:t>Never goes to market order</a:t>
            </a:r>
          </a:p>
          <a:p>
            <a:r>
              <a:rPr lang="en-US" sz="3200" dirty="0"/>
              <a:t>Duration can be set for a day and then it goes away</a:t>
            </a:r>
          </a:p>
          <a:p>
            <a:r>
              <a:rPr lang="en-US" sz="3200" dirty="0"/>
              <a:t>Duration can be set to “good until cancelled.” </a:t>
            </a:r>
          </a:p>
          <a:p>
            <a:r>
              <a:rPr lang="en-US" sz="3200" dirty="0"/>
              <a:t>Check your brokerage default duration time. </a:t>
            </a:r>
          </a:p>
          <a:p>
            <a:r>
              <a:rPr lang="en-US" sz="3200" dirty="0"/>
              <a:t>Purchase your stock at $5 and set a limit order to $4. Your stock will sell at $4 </a:t>
            </a:r>
            <a:r>
              <a:rPr lang="en-US" sz="3200" u="sng" dirty="0"/>
              <a:t>or better, not below. </a:t>
            </a:r>
            <a:r>
              <a:rPr lang="en-US" sz="3200" dirty="0"/>
              <a:t>(sell example)</a:t>
            </a:r>
          </a:p>
        </p:txBody>
      </p:sp>
    </p:spTree>
    <p:extLst>
      <p:ext uri="{BB962C8B-B14F-4D97-AF65-F5344CB8AC3E}">
        <p14:creationId xmlns:p14="http://schemas.microsoft.com/office/powerpoint/2010/main" val="1677489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3587AC-597A-4634-9417-721986FD61C0}"/>
              </a:ext>
            </a:extLst>
          </p:cNvPr>
          <p:cNvCxnSpPr>
            <a:cxnSpLocks/>
          </p:cNvCxnSpPr>
          <p:nvPr/>
        </p:nvCxnSpPr>
        <p:spPr>
          <a:xfrm>
            <a:off x="4978168" y="871227"/>
            <a:ext cx="101662" cy="45967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C591AC-A285-4E63-ABA5-16EBD891ADA1}"/>
              </a:ext>
            </a:extLst>
          </p:cNvPr>
          <p:cNvCxnSpPr>
            <a:cxnSpLocks/>
          </p:cNvCxnSpPr>
          <p:nvPr/>
        </p:nvCxnSpPr>
        <p:spPr>
          <a:xfrm>
            <a:off x="369115" y="3179428"/>
            <a:ext cx="942143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888AE6-A159-4E24-8F17-53FFDC79A96A}"/>
              </a:ext>
            </a:extLst>
          </p:cNvPr>
          <p:cNvSpPr txBox="1"/>
          <p:nvPr/>
        </p:nvSpPr>
        <p:spPr>
          <a:xfrm>
            <a:off x="1882038" y="812530"/>
            <a:ext cx="1937857" cy="584775"/>
          </a:xfrm>
          <a:prstGeom prst="rect">
            <a:avLst/>
          </a:prstGeom>
          <a:noFill/>
        </p:spPr>
        <p:txBody>
          <a:bodyPr wrap="square" rtlCol="0">
            <a:spAutoFit/>
          </a:bodyPr>
          <a:lstStyle/>
          <a:p>
            <a:r>
              <a:rPr lang="en-US" sz="3200" dirty="0"/>
              <a:t>Sells</a:t>
            </a:r>
          </a:p>
        </p:txBody>
      </p:sp>
      <p:sp>
        <p:nvSpPr>
          <p:cNvPr id="10" name="TextBox 9">
            <a:extLst>
              <a:ext uri="{FF2B5EF4-FFF2-40B4-BE49-F238E27FC236}">
                <a16:creationId xmlns:a16="http://schemas.microsoft.com/office/drawing/2014/main" id="{8A346166-78AD-4260-B694-7F1755673B4C}"/>
              </a:ext>
            </a:extLst>
          </p:cNvPr>
          <p:cNvSpPr txBox="1"/>
          <p:nvPr/>
        </p:nvSpPr>
        <p:spPr>
          <a:xfrm>
            <a:off x="2449585" y="2701039"/>
            <a:ext cx="3204595" cy="369332"/>
          </a:xfrm>
          <a:prstGeom prst="rect">
            <a:avLst/>
          </a:prstGeom>
          <a:noFill/>
        </p:spPr>
        <p:txBody>
          <a:bodyPr wrap="square" rtlCol="0">
            <a:spAutoFit/>
          </a:bodyPr>
          <a:lstStyle/>
          <a:p>
            <a:r>
              <a:rPr lang="en-US" dirty="0"/>
              <a:t>            Market</a:t>
            </a:r>
          </a:p>
        </p:txBody>
      </p:sp>
      <p:sp>
        <p:nvSpPr>
          <p:cNvPr id="12" name="Rectangle 11">
            <a:extLst>
              <a:ext uri="{FF2B5EF4-FFF2-40B4-BE49-F238E27FC236}">
                <a16:creationId xmlns:a16="http://schemas.microsoft.com/office/drawing/2014/main" id="{31C2BBB8-6976-45E2-8881-B63EC7A0C3DA}"/>
              </a:ext>
            </a:extLst>
          </p:cNvPr>
          <p:cNvSpPr/>
          <p:nvPr/>
        </p:nvSpPr>
        <p:spPr>
          <a:xfrm>
            <a:off x="6096000" y="2701039"/>
            <a:ext cx="1946248" cy="369332"/>
          </a:xfrm>
          <a:prstGeom prst="rect">
            <a:avLst/>
          </a:prstGeom>
        </p:spPr>
        <p:txBody>
          <a:bodyPr wrap="square">
            <a:spAutoFit/>
          </a:bodyPr>
          <a:lstStyle/>
          <a:p>
            <a:r>
              <a:rPr lang="en-US" dirty="0"/>
              <a:t>Market</a:t>
            </a:r>
          </a:p>
        </p:txBody>
      </p:sp>
      <p:sp>
        <p:nvSpPr>
          <p:cNvPr id="13" name="TextBox 12">
            <a:extLst>
              <a:ext uri="{FF2B5EF4-FFF2-40B4-BE49-F238E27FC236}">
                <a16:creationId xmlns:a16="http://schemas.microsoft.com/office/drawing/2014/main" id="{DAC84CEB-B2D5-4AD3-BCE7-7D2B69E40475}"/>
              </a:ext>
            </a:extLst>
          </p:cNvPr>
          <p:cNvSpPr txBox="1"/>
          <p:nvPr/>
        </p:nvSpPr>
        <p:spPr>
          <a:xfrm>
            <a:off x="6660859" y="696286"/>
            <a:ext cx="2323750" cy="584775"/>
          </a:xfrm>
          <a:prstGeom prst="rect">
            <a:avLst/>
          </a:prstGeom>
          <a:noFill/>
        </p:spPr>
        <p:txBody>
          <a:bodyPr wrap="square" rtlCol="0">
            <a:spAutoFit/>
          </a:bodyPr>
          <a:lstStyle/>
          <a:p>
            <a:r>
              <a:rPr lang="en-US" sz="3200" dirty="0"/>
              <a:t>Buys</a:t>
            </a:r>
          </a:p>
        </p:txBody>
      </p:sp>
      <p:sp>
        <p:nvSpPr>
          <p:cNvPr id="14" name="TextBox 13">
            <a:extLst>
              <a:ext uri="{FF2B5EF4-FFF2-40B4-BE49-F238E27FC236}">
                <a16:creationId xmlns:a16="http://schemas.microsoft.com/office/drawing/2014/main" id="{8D5734B7-FC8D-4749-9E79-EE5CFEA5535D}"/>
              </a:ext>
            </a:extLst>
          </p:cNvPr>
          <p:cNvSpPr txBox="1"/>
          <p:nvPr/>
        </p:nvSpPr>
        <p:spPr>
          <a:xfrm>
            <a:off x="2046914" y="1543573"/>
            <a:ext cx="1937857" cy="461665"/>
          </a:xfrm>
          <a:prstGeom prst="rect">
            <a:avLst/>
          </a:prstGeom>
          <a:noFill/>
        </p:spPr>
        <p:txBody>
          <a:bodyPr wrap="square" rtlCol="0">
            <a:spAutoFit/>
          </a:bodyPr>
          <a:lstStyle/>
          <a:p>
            <a:r>
              <a:rPr lang="en-US" sz="2400" dirty="0"/>
              <a:t>Limit</a:t>
            </a:r>
          </a:p>
        </p:txBody>
      </p:sp>
      <p:sp>
        <p:nvSpPr>
          <p:cNvPr id="15" name="TextBox 14">
            <a:extLst>
              <a:ext uri="{FF2B5EF4-FFF2-40B4-BE49-F238E27FC236}">
                <a16:creationId xmlns:a16="http://schemas.microsoft.com/office/drawing/2014/main" id="{9FDD7DBA-8B45-448A-A2B9-306E067844C6}"/>
              </a:ext>
            </a:extLst>
          </p:cNvPr>
          <p:cNvSpPr txBox="1"/>
          <p:nvPr/>
        </p:nvSpPr>
        <p:spPr>
          <a:xfrm>
            <a:off x="6736360" y="1563452"/>
            <a:ext cx="1426128" cy="738664"/>
          </a:xfrm>
          <a:prstGeom prst="rect">
            <a:avLst/>
          </a:prstGeom>
          <a:noFill/>
        </p:spPr>
        <p:txBody>
          <a:bodyPr wrap="square" rtlCol="0">
            <a:spAutoFit/>
          </a:bodyPr>
          <a:lstStyle/>
          <a:p>
            <a:r>
              <a:rPr lang="en-US" sz="2400" dirty="0"/>
              <a:t>Stop</a:t>
            </a:r>
          </a:p>
          <a:p>
            <a:endParaRPr lang="en-US" dirty="0"/>
          </a:p>
        </p:txBody>
      </p:sp>
      <p:sp>
        <p:nvSpPr>
          <p:cNvPr id="16" name="TextBox 15">
            <a:extLst>
              <a:ext uri="{FF2B5EF4-FFF2-40B4-BE49-F238E27FC236}">
                <a16:creationId xmlns:a16="http://schemas.microsoft.com/office/drawing/2014/main" id="{A9178D67-F4F7-449E-8CAA-8160CBA7693E}"/>
              </a:ext>
            </a:extLst>
          </p:cNvPr>
          <p:cNvSpPr txBox="1"/>
          <p:nvPr/>
        </p:nvSpPr>
        <p:spPr>
          <a:xfrm>
            <a:off x="2265027" y="3872075"/>
            <a:ext cx="1602298" cy="461665"/>
          </a:xfrm>
          <a:prstGeom prst="rect">
            <a:avLst/>
          </a:prstGeom>
          <a:noFill/>
        </p:spPr>
        <p:txBody>
          <a:bodyPr wrap="square" rtlCol="0">
            <a:spAutoFit/>
          </a:bodyPr>
          <a:lstStyle/>
          <a:p>
            <a:r>
              <a:rPr lang="en-US" sz="2400" dirty="0"/>
              <a:t>Stop</a:t>
            </a:r>
          </a:p>
        </p:txBody>
      </p:sp>
      <p:sp>
        <p:nvSpPr>
          <p:cNvPr id="17" name="TextBox 16">
            <a:extLst>
              <a:ext uri="{FF2B5EF4-FFF2-40B4-BE49-F238E27FC236}">
                <a16:creationId xmlns:a16="http://schemas.microsoft.com/office/drawing/2014/main" id="{9D8B05B5-4516-48F8-A248-3530781F6330}"/>
              </a:ext>
            </a:extLst>
          </p:cNvPr>
          <p:cNvSpPr txBox="1"/>
          <p:nvPr/>
        </p:nvSpPr>
        <p:spPr>
          <a:xfrm>
            <a:off x="6323904" y="3875714"/>
            <a:ext cx="2291590" cy="461665"/>
          </a:xfrm>
          <a:prstGeom prst="rect">
            <a:avLst/>
          </a:prstGeom>
          <a:noFill/>
        </p:spPr>
        <p:txBody>
          <a:bodyPr wrap="square" rtlCol="0">
            <a:spAutoFit/>
          </a:bodyPr>
          <a:lstStyle/>
          <a:p>
            <a:r>
              <a:rPr lang="en-US" sz="2400" dirty="0"/>
              <a:t>Limit</a:t>
            </a:r>
          </a:p>
        </p:txBody>
      </p:sp>
      <p:sp>
        <p:nvSpPr>
          <p:cNvPr id="2" name="TextBox 1">
            <a:extLst>
              <a:ext uri="{FF2B5EF4-FFF2-40B4-BE49-F238E27FC236}">
                <a16:creationId xmlns:a16="http://schemas.microsoft.com/office/drawing/2014/main" id="{B5ED33AA-9B06-4717-8B04-CDC55C580359}"/>
              </a:ext>
            </a:extLst>
          </p:cNvPr>
          <p:cNvSpPr txBox="1"/>
          <p:nvPr/>
        </p:nvSpPr>
        <p:spPr>
          <a:xfrm>
            <a:off x="369115" y="5998128"/>
            <a:ext cx="5150841" cy="338554"/>
          </a:xfrm>
          <a:prstGeom prst="rect">
            <a:avLst/>
          </a:prstGeom>
          <a:noFill/>
        </p:spPr>
        <p:txBody>
          <a:bodyPr wrap="square" rtlCol="0">
            <a:spAutoFit/>
          </a:bodyPr>
          <a:lstStyle/>
          <a:p>
            <a:r>
              <a:rPr lang="en-US" sz="1600" dirty="0"/>
              <a:t>Drew Wilson Merrill Edge Jacksonville, FLA</a:t>
            </a:r>
          </a:p>
        </p:txBody>
      </p:sp>
      <p:sp>
        <p:nvSpPr>
          <p:cNvPr id="18" name="TextBox 17">
            <a:extLst>
              <a:ext uri="{FF2B5EF4-FFF2-40B4-BE49-F238E27FC236}">
                <a16:creationId xmlns:a16="http://schemas.microsoft.com/office/drawing/2014/main" id="{C5888AE6-A159-4E24-8F17-53FFDC79A96A}"/>
              </a:ext>
            </a:extLst>
          </p:cNvPr>
          <p:cNvSpPr txBox="1"/>
          <p:nvPr/>
        </p:nvSpPr>
        <p:spPr>
          <a:xfrm>
            <a:off x="913109" y="166085"/>
            <a:ext cx="7702385" cy="584775"/>
          </a:xfrm>
          <a:prstGeom prst="rect">
            <a:avLst/>
          </a:prstGeom>
          <a:noFill/>
        </p:spPr>
        <p:txBody>
          <a:bodyPr wrap="square" rtlCol="0">
            <a:spAutoFit/>
          </a:bodyPr>
          <a:lstStyle/>
          <a:p>
            <a:r>
              <a:rPr lang="en-US" sz="3200" i="1" dirty="0">
                <a:solidFill>
                  <a:schemeClr val="accent1"/>
                </a:solidFill>
              </a:rPr>
              <a:t>Stop and Limit Orders:  Buys and Sells</a:t>
            </a:r>
          </a:p>
        </p:txBody>
      </p:sp>
    </p:spTree>
    <p:extLst>
      <p:ext uri="{BB962C8B-B14F-4D97-AF65-F5344CB8AC3E}">
        <p14:creationId xmlns:p14="http://schemas.microsoft.com/office/powerpoint/2010/main" val="129978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93416-0568-49F0-BDEB-89144E7EFCE8}"/>
              </a:ext>
            </a:extLst>
          </p:cNvPr>
          <p:cNvSpPr txBox="1"/>
          <p:nvPr/>
        </p:nvSpPr>
        <p:spPr>
          <a:xfrm>
            <a:off x="662730" y="1954684"/>
            <a:ext cx="8833608" cy="1334"/>
          </a:xfrm>
          <a:prstGeom prst="rect">
            <a:avLst/>
          </a:prstGeom>
          <a:noFill/>
        </p:spPr>
        <p:txBody>
          <a:bodyPr wrap="square" rtlCol="0">
            <a:spAutoFit/>
          </a:bodyPr>
          <a:lstStyle/>
          <a:p>
            <a:r>
              <a:rPr lang="en-US" dirty="0"/>
              <a:t>Limit Order is a bid:  Think of it as the most you are willing to pay for a stock</a:t>
            </a:r>
          </a:p>
        </p:txBody>
      </p:sp>
      <p:sp>
        <p:nvSpPr>
          <p:cNvPr id="3" name="TextBox 2">
            <a:extLst>
              <a:ext uri="{FF2B5EF4-FFF2-40B4-BE49-F238E27FC236}">
                <a16:creationId xmlns:a16="http://schemas.microsoft.com/office/drawing/2014/main" id="{0DAC98F5-2E33-4FA9-8F27-B917CD896C28}"/>
              </a:ext>
            </a:extLst>
          </p:cNvPr>
          <p:cNvSpPr txBox="1"/>
          <p:nvPr/>
        </p:nvSpPr>
        <p:spPr>
          <a:xfrm>
            <a:off x="662730" y="2541305"/>
            <a:ext cx="8204433" cy="1334"/>
          </a:xfrm>
          <a:prstGeom prst="rect">
            <a:avLst/>
          </a:prstGeom>
          <a:noFill/>
        </p:spPr>
        <p:txBody>
          <a:bodyPr wrap="square" rtlCol="0">
            <a:spAutoFit/>
          </a:bodyPr>
          <a:lstStyle/>
          <a:p>
            <a:r>
              <a:rPr lang="en-US" dirty="0"/>
              <a:t>Market orders:  Everything in between bid and ask spread                                                                                                                                                                  </a:t>
            </a:r>
          </a:p>
        </p:txBody>
      </p:sp>
      <p:sp>
        <p:nvSpPr>
          <p:cNvPr id="4" name="TextBox 3">
            <a:extLst>
              <a:ext uri="{FF2B5EF4-FFF2-40B4-BE49-F238E27FC236}">
                <a16:creationId xmlns:a16="http://schemas.microsoft.com/office/drawing/2014/main" id="{A98848B3-B458-4BE7-ACBE-063C99FB4CC3}"/>
              </a:ext>
            </a:extLst>
          </p:cNvPr>
          <p:cNvSpPr txBox="1"/>
          <p:nvPr/>
        </p:nvSpPr>
        <p:spPr>
          <a:xfrm>
            <a:off x="662730" y="3329871"/>
            <a:ext cx="7449424" cy="1334"/>
          </a:xfrm>
          <a:prstGeom prst="rect">
            <a:avLst/>
          </a:prstGeom>
          <a:noFill/>
        </p:spPr>
        <p:txBody>
          <a:bodyPr wrap="square" rtlCol="0">
            <a:spAutoFit/>
          </a:bodyPr>
          <a:lstStyle/>
          <a:p>
            <a:r>
              <a:rPr lang="en-US" dirty="0"/>
              <a:t>Limit Order is an ask:  Least amount you are willing to sell a stock for</a:t>
            </a:r>
          </a:p>
        </p:txBody>
      </p:sp>
      <p:sp>
        <p:nvSpPr>
          <p:cNvPr id="5" name="Title 1">
            <a:extLst>
              <a:ext uri="{FF2B5EF4-FFF2-40B4-BE49-F238E27FC236}">
                <a16:creationId xmlns:a16="http://schemas.microsoft.com/office/drawing/2014/main" id="{B25BFED5-762E-46B4-B149-DF77ACDA07EF}"/>
              </a:ext>
            </a:extLst>
          </p:cNvPr>
          <p:cNvSpPr txBox="1">
            <a:spLocks/>
          </p:cNvSpPr>
          <p:nvPr/>
        </p:nvSpPr>
        <p:spPr>
          <a:xfrm>
            <a:off x="677334" y="609600"/>
            <a:ext cx="8596668" cy="1320800"/>
          </a:xfrm>
          <a:prstGeom prst="rect">
            <a:avLst/>
          </a:prstGeom>
        </p:spPr>
        <p:txBody>
          <a:bodyPr>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t>Relating Limit and Market Orders to “Bid” and “Ask” prices</a:t>
            </a:r>
          </a:p>
        </p:txBody>
      </p:sp>
    </p:spTree>
    <p:extLst>
      <p:ext uri="{BB962C8B-B14F-4D97-AF65-F5344CB8AC3E}">
        <p14:creationId xmlns:p14="http://schemas.microsoft.com/office/powerpoint/2010/main" val="428352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3CC3C5-84D2-4353-80E5-E34FC284A7DA}"/>
              </a:ext>
            </a:extLst>
          </p:cNvPr>
          <p:cNvPicPr>
            <a:picLocks noChangeAspect="1"/>
          </p:cNvPicPr>
          <p:nvPr/>
        </p:nvPicPr>
        <p:blipFill>
          <a:blip r:embed="rId2"/>
          <a:stretch>
            <a:fillRect/>
          </a:stretch>
        </p:blipFill>
        <p:spPr>
          <a:xfrm>
            <a:off x="3511294" y="1550242"/>
            <a:ext cx="3458058" cy="2734057"/>
          </a:xfrm>
          <a:prstGeom prst="rect">
            <a:avLst/>
          </a:prstGeom>
        </p:spPr>
      </p:pic>
      <p:sp>
        <p:nvSpPr>
          <p:cNvPr id="3" name="TextBox 2">
            <a:extLst>
              <a:ext uri="{FF2B5EF4-FFF2-40B4-BE49-F238E27FC236}">
                <a16:creationId xmlns:a16="http://schemas.microsoft.com/office/drawing/2014/main" id="{ABEBB032-A03A-4642-8A5C-76F7EDEBF419}"/>
              </a:ext>
            </a:extLst>
          </p:cNvPr>
          <p:cNvSpPr txBox="1"/>
          <p:nvPr/>
        </p:nvSpPr>
        <p:spPr>
          <a:xfrm>
            <a:off x="2429116" y="2059281"/>
            <a:ext cx="918091" cy="369332"/>
          </a:xfrm>
          <a:prstGeom prst="rect">
            <a:avLst/>
          </a:prstGeom>
          <a:noFill/>
        </p:spPr>
        <p:txBody>
          <a:bodyPr wrap="square" rtlCol="0">
            <a:spAutoFit/>
          </a:bodyPr>
          <a:lstStyle/>
          <a:p>
            <a:r>
              <a:rPr lang="en-US" dirty="0"/>
              <a:t>Bid</a:t>
            </a:r>
          </a:p>
        </p:txBody>
      </p:sp>
      <p:sp>
        <p:nvSpPr>
          <p:cNvPr id="4" name="TextBox 3">
            <a:extLst>
              <a:ext uri="{FF2B5EF4-FFF2-40B4-BE49-F238E27FC236}">
                <a16:creationId xmlns:a16="http://schemas.microsoft.com/office/drawing/2014/main" id="{10AD4D97-AE23-4B5C-8989-DF47CA8A9B81}"/>
              </a:ext>
            </a:extLst>
          </p:cNvPr>
          <p:cNvSpPr txBox="1"/>
          <p:nvPr/>
        </p:nvSpPr>
        <p:spPr>
          <a:xfrm>
            <a:off x="2248249" y="2917270"/>
            <a:ext cx="981511" cy="369332"/>
          </a:xfrm>
          <a:prstGeom prst="rect">
            <a:avLst/>
          </a:prstGeom>
          <a:noFill/>
        </p:spPr>
        <p:txBody>
          <a:bodyPr wrap="square" rtlCol="0">
            <a:spAutoFit/>
          </a:bodyPr>
          <a:lstStyle/>
          <a:p>
            <a:r>
              <a:rPr lang="en-US" dirty="0"/>
              <a:t>Market</a:t>
            </a:r>
          </a:p>
        </p:txBody>
      </p:sp>
      <p:sp>
        <p:nvSpPr>
          <p:cNvPr id="5" name="TextBox 4">
            <a:extLst>
              <a:ext uri="{FF2B5EF4-FFF2-40B4-BE49-F238E27FC236}">
                <a16:creationId xmlns:a16="http://schemas.microsoft.com/office/drawing/2014/main" id="{8CBD80E6-518B-4983-A550-50590E971408}"/>
              </a:ext>
            </a:extLst>
          </p:cNvPr>
          <p:cNvSpPr txBox="1"/>
          <p:nvPr/>
        </p:nvSpPr>
        <p:spPr>
          <a:xfrm>
            <a:off x="2429116" y="4035106"/>
            <a:ext cx="699977" cy="369332"/>
          </a:xfrm>
          <a:prstGeom prst="rect">
            <a:avLst/>
          </a:prstGeom>
          <a:noFill/>
        </p:spPr>
        <p:txBody>
          <a:bodyPr wrap="square" rtlCol="0">
            <a:spAutoFit/>
          </a:bodyPr>
          <a:lstStyle/>
          <a:p>
            <a:r>
              <a:rPr lang="en-US" dirty="0"/>
              <a:t>Ask</a:t>
            </a:r>
          </a:p>
        </p:txBody>
      </p:sp>
      <p:sp>
        <p:nvSpPr>
          <p:cNvPr id="6" name="TextBox 5">
            <a:extLst>
              <a:ext uri="{FF2B5EF4-FFF2-40B4-BE49-F238E27FC236}">
                <a16:creationId xmlns:a16="http://schemas.microsoft.com/office/drawing/2014/main" id="{AA809442-F177-4677-A6E7-F8A53BFE8B3C}"/>
              </a:ext>
            </a:extLst>
          </p:cNvPr>
          <p:cNvSpPr txBox="1"/>
          <p:nvPr/>
        </p:nvSpPr>
        <p:spPr>
          <a:xfrm>
            <a:off x="402672" y="6358855"/>
            <a:ext cx="4546833" cy="338554"/>
          </a:xfrm>
          <a:prstGeom prst="rect">
            <a:avLst/>
          </a:prstGeom>
          <a:noFill/>
        </p:spPr>
        <p:txBody>
          <a:bodyPr wrap="square" rtlCol="0">
            <a:spAutoFit/>
          </a:bodyPr>
          <a:lstStyle/>
          <a:p>
            <a:r>
              <a:rPr lang="en-US" sz="1600" dirty="0"/>
              <a:t>Drew Wilson Merrill Edge Jacksonville, FL</a:t>
            </a:r>
          </a:p>
        </p:txBody>
      </p:sp>
      <p:sp>
        <p:nvSpPr>
          <p:cNvPr id="7" name="TextBox 6"/>
          <p:cNvSpPr txBox="1"/>
          <p:nvPr/>
        </p:nvSpPr>
        <p:spPr>
          <a:xfrm>
            <a:off x="1182848" y="447795"/>
            <a:ext cx="7810150" cy="707886"/>
          </a:xfrm>
          <a:prstGeom prst="rect">
            <a:avLst/>
          </a:prstGeom>
          <a:noFill/>
        </p:spPr>
        <p:txBody>
          <a:bodyPr wrap="square" rtlCol="0">
            <a:spAutoFit/>
          </a:bodyPr>
          <a:lstStyle/>
          <a:p>
            <a:r>
              <a:rPr lang="en-US" sz="4000" i="1" dirty="0">
                <a:solidFill>
                  <a:schemeClr val="accent1"/>
                </a:solidFill>
              </a:rPr>
              <a:t>Visual for Memory</a:t>
            </a:r>
          </a:p>
        </p:txBody>
      </p:sp>
    </p:spTree>
    <p:extLst>
      <p:ext uri="{BB962C8B-B14F-4D97-AF65-F5344CB8AC3E}">
        <p14:creationId xmlns:p14="http://schemas.microsoft.com/office/powerpoint/2010/main" val="890529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108D-C32B-4105-AA7B-6163AE62DD0A}"/>
              </a:ext>
            </a:extLst>
          </p:cNvPr>
          <p:cNvSpPr>
            <a:spLocks noGrp="1"/>
          </p:cNvSpPr>
          <p:nvPr>
            <p:ph type="title"/>
          </p:nvPr>
        </p:nvSpPr>
        <p:spPr>
          <a:xfrm>
            <a:off x="677334" y="436228"/>
            <a:ext cx="8596668" cy="1494172"/>
          </a:xfrm>
        </p:spPr>
        <p:txBody>
          <a:bodyPr>
            <a:normAutofit fontScale="90000"/>
          </a:bodyPr>
          <a:lstStyle/>
          <a:p>
            <a:r>
              <a:rPr lang="en-US" dirty="0"/>
              <a:t>How Limit orders work behind the scenes.</a:t>
            </a:r>
            <a:br>
              <a:rPr lang="en-US" dirty="0"/>
            </a:br>
            <a:r>
              <a:rPr lang="en-US" dirty="0"/>
              <a:t>Like standing in line at Walmart, “First come first served.” </a:t>
            </a:r>
          </a:p>
        </p:txBody>
      </p:sp>
      <p:sp>
        <p:nvSpPr>
          <p:cNvPr id="3" name="Content Placeholder 2">
            <a:extLst>
              <a:ext uri="{FF2B5EF4-FFF2-40B4-BE49-F238E27FC236}">
                <a16:creationId xmlns:a16="http://schemas.microsoft.com/office/drawing/2014/main" id="{6C82FCB1-0843-4F3E-8B58-65BCB5CD19BC}"/>
              </a:ext>
            </a:extLst>
          </p:cNvPr>
          <p:cNvSpPr>
            <a:spLocks noGrp="1"/>
          </p:cNvSpPr>
          <p:nvPr>
            <p:ph idx="1"/>
          </p:nvPr>
        </p:nvSpPr>
        <p:spPr/>
        <p:txBody>
          <a:bodyPr>
            <a:normAutofit lnSpcReduction="10000"/>
          </a:bodyPr>
          <a:lstStyle/>
          <a:p>
            <a:r>
              <a:rPr lang="en-US" dirty="0"/>
              <a:t>Place a limit order and you go into a queue.</a:t>
            </a:r>
          </a:p>
          <a:p>
            <a:r>
              <a:rPr lang="en-US" dirty="0"/>
              <a:t>If I put a limit order in a month ago to buy a share of IBM for 100.00 and you put in a limit order to buy IBM at 100.00 today, when IBM and if IBM hits 100.00 my order gets filled first. (today IBM is at 135.00 and this is an example only)</a:t>
            </a:r>
          </a:p>
          <a:p>
            <a:r>
              <a:rPr lang="en-US" dirty="0"/>
              <a:t>If I amend the limit order, I am placed in another queue and have to start the waiting in line process all over again.</a:t>
            </a:r>
          </a:p>
          <a:p>
            <a:r>
              <a:rPr lang="en-US" dirty="0"/>
              <a:t>Seasoned investors using limit orders like to get in and get out quickly and are thinking which line will move the fastest. Jump the line and amend it, you lose your spot.</a:t>
            </a:r>
          </a:p>
          <a:p>
            <a:r>
              <a:rPr lang="en-US" dirty="0"/>
              <a:t>Usually this is not a big deal as there is usually enough inventory in the market to fill the limit orders. Could be more of a problem with thinly traded securities.</a:t>
            </a:r>
          </a:p>
        </p:txBody>
      </p:sp>
    </p:spTree>
    <p:extLst>
      <p:ext uri="{BB962C8B-B14F-4D97-AF65-F5344CB8AC3E}">
        <p14:creationId xmlns:p14="http://schemas.microsoft.com/office/powerpoint/2010/main" val="103586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CD79-E859-481C-9421-B2ECC1C02408}"/>
              </a:ext>
            </a:extLst>
          </p:cNvPr>
          <p:cNvSpPr>
            <a:spLocks noGrp="1"/>
          </p:cNvSpPr>
          <p:nvPr>
            <p:ph type="title"/>
          </p:nvPr>
        </p:nvSpPr>
        <p:spPr/>
        <p:txBody>
          <a:bodyPr/>
          <a:lstStyle/>
          <a:p>
            <a:r>
              <a:rPr lang="en-US" dirty="0"/>
              <a:t>Combination Stop loss/ Limit Order</a:t>
            </a:r>
          </a:p>
        </p:txBody>
      </p:sp>
      <p:sp>
        <p:nvSpPr>
          <p:cNvPr id="3" name="Content Placeholder 2">
            <a:extLst>
              <a:ext uri="{FF2B5EF4-FFF2-40B4-BE49-F238E27FC236}">
                <a16:creationId xmlns:a16="http://schemas.microsoft.com/office/drawing/2014/main" id="{2C26F295-0916-4B90-9673-0DAF8A076542}"/>
              </a:ext>
            </a:extLst>
          </p:cNvPr>
          <p:cNvSpPr>
            <a:spLocks noGrp="1"/>
          </p:cNvSpPr>
          <p:nvPr>
            <p:ph idx="1"/>
          </p:nvPr>
        </p:nvSpPr>
        <p:spPr/>
        <p:txBody>
          <a:bodyPr>
            <a:normAutofit/>
          </a:bodyPr>
          <a:lstStyle/>
          <a:p>
            <a:r>
              <a:rPr lang="en-US" dirty="0"/>
              <a:t>Not common</a:t>
            </a:r>
          </a:p>
          <a:p>
            <a:r>
              <a:rPr lang="en-US" dirty="0"/>
              <a:t>Stop acts as a place holder and limit order gives you more control</a:t>
            </a:r>
          </a:p>
          <a:p>
            <a:r>
              <a:rPr lang="en-US" dirty="0"/>
              <a:t>Protects a gain. Allows you to get a specific price for trade</a:t>
            </a:r>
          </a:p>
          <a:p>
            <a:r>
              <a:rPr lang="en-US" dirty="0"/>
              <a:t>More guaranteed</a:t>
            </a:r>
          </a:p>
          <a:p>
            <a:r>
              <a:rPr lang="en-US" dirty="0"/>
              <a:t>Eliminates market order step</a:t>
            </a:r>
          </a:p>
          <a:p>
            <a:r>
              <a:rPr lang="en-US" dirty="0"/>
              <a:t>Example: Place a $6 buy. Limit your loss at $5. Set a stop loss at $5. $5 price triggers a stop quote. Set a limit order for $5.50 and It would sell, most probably at $5. Could sell at $5.75 or even $6. </a:t>
            </a:r>
          </a:p>
          <a:p>
            <a:r>
              <a:rPr lang="en-US" dirty="0"/>
              <a:t>50 cents is the max amount of your loss on this trade. Most of the time it will sell at the stop price you set.</a:t>
            </a:r>
          </a:p>
        </p:txBody>
      </p:sp>
    </p:spTree>
    <p:extLst>
      <p:ext uri="{BB962C8B-B14F-4D97-AF65-F5344CB8AC3E}">
        <p14:creationId xmlns:p14="http://schemas.microsoft.com/office/powerpoint/2010/main" val="180853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BC78-A5CF-42AB-A25B-A50EC4A67B51}"/>
              </a:ext>
            </a:extLst>
          </p:cNvPr>
          <p:cNvSpPr>
            <a:spLocks noGrp="1"/>
          </p:cNvSpPr>
          <p:nvPr>
            <p:ph type="title"/>
          </p:nvPr>
        </p:nvSpPr>
        <p:spPr/>
        <p:txBody>
          <a:bodyPr/>
          <a:lstStyle/>
          <a:p>
            <a:r>
              <a:rPr lang="en-US" dirty="0"/>
              <a:t>Trailing Stop Loss</a:t>
            </a:r>
          </a:p>
        </p:txBody>
      </p:sp>
      <p:sp>
        <p:nvSpPr>
          <p:cNvPr id="3" name="Content Placeholder 2">
            <a:extLst>
              <a:ext uri="{FF2B5EF4-FFF2-40B4-BE49-F238E27FC236}">
                <a16:creationId xmlns:a16="http://schemas.microsoft.com/office/drawing/2014/main" id="{E6BD847A-4C14-41C5-AADF-5CFB2019461D}"/>
              </a:ext>
            </a:extLst>
          </p:cNvPr>
          <p:cNvSpPr>
            <a:spLocks noGrp="1"/>
          </p:cNvSpPr>
          <p:nvPr>
            <p:ph idx="1"/>
          </p:nvPr>
        </p:nvSpPr>
        <p:spPr/>
        <p:txBody>
          <a:bodyPr>
            <a:normAutofit fontScale="92500" lnSpcReduction="20000"/>
          </a:bodyPr>
          <a:lstStyle/>
          <a:p>
            <a:r>
              <a:rPr lang="en-US" dirty="0"/>
              <a:t>Less common</a:t>
            </a:r>
          </a:p>
          <a:p>
            <a:r>
              <a:rPr lang="en-US" dirty="0"/>
              <a:t>Trails the price of the stock. </a:t>
            </a:r>
          </a:p>
          <a:p>
            <a:r>
              <a:rPr lang="en-US" dirty="0"/>
              <a:t>Advantage is that it adjusts automatically, which could yield a difference in the profit between setting a stop and a trailing stop</a:t>
            </a:r>
          </a:p>
          <a:p>
            <a:r>
              <a:rPr lang="en-US" dirty="0"/>
              <a:t>Purchase a stock at $100. Could set a trailing stop loss at 10%  below or $10 below. Both would trail at $90.</a:t>
            </a:r>
          </a:p>
          <a:p>
            <a:r>
              <a:rPr lang="en-US" dirty="0"/>
              <a:t>Area in-between price and trailing stop is called a trigger delta</a:t>
            </a:r>
          </a:p>
          <a:p>
            <a:r>
              <a:rPr lang="en-US" dirty="0"/>
              <a:t>Trailing stop rises and decreases.</a:t>
            </a:r>
          </a:p>
          <a:p>
            <a:r>
              <a:rPr lang="en-US" dirty="0"/>
              <a:t>Good graphic video at https://www.youtube.com/watch?v=l7EHWyOrfu4&amp;feature=youtu.be</a:t>
            </a:r>
          </a:p>
          <a:p>
            <a:r>
              <a:rPr lang="en-US" dirty="0"/>
              <a:t>Advanced investors use both percent and dollar trailing loss stops</a:t>
            </a:r>
          </a:p>
          <a:p>
            <a:r>
              <a:rPr lang="en-US" dirty="0"/>
              <a:t>Different strategies behind placing a trailing percent or dollar. (If interested I recommend searching on </a:t>
            </a:r>
            <a:r>
              <a:rPr lang="en-US" dirty="0" err="1"/>
              <a:t>youtube</a:t>
            </a:r>
            <a:r>
              <a:rPr lang="en-US" dirty="0"/>
              <a:t> ) </a:t>
            </a:r>
          </a:p>
        </p:txBody>
      </p:sp>
    </p:spTree>
    <p:extLst>
      <p:ext uri="{BB962C8B-B14F-4D97-AF65-F5344CB8AC3E}">
        <p14:creationId xmlns:p14="http://schemas.microsoft.com/office/powerpoint/2010/main" val="2668965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98F1-A454-41BD-A3E1-BE8A77BE8A84}"/>
              </a:ext>
            </a:extLst>
          </p:cNvPr>
          <p:cNvSpPr>
            <a:spLocks noGrp="1"/>
          </p:cNvSpPr>
          <p:nvPr>
            <p:ph type="title"/>
          </p:nvPr>
        </p:nvSpPr>
        <p:spPr/>
        <p:txBody>
          <a:bodyPr/>
          <a:lstStyle/>
          <a:p>
            <a:r>
              <a:rPr lang="en-US" dirty="0"/>
              <a:t>Trailing Stops with Limit Order</a:t>
            </a:r>
          </a:p>
        </p:txBody>
      </p:sp>
      <p:sp>
        <p:nvSpPr>
          <p:cNvPr id="3" name="Content Placeholder 2">
            <a:extLst>
              <a:ext uri="{FF2B5EF4-FFF2-40B4-BE49-F238E27FC236}">
                <a16:creationId xmlns:a16="http://schemas.microsoft.com/office/drawing/2014/main" id="{D8F40055-DF07-421D-9951-E049332DBE2C}"/>
              </a:ext>
            </a:extLst>
          </p:cNvPr>
          <p:cNvSpPr>
            <a:spLocks noGrp="1"/>
          </p:cNvSpPr>
          <p:nvPr>
            <p:ph idx="1"/>
          </p:nvPr>
        </p:nvSpPr>
        <p:spPr/>
        <p:txBody>
          <a:bodyPr/>
          <a:lstStyle/>
          <a:p>
            <a:r>
              <a:rPr lang="en-US" dirty="0"/>
              <a:t>Rare and complex</a:t>
            </a:r>
          </a:p>
          <a:p>
            <a:r>
              <a:rPr lang="en-US" dirty="0"/>
              <a:t>Mostly used with day orders and usually used by experienced investors</a:t>
            </a:r>
          </a:p>
          <a:p>
            <a:r>
              <a:rPr lang="en-US" dirty="0"/>
              <a:t>Day orders are limit orders to buy or sell securities and are only good for the remainder of the trading day on which are placed. If trade isn’t triggered, it goes unfilled. Most limit orders tend to be day orders.</a:t>
            </a:r>
          </a:p>
          <a:p>
            <a:r>
              <a:rPr lang="en-US" dirty="0"/>
              <a:t>Most people seem to be comfortable with stop orders.</a:t>
            </a:r>
          </a:p>
          <a:p>
            <a:r>
              <a:rPr lang="en-US" dirty="0"/>
              <a:t>TD Ameritrade does not offer these two options on their website, but Merrill Edge does</a:t>
            </a:r>
          </a:p>
        </p:txBody>
      </p:sp>
    </p:spTree>
    <p:extLst>
      <p:ext uri="{BB962C8B-B14F-4D97-AF65-F5344CB8AC3E}">
        <p14:creationId xmlns:p14="http://schemas.microsoft.com/office/powerpoint/2010/main" val="210312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678E-2D91-4C81-B92F-F601A4E7817C}"/>
              </a:ext>
            </a:extLst>
          </p:cNvPr>
          <p:cNvSpPr>
            <a:spLocks noGrp="1"/>
          </p:cNvSpPr>
          <p:nvPr>
            <p:ph type="ctrTitle"/>
          </p:nvPr>
        </p:nvSpPr>
        <p:spPr>
          <a:xfrm>
            <a:off x="1524000" y="1122363"/>
            <a:ext cx="9144000" cy="974885"/>
          </a:xfrm>
        </p:spPr>
        <p:txBody>
          <a:bodyPr/>
          <a:lstStyle/>
          <a:p>
            <a:pPr algn="l"/>
            <a:r>
              <a:rPr lang="en-US" dirty="0"/>
              <a:t>Basic Stock Order Types</a:t>
            </a:r>
          </a:p>
        </p:txBody>
      </p:sp>
      <p:sp>
        <p:nvSpPr>
          <p:cNvPr id="3" name="Subtitle 2">
            <a:extLst>
              <a:ext uri="{FF2B5EF4-FFF2-40B4-BE49-F238E27FC236}">
                <a16:creationId xmlns:a16="http://schemas.microsoft.com/office/drawing/2014/main" id="{8CDB0809-CD74-452B-B9E5-6D73B06EB660}"/>
              </a:ext>
            </a:extLst>
          </p:cNvPr>
          <p:cNvSpPr>
            <a:spLocks noGrp="1"/>
          </p:cNvSpPr>
          <p:nvPr>
            <p:ph type="subTitle" idx="1"/>
          </p:nvPr>
        </p:nvSpPr>
        <p:spPr>
          <a:xfrm>
            <a:off x="1651000" y="2268173"/>
            <a:ext cx="9144000" cy="3353164"/>
          </a:xfrm>
        </p:spPr>
        <p:txBody>
          <a:bodyPr numCol="2"/>
          <a:lstStyle/>
          <a:p>
            <a:pPr marL="342900" indent="-342900" algn="l">
              <a:buFont typeface="Arial" panose="020B0604020202020204" pitchFamily="34" charset="0"/>
              <a:buChar char="•"/>
            </a:pPr>
            <a:r>
              <a:rPr lang="en-US" b="1" dirty="0"/>
              <a:t>Market:</a:t>
            </a:r>
            <a:r>
              <a:rPr lang="en-US" dirty="0"/>
              <a:t>  used worldwide, popular</a:t>
            </a:r>
          </a:p>
          <a:p>
            <a:pPr marL="342900" indent="-342900" algn="l">
              <a:buFont typeface="Arial" panose="020B0604020202020204" pitchFamily="34" charset="0"/>
              <a:buChar char="•"/>
            </a:pPr>
            <a:r>
              <a:rPr lang="en-US" b="1" dirty="0"/>
              <a:t>Stop, also called stop loss</a:t>
            </a:r>
            <a:r>
              <a:rPr lang="en-US" dirty="0"/>
              <a:t>:  used worldwide, popular</a:t>
            </a:r>
          </a:p>
          <a:p>
            <a:pPr marL="342900" indent="-342900" algn="l">
              <a:buFont typeface="Arial" panose="020B0604020202020204" pitchFamily="34" charset="0"/>
              <a:buChar char="•"/>
            </a:pPr>
            <a:r>
              <a:rPr lang="en-US" b="1" dirty="0"/>
              <a:t>Limit</a:t>
            </a:r>
            <a:r>
              <a:rPr lang="en-US" dirty="0"/>
              <a:t>:  used worldwide, popular</a:t>
            </a:r>
          </a:p>
          <a:p>
            <a:pPr marL="342900" indent="-342900" algn="l">
              <a:buFont typeface="Arial" panose="020B0604020202020204" pitchFamily="34" charset="0"/>
              <a:buChar char="•"/>
            </a:pPr>
            <a:r>
              <a:rPr lang="en-US" dirty="0"/>
              <a:t>Stop loss-limit</a:t>
            </a:r>
          </a:p>
          <a:p>
            <a:pPr marL="342900" indent="-342900" algn="l">
              <a:buFont typeface="Arial" panose="020B0604020202020204" pitchFamily="34" charset="0"/>
              <a:buChar char="•"/>
            </a:pPr>
            <a:r>
              <a:rPr lang="en-US" dirty="0"/>
              <a:t>Trailing stop using % amount</a:t>
            </a:r>
          </a:p>
          <a:p>
            <a:pPr marL="342900" indent="-342900" algn="l">
              <a:buFont typeface="Arial" panose="020B0604020202020204" pitchFamily="34" charset="0"/>
              <a:buChar char="•"/>
            </a:pPr>
            <a:r>
              <a:rPr lang="en-US" dirty="0"/>
              <a:t>Trailing stop using $ amount</a:t>
            </a:r>
          </a:p>
          <a:p>
            <a:pPr marL="342900" indent="-342900" algn="l">
              <a:buFont typeface="Arial" panose="020B0604020202020204" pitchFamily="34" charset="0"/>
              <a:buChar char="•"/>
            </a:pPr>
            <a:r>
              <a:rPr lang="en-US" dirty="0"/>
              <a:t>Trailing stop $ and % with limit</a:t>
            </a:r>
          </a:p>
          <a:p>
            <a:endParaRPr lang="en-US" dirty="0"/>
          </a:p>
        </p:txBody>
      </p:sp>
    </p:spTree>
    <p:extLst>
      <p:ext uri="{BB962C8B-B14F-4D97-AF65-F5344CB8AC3E}">
        <p14:creationId xmlns:p14="http://schemas.microsoft.com/office/powerpoint/2010/main" val="357966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9D2C-6C0C-4B96-A8B7-C6E508C69923}"/>
              </a:ext>
            </a:extLst>
          </p:cNvPr>
          <p:cNvSpPr>
            <a:spLocks noGrp="1"/>
          </p:cNvSpPr>
          <p:nvPr>
            <p:ph type="title"/>
          </p:nvPr>
        </p:nvSpPr>
        <p:spPr/>
        <p:txBody>
          <a:bodyPr/>
          <a:lstStyle/>
          <a:p>
            <a:r>
              <a:rPr lang="en-US" dirty="0"/>
              <a:t>Research</a:t>
            </a:r>
            <a:br>
              <a:rPr lang="en-US" dirty="0"/>
            </a:br>
            <a:endParaRPr lang="en-US" dirty="0"/>
          </a:p>
        </p:txBody>
      </p:sp>
      <p:sp>
        <p:nvSpPr>
          <p:cNvPr id="3" name="Content Placeholder 2">
            <a:extLst>
              <a:ext uri="{FF2B5EF4-FFF2-40B4-BE49-F238E27FC236}">
                <a16:creationId xmlns:a16="http://schemas.microsoft.com/office/drawing/2014/main" id="{F50A791C-92BB-49B5-930A-3AA463A1E163}"/>
              </a:ext>
            </a:extLst>
          </p:cNvPr>
          <p:cNvSpPr>
            <a:spLocks noGrp="1"/>
          </p:cNvSpPr>
          <p:nvPr>
            <p:ph idx="1"/>
          </p:nvPr>
        </p:nvSpPr>
        <p:spPr>
          <a:xfrm>
            <a:off x="838200" y="1825625"/>
            <a:ext cx="10515600" cy="4583564"/>
          </a:xfrm>
        </p:spPr>
        <p:txBody>
          <a:bodyPr>
            <a:normAutofit fontScale="85000" lnSpcReduction="20000"/>
          </a:bodyPr>
          <a:lstStyle/>
          <a:p>
            <a:r>
              <a:rPr lang="en-US" u="sng" dirty="0">
                <a:hlinkClick r:id="rId2"/>
              </a:rPr>
              <a:t>https://youtu.be/GodKseSPFtE</a:t>
            </a:r>
            <a:r>
              <a:rPr lang="en-US" u="sng" dirty="0"/>
              <a:t>    Explains stop and stop limit orders</a:t>
            </a:r>
            <a:endParaRPr lang="en-US" dirty="0"/>
          </a:p>
          <a:p>
            <a:r>
              <a:rPr lang="en-US" dirty="0"/>
              <a:t> </a:t>
            </a:r>
          </a:p>
          <a:p>
            <a:r>
              <a:rPr lang="en-US" u="sng" dirty="0">
                <a:hlinkClick r:id="rId3"/>
              </a:rPr>
              <a:t>https://youtu.be/9lMHnK9eqQw</a:t>
            </a:r>
            <a:r>
              <a:rPr lang="en-US" u="sng" dirty="0"/>
              <a:t>  </a:t>
            </a:r>
            <a:r>
              <a:rPr lang="en-US" dirty="0"/>
              <a:t>Limit Orders, Market Orders, and Stop Orders by TD Ameritrade</a:t>
            </a:r>
          </a:p>
          <a:p>
            <a:r>
              <a:rPr lang="en-US" dirty="0"/>
              <a:t> </a:t>
            </a:r>
          </a:p>
          <a:p>
            <a:r>
              <a:rPr lang="en-US" u="sng" dirty="0">
                <a:hlinkClick r:id="rId4"/>
              </a:rPr>
              <a:t>https://youtu.be/Ms4oVXlYwsQ</a:t>
            </a:r>
            <a:r>
              <a:rPr lang="en-US" u="sng" dirty="0"/>
              <a:t>    Basics of Limit Orders in 3 minutes</a:t>
            </a:r>
            <a:endParaRPr lang="en-US" dirty="0"/>
          </a:p>
          <a:p>
            <a:r>
              <a:rPr lang="en-US" dirty="0"/>
              <a:t> </a:t>
            </a:r>
          </a:p>
          <a:p>
            <a:r>
              <a:rPr lang="en-US" u="sng" dirty="0">
                <a:hlinkClick r:id="rId5"/>
              </a:rPr>
              <a:t>https://youtu.be/fVJ0WMCRy_k</a:t>
            </a:r>
            <a:r>
              <a:rPr lang="en-US" u="sng" dirty="0"/>
              <a:t>  Stop Loss Orders and Limit Orders When and How to Use</a:t>
            </a:r>
            <a:endParaRPr lang="en-US" dirty="0"/>
          </a:p>
          <a:p>
            <a:r>
              <a:rPr lang="en-US" dirty="0"/>
              <a:t> </a:t>
            </a:r>
          </a:p>
          <a:p>
            <a:r>
              <a:rPr lang="en-US" u="sng" dirty="0">
                <a:hlinkClick r:id="rId6"/>
              </a:rPr>
              <a:t>https://youtu.be/sg84eBxgn-0</a:t>
            </a:r>
            <a:r>
              <a:rPr lang="en-US" u="sng" dirty="0"/>
              <a:t>  How to Set A Trailing Stop Loss</a:t>
            </a:r>
            <a:endParaRPr lang="en-US" dirty="0"/>
          </a:p>
          <a:p>
            <a:br>
              <a:rPr lang="en-US" dirty="0"/>
            </a:br>
            <a:r>
              <a:rPr lang="en-US" u="sng" dirty="0">
                <a:hlinkClick r:id="rId7"/>
              </a:rPr>
              <a:t>https://youtu.be/l7EHWyOrfu4</a:t>
            </a:r>
            <a:r>
              <a:rPr lang="en-US" u="sng" dirty="0"/>
              <a:t>  How to Use A Trailing Stop Loss</a:t>
            </a:r>
            <a:endParaRPr lang="en-US" dirty="0"/>
          </a:p>
          <a:p>
            <a:r>
              <a:rPr lang="en-US" dirty="0"/>
              <a:t> </a:t>
            </a:r>
          </a:p>
          <a:p>
            <a:r>
              <a:rPr lang="en-US" u="sng" dirty="0">
                <a:hlinkClick r:id="rId8"/>
              </a:rPr>
              <a:t>https://youtu.be/p9YndmEoJn0</a:t>
            </a:r>
            <a:r>
              <a:rPr lang="en-US" u="sng" dirty="0"/>
              <a:t>  Stock Market Order Types: Market, Limit, Stop Loss, Stop Limit</a:t>
            </a:r>
            <a:endParaRPr lang="en-US" dirty="0"/>
          </a:p>
          <a:p>
            <a:r>
              <a:rPr lang="en-US" dirty="0"/>
              <a:t> </a:t>
            </a:r>
          </a:p>
          <a:p>
            <a:r>
              <a:rPr lang="en-US" u="sng" dirty="0">
                <a:hlinkClick r:id="rId9"/>
              </a:rPr>
              <a:t>https://youtu.be/yRC1EcwZurg  From Cutyourlosers.com</a:t>
            </a:r>
            <a:r>
              <a:rPr lang="en-US" u="sng" dirty="0"/>
              <a:t> Percentage Trailing Stops</a:t>
            </a:r>
            <a:endParaRPr lang="en-US" dirty="0"/>
          </a:p>
          <a:p>
            <a:endParaRPr lang="en-US" dirty="0"/>
          </a:p>
        </p:txBody>
      </p:sp>
    </p:spTree>
    <p:extLst>
      <p:ext uri="{BB962C8B-B14F-4D97-AF65-F5344CB8AC3E}">
        <p14:creationId xmlns:p14="http://schemas.microsoft.com/office/powerpoint/2010/main" val="44254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B336B6-295E-44FB-B440-C2CD4B3D770D}"/>
              </a:ext>
            </a:extLst>
          </p:cNvPr>
          <p:cNvSpPr>
            <a:spLocks noGrp="1"/>
          </p:cNvSpPr>
          <p:nvPr>
            <p:ph type="title"/>
          </p:nvPr>
        </p:nvSpPr>
        <p:spPr/>
        <p:txBody>
          <a:bodyPr/>
          <a:lstStyle/>
          <a:p>
            <a:r>
              <a:rPr lang="en-US" dirty="0"/>
              <a:t>Research</a:t>
            </a:r>
            <a:br>
              <a:rPr lang="en-US" dirty="0"/>
            </a:br>
            <a:endParaRPr lang="en-US" dirty="0"/>
          </a:p>
        </p:txBody>
      </p:sp>
      <p:sp>
        <p:nvSpPr>
          <p:cNvPr id="6" name="Content Placeholder 5">
            <a:extLst>
              <a:ext uri="{FF2B5EF4-FFF2-40B4-BE49-F238E27FC236}">
                <a16:creationId xmlns:a16="http://schemas.microsoft.com/office/drawing/2014/main" id="{C9D9DABE-D53B-4E6D-996B-513823269CA0}"/>
              </a:ext>
            </a:extLst>
          </p:cNvPr>
          <p:cNvSpPr>
            <a:spLocks noGrp="1"/>
          </p:cNvSpPr>
          <p:nvPr>
            <p:ph idx="1"/>
          </p:nvPr>
        </p:nvSpPr>
        <p:spPr/>
        <p:txBody>
          <a:bodyPr/>
          <a:lstStyle/>
          <a:p>
            <a:r>
              <a:rPr lang="en-US" dirty="0">
                <a:hlinkClick r:id="rId2"/>
              </a:rPr>
              <a:t>https://www.investopedia.com/ask/answers/04/022704.asp</a:t>
            </a:r>
            <a:endParaRPr lang="en-US" dirty="0"/>
          </a:p>
          <a:p>
            <a:r>
              <a:rPr lang="en-US" u="sng" dirty="0">
                <a:hlinkClick r:id="rId3"/>
              </a:rPr>
              <a:t>https://www.investopedia.com/investing/basics-trading-stock-know-your-orders/</a:t>
            </a:r>
            <a:endParaRPr lang="en-US" u="sng" dirty="0"/>
          </a:p>
          <a:p>
            <a:r>
              <a:rPr lang="en-US" u="sng" dirty="0"/>
              <a:t>Conversation with Johnathan Garcia, Merrill Edge on 1/20/21 Jacksonville, Fl)</a:t>
            </a:r>
          </a:p>
          <a:p>
            <a:r>
              <a:rPr lang="en-US" u="sng" dirty="0"/>
              <a:t>Conversation with Drew Wilson, Merrill Edge on 9/23/21 Jacksonville, Fl)</a:t>
            </a:r>
          </a:p>
          <a:p>
            <a:endParaRPr lang="en-US" u="sng" dirty="0"/>
          </a:p>
          <a:p>
            <a:endParaRPr lang="en-US" dirty="0"/>
          </a:p>
          <a:p>
            <a:endParaRPr lang="en-US" dirty="0"/>
          </a:p>
        </p:txBody>
      </p:sp>
    </p:spTree>
    <p:extLst>
      <p:ext uri="{BB962C8B-B14F-4D97-AF65-F5344CB8AC3E}">
        <p14:creationId xmlns:p14="http://schemas.microsoft.com/office/powerpoint/2010/main" val="25596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84B3-C5EF-4C13-A76C-11699D808231}"/>
              </a:ext>
            </a:extLst>
          </p:cNvPr>
          <p:cNvSpPr>
            <a:spLocks noGrp="1"/>
          </p:cNvSpPr>
          <p:nvPr>
            <p:ph type="title"/>
          </p:nvPr>
        </p:nvSpPr>
        <p:spPr/>
        <p:txBody>
          <a:bodyPr>
            <a:normAutofit fontScale="90000"/>
          </a:bodyPr>
          <a:lstStyle/>
          <a:p>
            <a:r>
              <a:rPr lang="en-US" dirty="0"/>
              <a:t>Market, Stop, and Limit Orders are equally important, based on your preference for …</a:t>
            </a:r>
          </a:p>
        </p:txBody>
      </p:sp>
      <p:sp>
        <p:nvSpPr>
          <p:cNvPr id="3" name="Content Placeholder 2">
            <a:extLst>
              <a:ext uri="{FF2B5EF4-FFF2-40B4-BE49-F238E27FC236}">
                <a16:creationId xmlns:a16="http://schemas.microsoft.com/office/drawing/2014/main" id="{5C2428ED-8BE4-4C44-A677-64DCDDB8837E}"/>
              </a:ext>
            </a:extLst>
          </p:cNvPr>
          <p:cNvSpPr>
            <a:spLocks noGrp="1"/>
          </p:cNvSpPr>
          <p:nvPr>
            <p:ph idx="1"/>
          </p:nvPr>
        </p:nvSpPr>
        <p:spPr/>
        <p:txBody>
          <a:bodyPr/>
          <a:lstStyle/>
          <a:p>
            <a:r>
              <a:rPr lang="en-US" dirty="0"/>
              <a:t>Price</a:t>
            </a:r>
          </a:p>
          <a:p>
            <a:r>
              <a:rPr lang="en-US" dirty="0"/>
              <a:t>Control</a:t>
            </a:r>
          </a:p>
          <a:p>
            <a:r>
              <a:rPr lang="en-US" dirty="0"/>
              <a:t>Time frames</a:t>
            </a:r>
          </a:p>
        </p:txBody>
      </p:sp>
    </p:spTree>
    <p:extLst>
      <p:ext uri="{BB962C8B-B14F-4D97-AF65-F5344CB8AC3E}">
        <p14:creationId xmlns:p14="http://schemas.microsoft.com/office/powerpoint/2010/main" val="67980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D9B9-53C4-4B44-B56B-FCD2448300E7}"/>
              </a:ext>
            </a:extLst>
          </p:cNvPr>
          <p:cNvSpPr>
            <a:spLocks noGrp="1"/>
          </p:cNvSpPr>
          <p:nvPr>
            <p:ph type="ctrTitle"/>
          </p:nvPr>
        </p:nvSpPr>
        <p:spPr>
          <a:xfrm>
            <a:off x="3369552" y="903835"/>
            <a:ext cx="6593747" cy="845307"/>
          </a:xfrm>
        </p:spPr>
        <p:txBody>
          <a:bodyPr/>
          <a:lstStyle/>
          <a:p>
            <a:pPr algn="l"/>
            <a:br>
              <a:rPr lang="en-US" dirty="0"/>
            </a:br>
            <a:r>
              <a:rPr lang="en-US" dirty="0"/>
              <a:t>Market Order</a:t>
            </a:r>
          </a:p>
        </p:txBody>
      </p:sp>
      <p:sp>
        <p:nvSpPr>
          <p:cNvPr id="3" name="Subtitle 2">
            <a:extLst>
              <a:ext uri="{FF2B5EF4-FFF2-40B4-BE49-F238E27FC236}">
                <a16:creationId xmlns:a16="http://schemas.microsoft.com/office/drawing/2014/main" id="{2479A566-F3C8-4780-896B-72A8CDDCBB26}"/>
              </a:ext>
            </a:extLst>
          </p:cNvPr>
          <p:cNvSpPr>
            <a:spLocks noGrp="1"/>
          </p:cNvSpPr>
          <p:nvPr>
            <p:ph type="subTitle" idx="1"/>
          </p:nvPr>
        </p:nvSpPr>
        <p:spPr>
          <a:xfrm>
            <a:off x="872455" y="1870745"/>
            <a:ext cx="9795545" cy="4314155"/>
          </a:xfrm>
        </p:spPr>
        <p:txBody>
          <a:bodyPr>
            <a:normAutofit fontScale="92500" lnSpcReduction="20000"/>
          </a:bodyPr>
          <a:lstStyle/>
          <a:p>
            <a:pPr marL="457200" indent="-457200" algn="l">
              <a:buFont typeface="Arial" panose="020B0604020202020204" pitchFamily="34" charset="0"/>
              <a:buChar char="•"/>
            </a:pPr>
            <a:r>
              <a:rPr lang="en-US" sz="2800" dirty="0"/>
              <a:t>Buy/sell at the next available price/prevailing price</a:t>
            </a:r>
          </a:p>
          <a:p>
            <a:pPr marL="457200" indent="-457200" algn="l">
              <a:buFont typeface="Arial" panose="020B0604020202020204" pitchFamily="34" charset="0"/>
              <a:buChar char="•"/>
            </a:pPr>
            <a:r>
              <a:rPr lang="en-US" sz="2800" dirty="0"/>
              <a:t>Want to buy/sell </a:t>
            </a:r>
            <a:r>
              <a:rPr lang="en-US" sz="2800" b="1" dirty="0"/>
              <a:t>now</a:t>
            </a:r>
            <a:r>
              <a:rPr lang="en-US" sz="2800" dirty="0"/>
              <a:t>                                                                                                                                                                                                         </a:t>
            </a:r>
          </a:p>
          <a:p>
            <a:pPr marL="457200" indent="-457200" algn="l">
              <a:buFont typeface="Arial" panose="020B0604020202020204" pitchFamily="34" charset="0"/>
              <a:buChar char="•"/>
            </a:pPr>
            <a:r>
              <a:rPr lang="en-US" sz="2800" dirty="0"/>
              <a:t>Guarantees execution but no control on                                                                                                                 price—If you submit a market order for $6, stock could jump to $6.50 before it executes. Most of the time little to no price variance.</a:t>
            </a:r>
          </a:p>
          <a:p>
            <a:pPr marL="457200" indent="-457200" algn="l">
              <a:buFont typeface="Arial" panose="020B0604020202020204" pitchFamily="34" charset="0"/>
              <a:buChar char="•"/>
            </a:pPr>
            <a:r>
              <a:rPr lang="en-US" sz="2800" dirty="0"/>
              <a:t>Most likely to experience a variance on thinly traded securities</a:t>
            </a:r>
          </a:p>
          <a:p>
            <a:pPr marL="457200" indent="-457200" algn="l">
              <a:buFont typeface="Arial" panose="020B0604020202020204" pitchFamily="34" charset="0"/>
              <a:buChar char="•"/>
            </a:pPr>
            <a:r>
              <a:rPr lang="en-US" sz="2800" dirty="0"/>
              <a:t>SEC requires that orders be sent to market within10 seconds to limit price volatility. Most brokerages require a fraction of a second. Merrill sends it to market within 1/17 of a second.</a:t>
            </a:r>
          </a:p>
          <a:p>
            <a:pPr algn="l"/>
            <a:endParaRPr lang="en-US" sz="3200" dirty="0"/>
          </a:p>
          <a:p>
            <a:endParaRPr lang="en-US" dirty="0"/>
          </a:p>
        </p:txBody>
      </p:sp>
    </p:spTree>
    <p:extLst>
      <p:ext uri="{BB962C8B-B14F-4D97-AF65-F5344CB8AC3E}">
        <p14:creationId xmlns:p14="http://schemas.microsoft.com/office/powerpoint/2010/main" val="289960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2D35-2C4C-42CC-A787-D2FBD727F03F}"/>
              </a:ext>
            </a:extLst>
          </p:cNvPr>
          <p:cNvSpPr>
            <a:spLocks noGrp="1"/>
          </p:cNvSpPr>
          <p:nvPr>
            <p:ph type="title"/>
          </p:nvPr>
        </p:nvSpPr>
        <p:spPr>
          <a:xfrm>
            <a:off x="838200" y="365126"/>
            <a:ext cx="10515600" cy="926780"/>
          </a:xfrm>
        </p:spPr>
        <p:txBody>
          <a:bodyPr>
            <a:normAutofit fontScale="90000"/>
          </a:bodyPr>
          <a:lstStyle/>
          <a:p>
            <a:r>
              <a:rPr lang="en-US" sz="5400" dirty="0"/>
              <a:t>Stop Order – How it works</a:t>
            </a:r>
            <a:br>
              <a:rPr lang="en-US" sz="5400" dirty="0">
                <a:solidFill>
                  <a:srgbClr val="FF0000"/>
                </a:solidFill>
              </a:rPr>
            </a:br>
            <a:r>
              <a:rPr lang="en-US" sz="1100" dirty="0"/>
              <a:t>Stock Market Order Types (Market Order, Limit Order, Stop Loss, Stop Limit) </a:t>
            </a:r>
            <a:r>
              <a:rPr lang="en-US" sz="1100" dirty="0" err="1"/>
              <a:t>Youtube</a:t>
            </a:r>
            <a:r>
              <a:rPr lang="en-US" sz="1100" dirty="0"/>
              <a:t> https://www.youtube.com/watch?v=p9YndmEoJn0</a:t>
            </a:r>
            <a:br>
              <a:rPr lang="en-US" sz="1100" dirty="0"/>
            </a:br>
            <a:endParaRPr lang="en-US" sz="1100" dirty="0"/>
          </a:p>
        </p:txBody>
      </p:sp>
      <p:pic>
        <p:nvPicPr>
          <p:cNvPr id="5" name="Content Placeholder 4">
            <a:extLst>
              <a:ext uri="{FF2B5EF4-FFF2-40B4-BE49-F238E27FC236}">
                <a16:creationId xmlns:a16="http://schemas.microsoft.com/office/drawing/2014/main" id="{87F9833F-7BEA-4C8C-9F07-BEE4630D4E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353" y="2230819"/>
            <a:ext cx="10515600" cy="4219165"/>
          </a:xfrm>
        </p:spPr>
      </p:pic>
    </p:spTree>
    <p:extLst>
      <p:ext uri="{BB962C8B-B14F-4D97-AF65-F5344CB8AC3E}">
        <p14:creationId xmlns:p14="http://schemas.microsoft.com/office/powerpoint/2010/main" val="237086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5B58-E2CE-4370-9E9C-A53A0D2FE820}"/>
              </a:ext>
            </a:extLst>
          </p:cNvPr>
          <p:cNvSpPr>
            <a:spLocks noGrp="1"/>
          </p:cNvSpPr>
          <p:nvPr>
            <p:ph type="ctrTitle"/>
          </p:nvPr>
        </p:nvSpPr>
        <p:spPr>
          <a:xfrm>
            <a:off x="1524000" y="411061"/>
            <a:ext cx="8878349" cy="1610687"/>
          </a:xfrm>
        </p:spPr>
        <p:txBody>
          <a:bodyPr>
            <a:normAutofit fontScale="90000"/>
          </a:bodyPr>
          <a:lstStyle/>
          <a:p>
            <a:pPr algn="l"/>
            <a:r>
              <a:rPr lang="en-US" sz="7300" dirty="0"/>
              <a:t>Stop Order</a:t>
            </a:r>
            <a:br>
              <a:rPr lang="en-US" dirty="0"/>
            </a:br>
            <a:endParaRPr lang="en-US" dirty="0"/>
          </a:p>
        </p:txBody>
      </p:sp>
      <p:sp>
        <p:nvSpPr>
          <p:cNvPr id="3" name="Subtitle 2">
            <a:extLst>
              <a:ext uri="{FF2B5EF4-FFF2-40B4-BE49-F238E27FC236}">
                <a16:creationId xmlns:a16="http://schemas.microsoft.com/office/drawing/2014/main" id="{57FD2729-30CD-4F12-A331-7B157A1BE427}"/>
              </a:ext>
            </a:extLst>
          </p:cNvPr>
          <p:cNvSpPr>
            <a:spLocks noGrp="1"/>
          </p:cNvSpPr>
          <p:nvPr>
            <p:ph type="subTitle" idx="1"/>
          </p:nvPr>
        </p:nvSpPr>
        <p:spPr>
          <a:xfrm>
            <a:off x="1524000" y="2021748"/>
            <a:ext cx="9144000" cy="4099652"/>
          </a:xfrm>
        </p:spPr>
        <p:txBody>
          <a:bodyPr>
            <a:normAutofit fontScale="32500" lnSpcReduction="20000"/>
          </a:bodyPr>
          <a:lstStyle/>
          <a:p>
            <a:pPr marL="857250" indent="-857250" algn="l">
              <a:buFont typeface="Arial" panose="020B0604020202020204" pitchFamily="34" charset="0"/>
              <a:buChar char="•"/>
            </a:pPr>
            <a:r>
              <a:rPr lang="en-US" sz="7000" dirty="0"/>
              <a:t>Trip wire that flips the order to a market order</a:t>
            </a:r>
          </a:p>
          <a:p>
            <a:pPr marL="857250" indent="-857250" algn="l">
              <a:buFont typeface="Arial" panose="020B0604020202020204" pitchFamily="34" charset="0"/>
              <a:buChar char="•"/>
            </a:pPr>
            <a:r>
              <a:rPr lang="en-US" sz="7000" dirty="0"/>
              <a:t>Not visible to the market</a:t>
            </a:r>
          </a:p>
          <a:p>
            <a:pPr marL="857250" indent="-857250" algn="l">
              <a:buFont typeface="Arial" panose="020B0604020202020204" pitchFamily="34" charset="0"/>
              <a:buChar char="•"/>
            </a:pPr>
            <a:endParaRPr lang="en-US" sz="7000" dirty="0"/>
          </a:p>
          <a:p>
            <a:pPr marL="857250" indent="-857250" algn="l">
              <a:buFont typeface="Arial" panose="020B0604020202020204" pitchFamily="34" charset="0"/>
              <a:buChar char="•"/>
            </a:pPr>
            <a:r>
              <a:rPr lang="en-US" sz="7000" dirty="0"/>
              <a:t>Use to sell if you can’t watch it (such as vacationing)</a:t>
            </a:r>
          </a:p>
          <a:p>
            <a:pPr marL="857250" indent="-857250" algn="l">
              <a:buFont typeface="Arial" panose="020B0604020202020204" pitchFamily="34" charset="0"/>
              <a:buChar char="•"/>
            </a:pPr>
            <a:endParaRPr lang="en-US" sz="7000" dirty="0"/>
          </a:p>
          <a:p>
            <a:pPr marL="857250" indent="-857250" algn="l">
              <a:buFont typeface="Arial" panose="020B0604020202020204" pitchFamily="34" charset="0"/>
              <a:buChar char="•"/>
            </a:pPr>
            <a:r>
              <a:rPr lang="en-US" sz="7000" dirty="0"/>
              <a:t>Can be used as an entry order. Buy a security you can set a stop above the current market price.</a:t>
            </a:r>
          </a:p>
          <a:p>
            <a:endParaRPr lang="en-US" sz="3900" dirty="0"/>
          </a:p>
          <a:p>
            <a:endParaRPr lang="en-US" dirty="0"/>
          </a:p>
          <a:p>
            <a:endParaRPr lang="en-US" dirty="0"/>
          </a:p>
          <a:p>
            <a:endParaRPr lang="en-US" dirty="0"/>
          </a:p>
          <a:p>
            <a:r>
              <a:rPr lang="en-US" sz="1600" dirty="0"/>
              <a:t>		</a:t>
            </a:r>
            <a:r>
              <a:rPr lang="en-US" sz="4000" dirty="0"/>
              <a:t>https://www.investopedia.com/ask/answers/04/022704.asp</a:t>
            </a:r>
          </a:p>
        </p:txBody>
      </p:sp>
    </p:spTree>
    <p:extLst>
      <p:ext uri="{BB962C8B-B14F-4D97-AF65-F5344CB8AC3E}">
        <p14:creationId xmlns:p14="http://schemas.microsoft.com/office/powerpoint/2010/main" val="61316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0325-4030-4D7B-AB08-3087603AAB28}"/>
              </a:ext>
            </a:extLst>
          </p:cNvPr>
          <p:cNvSpPr>
            <a:spLocks noGrp="1"/>
          </p:cNvSpPr>
          <p:nvPr>
            <p:ph type="title"/>
          </p:nvPr>
        </p:nvSpPr>
        <p:spPr>
          <a:xfrm>
            <a:off x="677334" y="715107"/>
            <a:ext cx="8596668" cy="1320800"/>
          </a:xfrm>
        </p:spPr>
        <p:txBody>
          <a:bodyPr>
            <a:normAutofit/>
          </a:bodyPr>
          <a:lstStyle/>
          <a:p>
            <a:r>
              <a:rPr lang="en-US" sz="5400" dirty="0"/>
              <a:t>Stop Order: Purposes</a:t>
            </a:r>
          </a:p>
        </p:txBody>
      </p:sp>
      <p:sp>
        <p:nvSpPr>
          <p:cNvPr id="3" name="Content Placeholder 2">
            <a:extLst>
              <a:ext uri="{FF2B5EF4-FFF2-40B4-BE49-F238E27FC236}">
                <a16:creationId xmlns:a16="http://schemas.microsoft.com/office/drawing/2014/main" id="{0FC4DEDA-7324-462F-A841-037556DA4FA6}"/>
              </a:ext>
            </a:extLst>
          </p:cNvPr>
          <p:cNvSpPr>
            <a:spLocks noGrp="1"/>
          </p:cNvSpPr>
          <p:nvPr>
            <p:ph idx="1"/>
          </p:nvPr>
        </p:nvSpPr>
        <p:spPr/>
        <p:txBody>
          <a:bodyPr/>
          <a:lstStyle/>
          <a:p>
            <a:r>
              <a:rPr lang="en-US" sz="2800" dirty="0"/>
              <a:t>Limit a loss or protect a gain</a:t>
            </a:r>
          </a:p>
          <a:p>
            <a:r>
              <a:rPr lang="en-US" sz="2800" dirty="0"/>
              <a:t>Immediate execution</a:t>
            </a:r>
          </a:p>
          <a:p>
            <a:r>
              <a:rPr lang="en-US" sz="2800" dirty="0"/>
              <a:t>Stop price triggers a market order, which can again, deviate from your specified price. Final price could be higher or lower, but usually sells very close to the stop order price.</a:t>
            </a:r>
          </a:p>
          <a:p>
            <a:endParaRPr lang="en-US" dirty="0"/>
          </a:p>
        </p:txBody>
      </p:sp>
    </p:spTree>
    <p:extLst>
      <p:ext uri="{BB962C8B-B14F-4D97-AF65-F5344CB8AC3E}">
        <p14:creationId xmlns:p14="http://schemas.microsoft.com/office/powerpoint/2010/main" val="294606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A44B-6FA5-44CE-BF15-96DCB0DA7675}"/>
              </a:ext>
            </a:extLst>
          </p:cNvPr>
          <p:cNvSpPr>
            <a:spLocks noGrp="1"/>
          </p:cNvSpPr>
          <p:nvPr>
            <p:ph type="title"/>
          </p:nvPr>
        </p:nvSpPr>
        <p:spPr>
          <a:xfrm>
            <a:off x="677334" y="609600"/>
            <a:ext cx="8491833" cy="917196"/>
          </a:xfrm>
        </p:spPr>
        <p:txBody>
          <a:bodyPr/>
          <a:lstStyle/>
          <a:p>
            <a:r>
              <a:rPr lang="en-US" dirty="0"/>
              <a:t>Trailing Stop</a:t>
            </a:r>
          </a:p>
        </p:txBody>
      </p:sp>
      <p:pic>
        <p:nvPicPr>
          <p:cNvPr id="4" name="Content Placeholder 3">
            <a:extLst>
              <a:ext uri="{FF2B5EF4-FFF2-40B4-BE49-F238E27FC236}">
                <a16:creationId xmlns:a16="http://schemas.microsoft.com/office/drawing/2014/main" id="{978B92EC-20DA-417F-97D3-EB7E452E989A}"/>
              </a:ext>
            </a:extLst>
          </p:cNvPr>
          <p:cNvPicPr>
            <a:picLocks noGrp="1" noChangeAspect="1"/>
          </p:cNvPicPr>
          <p:nvPr>
            <p:ph idx="1"/>
          </p:nvPr>
        </p:nvPicPr>
        <p:blipFill>
          <a:blip r:embed="rId2"/>
          <a:stretch>
            <a:fillRect/>
          </a:stretch>
        </p:blipFill>
        <p:spPr>
          <a:xfrm>
            <a:off x="795309" y="2085848"/>
            <a:ext cx="8596312" cy="3762468"/>
          </a:xfrm>
          <a:prstGeom prst="rect">
            <a:avLst/>
          </a:prstGeom>
        </p:spPr>
      </p:pic>
      <p:sp>
        <p:nvSpPr>
          <p:cNvPr id="5" name="TextBox 4">
            <a:extLst>
              <a:ext uri="{FF2B5EF4-FFF2-40B4-BE49-F238E27FC236}">
                <a16:creationId xmlns:a16="http://schemas.microsoft.com/office/drawing/2014/main" id="{AB469089-DC22-4833-AF12-813B615A6E54}"/>
              </a:ext>
            </a:extLst>
          </p:cNvPr>
          <p:cNvSpPr txBox="1"/>
          <p:nvPr/>
        </p:nvSpPr>
        <p:spPr>
          <a:xfrm>
            <a:off x="788565" y="6048462"/>
            <a:ext cx="7390701" cy="369332"/>
          </a:xfrm>
          <a:prstGeom prst="rect">
            <a:avLst/>
          </a:prstGeom>
          <a:noFill/>
        </p:spPr>
        <p:txBody>
          <a:bodyPr wrap="square" rtlCol="0">
            <a:spAutoFit/>
          </a:bodyPr>
          <a:lstStyle/>
          <a:p>
            <a:r>
              <a:rPr lang="en-US" dirty="0"/>
              <a:t>How to use a trailing stop loss (order types explained) </a:t>
            </a:r>
            <a:r>
              <a:rPr lang="en-US" dirty="0" err="1"/>
              <a:t>Youtube</a:t>
            </a:r>
            <a:r>
              <a:rPr lang="en-US" dirty="0"/>
              <a:t> 3:48</a:t>
            </a:r>
          </a:p>
        </p:txBody>
      </p:sp>
    </p:spTree>
    <p:extLst>
      <p:ext uri="{BB962C8B-B14F-4D97-AF65-F5344CB8AC3E}">
        <p14:creationId xmlns:p14="http://schemas.microsoft.com/office/powerpoint/2010/main" val="366436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DCA7-7A33-4305-B78D-31032FB7414C}"/>
              </a:ext>
            </a:extLst>
          </p:cNvPr>
          <p:cNvSpPr>
            <a:spLocks noGrp="1"/>
          </p:cNvSpPr>
          <p:nvPr>
            <p:ph type="title"/>
          </p:nvPr>
        </p:nvSpPr>
        <p:spPr>
          <a:xfrm>
            <a:off x="677334" y="609600"/>
            <a:ext cx="8596668" cy="925585"/>
          </a:xfrm>
        </p:spPr>
        <p:txBody>
          <a:bodyPr/>
          <a:lstStyle/>
          <a:p>
            <a:r>
              <a:rPr lang="en-US" dirty="0"/>
              <a:t>Trailing stop</a:t>
            </a:r>
          </a:p>
        </p:txBody>
      </p:sp>
      <p:pic>
        <p:nvPicPr>
          <p:cNvPr id="4" name="Content Placeholder 3">
            <a:extLst>
              <a:ext uri="{FF2B5EF4-FFF2-40B4-BE49-F238E27FC236}">
                <a16:creationId xmlns:a16="http://schemas.microsoft.com/office/drawing/2014/main" id="{CAF891AB-5189-4B5D-AF14-AD80C7252895}"/>
              </a:ext>
            </a:extLst>
          </p:cNvPr>
          <p:cNvPicPr>
            <a:picLocks noGrp="1" noChangeAspect="1"/>
          </p:cNvPicPr>
          <p:nvPr>
            <p:ph idx="1"/>
          </p:nvPr>
        </p:nvPicPr>
        <p:blipFill>
          <a:blip r:embed="rId2"/>
          <a:stretch>
            <a:fillRect/>
          </a:stretch>
        </p:blipFill>
        <p:spPr>
          <a:xfrm>
            <a:off x="778531" y="1501943"/>
            <a:ext cx="8596312" cy="3854113"/>
          </a:xfrm>
          <a:prstGeom prst="rect">
            <a:avLst/>
          </a:prstGeom>
        </p:spPr>
      </p:pic>
      <p:sp>
        <p:nvSpPr>
          <p:cNvPr id="6" name="TextBox 5">
            <a:extLst>
              <a:ext uri="{FF2B5EF4-FFF2-40B4-BE49-F238E27FC236}">
                <a16:creationId xmlns:a16="http://schemas.microsoft.com/office/drawing/2014/main" id="{BEFAA049-29BA-4294-92D7-A51CB055E8E8}"/>
              </a:ext>
            </a:extLst>
          </p:cNvPr>
          <p:cNvSpPr txBox="1"/>
          <p:nvPr/>
        </p:nvSpPr>
        <p:spPr>
          <a:xfrm>
            <a:off x="864066" y="5821960"/>
            <a:ext cx="8204433" cy="646331"/>
          </a:xfrm>
          <a:prstGeom prst="rect">
            <a:avLst/>
          </a:prstGeom>
          <a:noFill/>
        </p:spPr>
        <p:txBody>
          <a:bodyPr wrap="square" rtlCol="0">
            <a:spAutoFit/>
          </a:bodyPr>
          <a:lstStyle/>
          <a:p>
            <a:r>
              <a:rPr lang="en-US" dirty="0"/>
              <a:t>How to use a trailing stop loss (order types explained) </a:t>
            </a:r>
            <a:r>
              <a:rPr lang="en-US" dirty="0" err="1"/>
              <a:t>Youtube</a:t>
            </a:r>
            <a:r>
              <a:rPr lang="en-US" dirty="0"/>
              <a:t> 3:48</a:t>
            </a:r>
          </a:p>
          <a:p>
            <a:endParaRPr lang="en-US" dirty="0"/>
          </a:p>
        </p:txBody>
      </p:sp>
    </p:spTree>
    <p:extLst>
      <p:ext uri="{BB962C8B-B14F-4D97-AF65-F5344CB8AC3E}">
        <p14:creationId xmlns:p14="http://schemas.microsoft.com/office/powerpoint/2010/main" val="31758946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1228</TotalTime>
  <Words>1125</Words>
  <Application>Microsoft Office PowerPoint</Application>
  <PresentationFormat>Widescreen</PresentationFormat>
  <Paragraphs>124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Wingdings 3</vt:lpstr>
      <vt:lpstr>Facet</vt:lpstr>
      <vt:lpstr>Choosing an Order Type for Buying/Selling Stocks</vt:lpstr>
      <vt:lpstr>Basic Stock Order Types</vt:lpstr>
      <vt:lpstr>Market, Stop, and Limit Orders are equally important, based on your preference for …</vt:lpstr>
      <vt:lpstr> Market Order</vt:lpstr>
      <vt:lpstr>Stop Order – How it works Stock Market Order Types (Market Order, Limit Order, Stop Loss, Stop Limit) Youtube https://www.youtube.com/watch?v=p9YndmEoJn0 </vt:lpstr>
      <vt:lpstr>Stop Order </vt:lpstr>
      <vt:lpstr>Stop Order: Purposes</vt:lpstr>
      <vt:lpstr>Trailing Stop</vt:lpstr>
      <vt:lpstr>Trailing stop</vt:lpstr>
      <vt:lpstr>Trailing Stop: Purpose</vt:lpstr>
      <vt:lpstr>Limit Order</vt:lpstr>
      <vt:lpstr>Limit Order</vt:lpstr>
      <vt:lpstr>PowerPoint Presentation</vt:lpstr>
      <vt:lpstr>PowerPoint Presentation</vt:lpstr>
      <vt:lpstr>PowerPoint Presentation</vt:lpstr>
      <vt:lpstr>How Limit orders work behind the scenes. Like standing in line at Walmart, “First come first served.” </vt:lpstr>
      <vt:lpstr>Combination Stop loss/ Limit Order</vt:lpstr>
      <vt:lpstr>Trailing Stop Loss</vt:lpstr>
      <vt:lpstr>Trailing Stops with Limit Order</vt:lpstr>
      <vt:lpstr>Research </vt:lpstr>
      <vt:lpstr>Research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Types</dc:title>
  <dc:creator>G L</dc:creator>
  <cp:lastModifiedBy>G L</cp:lastModifiedBy>
  <cp:revision>54</cp:revision>
  <dcterms:created xsi:type="dcterms:W3CDTF">2021-02-13T21:43:45Z</dcterms:created>
  <dcterms:modified xsi:type="dcterms:W3CDTF">2021-10-05T01:55:38Z</dcterms:modified>
</cp:coreProperties>
</file>