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4" r:id="rId4"/>
    <p:sldId id="259" r:id="rId5"/>
    <p:sldId id="263" r:id="rId6"/>
    <p:sldId id="269" r:id="rId7"/>
    <p:sldId id="270" r:id="rId8"/>
    <p:sldId id="257" r:id="rId9"/>
    <p:sldId id="275" r:id="rId10"/>
    <p:sldId id="265" r:id="rId11"/>
    <p:sldId id="267" r:id="rId12"/>
    <p:sldId id="271" r:id="rId13"/>
    <p:sldId id="266" r:id="rId14"/>
    <p:sldId id="273" r:id="rId15"/>
    <p:sldId id="258" r:id="rId16"/>
    <p:sldId id="272" r:id="rId17"/>
    <p:sldId id="276" r:id="rId18"/>
    <p:sldId id="264"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9" autoAdjust="0"/>
    <p:restoredTop sz="94660"/>
  </p:normalViewPr>
  <p:slideViewPr>
    <p:cSldViewPr snapToGrid="0">
      <p:cViewPr varScale="1">
        <p:scale>
          <a:sx n="58" d="100"/>
          <a:sy n="58" d="100"/>
        </p:scale>
        <p:origin x="14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D51D0-D511-4A85-B5A0-C28FECE8AF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D274AB-78E5-41CB-BC2D-14A8BC7424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596344-FD5D-4FE5-99E9-ED44B58AF05C}"/>
              </a:ext>
            </a:extLst>
          </p:cNvPr>
          <p:cNvSpPr>
            <a:spLocks noGrp="1"/>
          </p:cNvSpPr>
          <p:nvPr>
            <p:ph type="dt" sz="half" idx="10"/>
          </p:nvPr>
        </p:nvSpPr>
        <p:spPr/>
        <p:txBody>
          <a:bodyPr/>
          <a:lstStyle/>
          <a:p>
            <a:fld id="{375DADDA-5619-4CC4-A1BA-ABB92470F457}" type="datetimeFigureOut">
              <a:rPr lang="en-US" smtClean="0"/>
              <a:t>12/10/2021</a:t>
            </a:fld>
            <a:endParaRPr lang="en-US"/>
          </a:p>
        </p:txBody>
      </p:sp>
      <p:sp>
        <p:nvSpPr>
          <p:cNvPr id="5" name="Footer Placeholder 4">
            <a:extLst>
              <a:ext uri="{FF2B5EF4-FFF2-40B4-BE49-F238E27FC236}">
                <a16:creationId xmlns:a16="http://schemas.microsoft.com/office/drawing/2014/main" id="{B4C6359F-68B5-4B54-A222-91930624F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BC3346-A088-4921-8578-1140E5D14099}"/>
              </a:ext>
            </a:extLst>
          </p:cNvPr>
          <p:cNvSpPr>
            <a:spLocks noGrp="1"/>
          </p:cNvSpPr>
          <p:nvPr>
            <p:ph type="sldNum" sz="quarter" idx="12"/>
          </p:nvPr>
        </p:nvSpPr>
        <p:spPr/>
        <p:txBody>
          <a:bodyPr/>
          <a:lstStyle/>
          <a:p>
            <a:fld id="{F74780D9-C55C-4F7B-8838-6695087054BC}" type="slidenum">
              <a:rPr lang="en-US" smtClean="0"/>
              <a:t>‹#›</a:t>
            </a:fld>
            <a:endParaRPr lang="en-US"/>
          </a:p>
        </p:txBody>
      </p:sp>
    </p:spTree>
    <p:extLst>
      <p:ext uri="{BB962C8B-B14F-4D97-AF65-F5344CB8AC3E}">
        <p14:creationId xmlns:p14="http://schemas.microsoft.com/office/powerpoint/2010/main" val="182548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5F593-472D-4042-A020-30C134017C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EFA65D-6EEF-4A0A-A9C1-FD6FB7C42F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D2A5AB-6839-4935-B279-05FF0E5B7AC9}"/>
              </a:ext>
            </a:extLst>
          </p:cNvPr>
          <p:cNvSpPr>
            <a:spLocks noGrp="1"/>
          </p:cNvSpPr>
          <p:nvPr>
            <p:ph type="dt" sz="half" idx="10"/>
          </p:nvPr>
        </p:nvSpPr>
        <p:spPr/>
        <p:txBody>
          <a:bodyPr/>
          <a:lstStyle/>
          <a:p>
            <a:fld id="{375DADDA-5619-4CC4-A1BA-ABB92470F457}" type="datetimeFigureOut">
              <a:rPr lang="en-US" smtClean="0"/>
              <a:t>12/10/2021</a:t>
            </a:fld>
            <a:endParaRPr lang="en-US"/>
          </a:p>
        </p:txBody>
      </p:sp>
      <p:sp>
        <p:nvSpPr>
          <p:cNvPr id="5" name="Footer Placeholder 4">
            <a:extLst>
              <a:ext uri="{FF2B5EF4-FFF2-40B4-BE49-F238E27FC236}">
                <a16:creationId xmlns:a16="http://schemas.microsoft.com/office/drawing/2014/main" id="{A80F9B6A-B6E9-4B97-90F9-4F54E61487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FECD60-C2DF-470F-BBB0-6D5D7912ADAC}"/>
              </a:ext>
            </a:extLst>
          </p:cNvPr>
          <p:cNvSpPr>
            <a:spLocks noGrp="1"/>
          </p:cNvSpPr>
          <p:nvPr>
            <p:ph type="sldNum" sz="quarter" idx="12"/>
          </p:nvPr>
        </p:nvSpPr>
        <p:spPr/>
        <p:txBody>
          <a:bodyPr/>
          <a:lstStyle/>
          <a:p>
            <a:fld id="{F74780D9-C55C-4F7B-8838-6695087054BC}" type="slidenum">
              <a:rPr lang="en-US" smtClean="0"/>
              <a:t>‹#›</a:t>
            </a:fld>
            <a:endParaRPr lang="en-US"/>
          </a:p>
        </p:txBody>
      </p:sp>
    </p:spTree>
    <p:extLst>
      <p:ext uri="{BB962C8B-B14F-4D97-AF65-F5344CB8AC3E}">
        <p14:creationId xmlns:p14="http://schemas.microsoft.com/office/powerpoint/2010/main" val="338438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866DDC-7AEC-4263-B648-D4BEDED192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47F20A-6758-44CD-9D1B-B3AA970F5C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F7ABC7-2623-4816-85E8-7911C7CA7B26}"/>
              </a:ext>
            </a:extLst>
          </p:cNvPr>
          <p:cNvSpPr>
            <a:spLocks noGrp="1"/>
          </p:cNvSpPr>
          <p:nvPr>
            <p:ph type="dt" sz="half" idx="10"/>
          </p:nvPr>
        </p:nvSpPr>
        <p:spPr/>
        <p:txBody>
          <a:bodyPr/>
          <a:lstStyle/>
          <a:p>
            <a:fld id="{375DADDA-5619-4CC4-A1BA-ABB92470F457}" type="datetimeFigureOut">
              <a:rPr lang="en-US" smtClean="0"/>
              <a:t>12/10/2021</a:t>
            </a:fld>
            <a:endParaRPr lang="en-US"/>
          </a:p>
        </p:txBody>
      </p:sp>
      <p:sp>
        <p:nvSpPr>
          <p:cNvPr id="5" name="Footer Placeholder 4">
            <a:extLst>
              <a:ext uri="{FF2B5EF4-FFF2-40B4-BE49-F238E27FC236}">
                <a16:creationId xmlns:a16="http://schemas.microsoft.com/office/drawing/2014/main" id="{4C0B1F74-644C-400D-A9BB-6735B4C55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BB45A-6B60-474D-A21D-F106306A1683}"/>
              </a:ext>
            </a:extLst>
          </p:cNvPr>
          <p:cNvSpPr>
            <a:spLocks noGrp="1"/>
          </p:cNvSpPr>
          <p:nvPr>
            <p:ph type="sldNum" sz="quarter" idx="12"/>
          </p:nvPr>
        </p:nvSpPr>
        <p:spPr/>
        <p:txBody>
          <a:bodyPr/>
          <a:lstStyle/>
          <a:p>
            <a:fld id="{F74780D9-C55C-4F7B-8838-6695087054BC}" type="slidenum">
              <a:rPr lang="en-US" smtClean="0"/>
              <a:t>‹#›</a:t>
            </a:fld>
            <a:endParaRPr lang="en-US"/>
          </a:p>
        </p:txBody>
      </p:sp>
    </p:spTree>
    <p:extLst>
      <p:ext uri="{BB962C8B-B14F-4D97-AF65-F5344CB8AC3E}">
        <p14:creationId xmlns:p14="http://schemas.microsoft.com/office/powerpoint/2010/main" val="179949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271CA-2A50-4F68-AE03-DD303191B1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7A4126-F83D-45D3-ABD6-F0554F8E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484A0-2988-4E59-BD91-9AF676228936}"/>
              </a:ext>
            </a:extLst>
          </p:cNvPr>
          <p:cNvSpPr>
            <a:spLocks noGrp="1"/>
          </p:cNvSpPr>
          <p:nvPr>
            <p:ph type="dt" sz="half" idx="10"/>
          </p:nvPr>
        </p:nvSpPr>
        <p:spPr/>
        <p:txBody>
          <a:bodyPr/>
          <a:lstStyle/>
          <a:p>
            <a:fld id="{375DADDA-5619-4CC4-A1BA-ABB92470F457}" type="datetimeFigureOut">
              <a:rPr lang="en-US" smtClean="0"/>
              <a:t>12/10/2021</a:t>
            </a:fld>
            <a:endParaRPr lang="en-US"/>
          </a:p>
        </p:txBody>
      </p:sp>
      <p:sp>
        <p:nvSpPr>
          <p:cNvPr id="5" name="Footer Placeholder 4">
            <a:extLst>
              <a:ext uri="{FF2B5EF4-FFF2-40B4-BE49-F238E27FC236}">
                <a16:creationId xmlns:a16="http://schemas.microsoft.com/office/drawing/2014/main" id="{609AB57D-072D-4028-95CE-EA317825D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1B1AD7-174C-4A14-A025-017C19108554}"/>
              </a:ext>
            </a:extLst>
          </p:cNvPr>
          <p:cNvSpPr>
            <a:spLocks noGrp="1"/>
          </p:cNvSpPr>
          <p:nvPr>
            <p:ph type="sldNum" sz="quarter" idx="12"/>
          </p:nvPr>
        </p:nvSpPr>
        <p:spPr/>
        <p:txBody>
          <a:bodyPr/>
          <a:lstStyle/>
          <a:p>
            <a:fld id="{F74780D9-C55C-4F7B-8838-6695087054BC}" type="slidenum">
              <a:rPr lang="en-US" smtClean="0"/>
              <a:t>‹#›</a:t>
            </a:fld>
            <a:endParaRPr lang="en-US"/>
          </a:p>
        </p:txBody>
      </p:sp>
    </p:spTree>
    <p:extLst>
      <p:ext uri="{BB962C8B-B14F-4D97-AF65-F5344CB8AC3E}">
        <p14:creationId xmlns:p14="http://schemas.microsoft.com/office/powerpoint/2010/main" val="98540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81609-C6F1-4C9F-BB51-336736A48B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56FFCA-F1FF-453D-BAE4-9EFE65563E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BAD1C4-23F7-43F5-BA40-9807CF6CA393}"/>
              </a:ext>
            </a:extLst>
          </p:cNvPr>
          <p:cNvSpPr>
            <a:spLocks noGrp="1"/>
          </p:cNvSpPr>
          <p:nvPr>
            <p:ph type="dt" sz="half" idx="10"/>
          </p:nvPr>
        </p:nvSpPr>
        <p:spPr/>
        <p:txBody>
          <a:bodyPr/>
          <a:lstStyle/>
          <a:p>
            <a:fld id="{375DADDA-5619-4CC4-A1BA-ABB92470F457}" type="datetimeFigureOut">
              <a:rPr lang="en-US" smtClean="0"/>
              <a:t>12/10/2021</a:t>
            </a:fld>
            <a:endParaRPr lang="en-US"/>
          </a:p>
        </p:txBody>
      </p:sp>
      <p:sp>
        <p:nvSpPr>
          <p:cNvPr id="5" name="Footer Placeholder 4">
            <a:extLst>
              <a:ext uri="{FF2B5EF4-FFF2-40B4-BE49-F238E27FC236}">
                <a16:creationId xmlns:a16="http://schemas.microsoft.com/office/drawing/2014/main" id="{FF3BCBEE-E7EA-4694-A240-AB6BC3FF7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EBFAF6-B8E6-4DA3-87E7-9BE75193A426}"/>
              </a:ext>
            </a:extLst>
          </p:cNvPr>
          <p:cNvSpPr>
            <a:spLocks noGrp="1"/>
          </p:cNvSpPr>
          <p:nvPr>
            <p:ph type="sldNum" sz="quarter" idx="12"/>
          </p:nvPr>
        </p:nvSpPr>
        <p:spPr/>
        <p:txBody>
          <a:bodyPr/>
          <a:lstStyle/>
          <a:p>
            <a:fld id="{F74780D9-C55C-4F7B-8838-6695087054BC}" type="slidenum">
              <a:rPr lang="en-US" smtClean="0"/>
              <a:t>‹#›</a:t>
            </a:fld>
            <a:endParaRPr lang="en-US"/>
          </a:p>
        </p:txBody>
      </p:sp>
    </p:spTree>
    <p:extLst>
      <p:ext uri="{BB962C8B-B14F-4D97-AF65-F5344CB8AC3E}">
        <p14:creationId xmlns:p14="http://schemas.microsoft.com/office/powerpoint/2010/main" val="24547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9E70-A7F6-4545-9BA2-21C19C277C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52F3-F285-4928-94DA-55985DD486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69939C-DED8-4338-8AE8-C1505830DB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6CC97A-0AD7-4EDA-854C-4817DF7F53A1}"/>
              </a:ext>
            </a:extLst>
          </p:cNvPr>
          <p:cNvSpPr>
            <a:spLocks noGrp="1"/>
          </p:cNvSpPr>
          <p:nvPr>
            <p:ph type="dt" sz="half" idx="10"/>
          </p:nvPr>
        </p:nvSpPr>
        <p:spPr/>
        <p:txBody>
          <a:bodyPr/>
          <a:lstStyle/>
          <a:p>
            <a:fld id="{375DADDA-5619-4CC4-A1BA-ABB92470F457}" type="datetimeFigureOut">
              <a:rPr lang="en-US" smtClean="0"/>
              <a:t>12/10/2021</a:t>
            </a:fld>
            <a:endParaRPr lang="en-US"/>
          </a:p>
        </p:txBody>
      </p:sp>
      <p:sp>
        <p:nvSpPr>
          <p:cNvPr id="6" name="Footer Placeholder 5">
            <a:extLst>
              <a:ext uri="{FF2B5EF4-FFF2-40B4-BE49-F238E27FC236}">
                <a16:creationId xmlns:a16="http://schemas.microsoft.com/office/drawing/2014/main" id="{D3FC5EF2-3992-4EB8-A54A-44DB1F7A1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B33850-1612-4DFC-8FAC-8096F9FE12C1}"/>
              </a:ext>
            </a:extLst>
          </p:cNvPr>
          <p:cNvSpPr>
            <a:spLocks noGrp="1"/>
          </p:cNvSpPr>
          <p:nvPr>
            <p:ph type="sldNum" sz="quarter" idx="12"/>
          </p:nvPr>
        </p:nvSpPr>
        <p:spPr/>
        <p:txBody>
          <a:bodyPr/>
          <a:lstStyle/>
          <a:p>
            <a:fld id="{F74780D9-C55C-4F7B-8838-6695087054BC}" type="slidenum">
              <a:rPr lang="en-US" smtClean="0"/>
              <a:t>‹#›</a:t>
            </a:fld>
            <a:endParaRPr lang="en-US"/>
          </a:p>
        </p:txBody>
      </p:sp>
    </p:spTree>
    <p:extLst>
      <p:ext uri="{BB962C8B-B14F-4D97-AF65-F5344CB8AC3E}">
        <p14:creationId xmlns:p14="http://schemas.microsoft.com/office/powerpoint/2010/main" val="378048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B3494-60C0-4FAA-A05B-D322DAAA9B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184B0C-CD89-4542-8FF9-A8DF55AF96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0CF0A6-ED8B-4085-A8B7-87F04F08AD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C64C60-A019-41A2-B052-4585752A48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EAF78C-5E60-409D-BCBA-45EB244C2C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4778F7-C935-4421-B15A-995C6BE66A89}"/>
              </a:ext>
            </a:extLst>
          </p:cNvPr>
          <p:cNvSpPr>
            <a:spLocks noGrp="1"/>
          </p:cNvSpPr>
          <p:nvPr>
            <p:ph type="dt" sz="half" idx="10"/>
          </p:nvPr>
        </p:nvSpPr>
        <p:spPr/>
        <p:txBody>
          <a:bodyPr/>
          <a:lstStyle/>
          <a:p>
            <a:fld id="{375DADDA-5619-4CC4-A1BA-ABB92470F457}" type="datetimeFigureOut">
              <a:rPr lang="en-US" smtClean="0"/>
              <a:t>12/10/2021</a:t>
            </a:fld>
            <a:endParaRPr lang="en-US"/>
          </a:p>
        </p:txBody>
      </p:sp>
      <p:sp>
        <p:nvSpPr>
          <p:cNvPr id="8" name="Footer Placeholder 7">
            <a:extLst>
              <a:ext uri="{FF2B5EF4-FFF2-40B4-BE49-F238E27FC236}">
                <a16:creationId xmlns:a16="http://schemas.microsoft.com/office/drawing/2014/main" id="{A763A8DE-7596-4FE0-83EA-9BFA4338BC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B8C768-04FA-4A1F-A2FF-058D16C6FA28}"/>
              </a:ext>
            </a:extLst>
          </p:cNvPr>
          <p:cNvSpPr>
            <a:spLocks noGrp="1"/>
          </p:cNvSpPr>
          <p:nvPr>
            <p:ph type="sldNum" sz="quarter" idx="12"/>
          </p:nvPr>
        </p:nvSpPr>
        <p:spPr/>
        <p:txBody>
          <a:bodyPr/>
          <a:lstStyle/>
          <a:p>
            <a:fld id="{F74780D9-C55C-4F7B-8838-6695087054BC}" type="slidenum">
              <a:rPr lang="en-US" smtClean="0"/>
              <a:t>‹#›</a:t>
            </a:fld>
            <a:endParaRPr lang="en-US"/>
          </a:p>
        </p:txBody>
      </p:sp>
    </p:spTree>
    <p:extLst>
      <p:ext uri="{BB962C8B-B14F-4D97-AF65-F5344CB8AC3E}">
        <p14:creationId xmlns:p14="http://schemas.microsoft.com/office/powerpoint/2010/main" val="1452083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A43C9-DEA4-4A60-89C6-A515E4D62F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CAEE6B-B30C-433B-8524-5C4521C2F7AF}"/>
              </a:ext>
            </a:extLst>
          </p:cNvPr>
          <p:cNvSpPr>
            <a:spLocks noGrp="1"/>
          </p:cNvSpPr>
          <p:nvPr>
            <p:ph type="dt" sz="half" idx="10"/>
          </p:nvPr>
        </p:nvSpPr>
        <p:spPr/>
        <p:txBody>
          <a:bodyPr/>
          <a:lstStyle/>
          <a:p>
            <a:fld id="{375DADDA-5619-4CC4-A1BA-ABB92470F457}" type="datetimeFigureOut">
              <a:rPr lang="en-US" smtClean="0"/>
              <a:t>12/10/2021</a:t>
            </a:fld>
            <a:endParaRPr lang="en-US"/>
          </a:p>
        </p:txBody>
      </p:sp>
      <p:sp>
        <p:nvSpPr>
          <p:cNvPr id="4" name="Footer Placeholder 3">
            <a:extLst>
              <a:ext uri="{FF2B5EF4-FFF2-40B4-BE49-F238E27FC236}">
                <a16:creationId xmlns:a16="http://schemas.microsoft.com/office/drawing/2014/main" id="{3F96D723-D302-4F98-AF1E-F825565676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36CA65-8D62-4F56-AAC0-D287A0725549}"/>
              </a:ext>
            </a:extLst>
          </p:cNvPr>
          <p:cNvSpPr>
            <a:spLocks noGrp="1"/>
          </p:cNvSpPr>
          <p:nvPr>
            <p:ph type="sldNum" sz="quarter" idx="12"/>
          </p:nvPr>
        </p:nvSpPr>
        <p:spPr/>
        <p:txBody>
          <a:bodyPr/>
          <a:lstStyle/>
          <a:p>
            <a:fld id="{F74780D9-C55C-4F7B-8838-6695087054BC}" type="slidenum">
              <a:rPr lang="en-US" smtClean="0"/>
              <a:t>‹#›</a:t>
            </a:fld>
            <a:endParaRPr lang="en-US"/>
          </a:p>
        </p:txBody>
      </p:sp>
    </p:spTree>
    <p:extLst>
      <p:ext uri="{BB962C8B-B14F-4D97-AF65-F5344CB8AC3E}">
        <p14:creationId xmlns:p14="http://schemas.microsoft.com/office/powerpoint/2010/main" val="137434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F19E8D-2D95-474A-A1DE-C072F4E0B076}"/>
              </a:ext>
            </a:extLst>
          </p:cNvPr>
          <p:cNvSpPr>
            <a:spLocks noGrp="1"/>
          </p:cNvSpPr>
          <p:nvPr>
            <p:ph type="dt" sz="half" idx="10"/>
          </p:nvPr>
        </p:nvSpPr>
        <p:spPr/>
        <p:txBody>
          <a:bodyPr/>
          <a:lstStyle/>
          <a:p>
            <a:fld id="{375DADDA-5619-4CC4-A1BA-ABB92470F457}" type="datetimeFigureOut">
              <a:rPr lang="en-US" smtClean="0"/>
              <a:t>12/10/2021</a:t>
            </a:fld>
            <a:endParaRPr lang="en-US"/>
          </a:p>
        </p:txBody>
      </p:sp>
      <p:sp>
        <p:nvSpPr>
          <p:cNvPr id="3" name="Footer Placeholder 2">
            <a:extLst>
              <a:ext uri="{FF2B5EF4-FFF2-40B4-BE49-F238E27FC236}">
                <a16:creationId xmlns:a16="http://schemas.microsoft.com/office/drawing/2014/main" id="{BEE7F0AE-7E96-41EA-BCBC-ADD3EED7CA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C355DE-BD4D-4D41-9576-436C069494CB}"/>
              </a:ext>
            </a:extLst>
          </p:cNvPr>
          <p:cNvSpPr>
            <a:spLocks noGrp="1"/>
          </p:cNvSpPr>
          <p:nvPr>
            <p:ph type="sldNum" sz="quarter" idx="12"/>
          </p:nvPr>
        </p:nvSpPr>
        <p:spPr/>
        <p:txBody>
          <a:bodyPr/>
          <a:lstStyle/>
          <a:p>
            <a:fld id="{F74780D9-C55C-4F7B-8838-6695087054BC}" type="slidenum">
              <a:rPr lang="en-US" smtClean="0"/>
              <a:t>‹#›</a:t>
            </a:fld>
            <a:endParaRPr lang="en-US"/>
          </a:p>
        </p:txBody>
      </p:sp>
    </p:spTree>
    <p:extLst>
      <p:ext uri="{BB962C8B-B14F-4D97-AF65-F5344CB8AC3E}">
        <p14:creationId xmlns:p14="http://schemas.microsoft.com/office/powerpoint/2010/main" val="3704391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9895E-6A66-429F-B2A9-3EDCD4B11B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9C018D-2265-4738-9A77-14AE57F31A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9CB13A-BF3A-4AA7-A9BE-8641A65E10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142F12-083F-49DA-AAF7-62EFAB9A1E4B}"/>
              </a:ext>
            </a:extLst>
          </p:cNvPr>
          <p:cNvSpPr>
            <a:spLocks noGrp="1"/>
          </p:cNvSpPr>
          <p:nvPr>
            <p:ph type="dt" sz="half" idx="10"/>
          </p:nvPr>
        </p:nvSpPr>
        <p:spPr/>
        <p:txBody>
          <a:bodyPr/>
          <a:lstStyle/>
          <a:p>
            <a:fld id="{375DADDA-5619-4CC4-A1BA-ABB92470F457}" type="datetimeFigureOut">
              <a:rPr lang="en-US" smtClean="0"/>
              <a:t>12/10/2021</a:t>
            </a:fld>
            <a:endParaRPr lang="en-US"/>
          </a:p>
        </p:txBody>
      </p:sp>
      <p:sp>
        <p:nvSpPr>
          <p:cNvPr id="6" name="Footer Placeholder 5">
            <a:extLst>
              <a:ext uri="{FF2B5EF4-FFF2-40B4-BE49-F238E27FC236}">
                <a16:creationId xmlns:a16="http://schemas.microsoft.com/office/drawing/2014/main" id="{7B88EF71-317B-4D50-B9D7-1769746592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33186A-FEB8-4EC3-A114-83B4196E5CC8}"/>
              </a:ext>
            </a:extLst>
          </p:cNvPr>
          <p:cNvSpPr>
            <a:spLocks noGrp="1"/>
          </p:cNvSpPr>
          <p:nvPr>
            <p:ph type="sldNum" sz="quarter" idx="12"/>
          </p:nvPr>
        </p:nvSpPr>
        <p:spPr/>
        <p:txBody>
          <a:bodyPr/>
          <a:lstStyle/>
          <a:p>
            <a:fld id="{F74780D9-C55C-4F7B-8838-6695087054BC}" type="slidenum">
              <a:rPr lang="en-US" smtClean="0"/>
              <a:t>‹#›</a:t>
            </a:fld>
            <a:endParaRPr lang="en-US"/>
          </a:p>
        </p:txBody>
      </p:sp>
    </p:spTree>
    <p:extLst>
      <p:ext uri="{BB962C8B-B14F-4D97-AF65-F5344CB8AC3E}">
        <p14:creationId xmlns:p14="http://schemas.microsoft.com/office/powerpoint/2010/main" val="320604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1D69-8503-4C8C-BEB6-229ADEB810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F1352E-9BDD-4867-82FB-093874BD7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EAEE43-870A-44B4-9680-B55602F60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33766F-7B62-43B6-879D-FB62DE233101}"/>
              </a:ext>
            </a:extLst>
          </p:cNvPr>
          <p:cNvSpPr>
            <a:spLocks noGrp="1"/>
          </p:cNvSpPr>
          <p:nvPr>
            <p:ph type="dt" sz="half" idx="10"/>
          </p:nvPr>
        </p:nvSpPr>
        <p:spPr/>
        <p:txBody>
          <a:bodyPr/>
          <a:lstStyle/>
          <a:p>
            <a:fld id="{375DADDA-5619-4CC4-A1BA-ABB92470F457}" type="datetimeFigureOut">
              <a:rPr lang="en-US" smtClean="0"/>
              <a:t>12/10/2021</a:t>
            </a:fld>
            <a:endParaRPr lang="en-US"/>
          </a:p>
        </p:txBody>
      </p:sp>
      <p:sp>
        <p:nvSpPr>
          <p:cNvPr id="6" name="Footer Placeholder 5">
            <a:extLst>
              <a:ext uri="{FF2B5EF4-FFF2-40B4-BE49-F238E27FC236}">
                <a16:creationId xmlns:a16="http://schemas.microsoft.com/office/drawing/2014/main" id="{FC19DFF2-E2E5-451E-B7FE-DA0C7EBA80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FED305-9C83-472F-A5D9-131C31620523}"/>
              </a:ext>
            </a:extLst>
          </p:cNvPr>
          <p:cNvSpPr>
            <a:spLocks noGrp="1"/>
          </p:cNvSpPr>
          <p:nvPr>
            <p:ph type="sldNum" sz="quarter" idx="12"/>
          </p:nvPr>
        </p:nvSpPr>
        <p:spPr/>
        <p:txBody>
          <a:bodyPr/>
          <a:lstStyle/>
          <a:p>
            <a:fld id="{F74780D9-C55C-4F7B-8838-6695087054BC}" type="slidenum">
              <a:rPr lang="en-US" smtClean="0"/>
              <a:t>‹#›</a:t>
            </a:fld>
            <a:endParaRPr lang="en-US"/>
          </a:p>
        </p:txBody>
      </p:sp>
    </p:spTree>
    <p:extLst>
      <p:ext uri="{BB962C8B-B14F-4D97-AF65-F5344CB8AC3E}">
        <p14:creationId xmlns:p14="http://schemas.microsoft.com/office/powerpoint/2010/main" val="3141334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3A6936-B034-4647-9E5F-3B4B5F38FC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F1A22E-9D23-476F-B497-742A41C7A2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105F80-D8F9-4042-BFE0-1679FFCCB4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DADDA-5619-4CC4-A1BA-ABB92470F457}" type="datetimeFigureOut">
              <a:rPr lang="en-US" smtClean="0"/>
              <a:t>12/10/2021</a:t>
            </a:fld>
            <a:endParaRPr lang="en-US"/>
          </a:p>
        </p:txBody>
      </p:sp>
      <p:sp>
        <p:nvSpPr>
          <p:cNvPr id="5" name="Footer Placeholder 4">
            <a:extLst>
              <a:ext uri="{FF2B5EF4-FFF2-40B4-BE49-F238E27FC236}">
                <a16:creationId xmlns:a16="http://schemas.microsoft.com/office/drawing/2014/main" id="{31473BF6-DDC5-4E70-AB07-169627B3F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F7A56B-798A-492E-8ED9-BD8B8502DE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4780D9-C55C-4F7B-8838-6695087054BC}" type="slidenum">
              <a:rPr lang="en-US" smtClean="0"/>
              <a:t>‹#›</a:t>
            </a:fld>
            <a:endParaRPr lang="en-US"/>
          </a:p>
        </p:txBody>
      </p:sp>
    </p:spTree>
    <p:extLst>
      <p:ext uri="{BB962C8B-B14F-4D97-AF65-F5344CB8AC3E}">
        <p14:creationId xmlns:p14="http://schemas.microsoft.com/office/powerpoint/2010/main" val="4085704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BC964-C461-4DA2-84B8-3E8715DDA363}"/>
              </a:ext>
            </a:extLst>
          </p:cNvPr>
          <p:cNvSpPr>
            <a:spLocks noGrp="1"/>
          </p:cNvSpPr>
          <p:nvPr>
            <p:ph type="ctrTitle"/>
          </p:nvPr>
        </p:nvSpPr>
        <p:spPr/>
        <p:txBody>
          <a:bodyPr>
            <a:normAutofit/>
          </a:bodyPr>
          <a:lstStyle/>
          <a:p>
            <a:r>
              <a:rPr lang="en-US" sz="6600" b="1" dirty="0"/>
              <a:t>Tax Loss Harvesting</a:t>
            </a:r>
          </a:p>
        </p:txBody>
      </p:sp>
      <p:sp>
        <p:nvSpPr>
          <p:cNvPr id="3" name="Subtitle 2">
            <a:extLst>
              <a:ext uri="{FF2B5EF4-FFF2-40B4-BE49-F238E27FC236}">
                <a16:creationId xmlns:a16="http://schemas.microsoft.com/office/drawing/2014/main" id="{43DD0AA2-02B1-42E6-81C1-442990C39D30}"/>
              </a:ext>
            </a:extLst>
          </p:cNvPr>
          <p:cNvSpPr>
            <a:spLocks noGrp="1"/>
          </p:cNvSpPr>
          <p:nvPr>
            <p:ph type="subTitle" idx="1"/>
          </p:nvPr>
        </p:nvSpPr>
        <p:spPr>
          <a:xfrm>
            <a:off x="1524000" y="3602038"/>
            <a:ext cx="9144000" cy="2387600"/>
          </a:xfrm>
        </p:spPr>
        <p:txBody>
          <a:bodyPr>
            <a:normAutofit/>
          </a:bodyPr>
          <a:lstStyle/>
          <a:p>
            <a:endParaRPr lang="en-US" sz="3600" dirty="0"/>
          </a:p>
          <a:p>
            <a:r>
              <a:rPr lang="en-US" sz="3600" dirty="0"/>
              <a:t>December 14, 2021</a:t>
            </a:r>
          </a:p>
        </p:txBody>
      </p:sp>
    </p:spTree>
    <p:extLst>
      <p:ext uri="{BB962C8B-B14F-4D97-AF65-F5344CB8AC3E}">
        <p14:creationId xmlns:p14="http://schemas.microsoft.com/office/powerpoint/2010/main" val="1951535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88F2-6457-4C8A-A413-402335957D68}"/>
              </a:ext>
            </a:extLst>
          </p:cNvPr>
          <p:cNvSpPr>
            <a:spLocks noGrp="1"/>
          </p:cNvSpPr>
          <p:nvPr>
            <p:ph type="title"/>
          </p:nvPr>
        </p:nvSpPr>
        <p:spPr/>
        <p:txBody>
          <a:bodyPr/>
          <a:lstStyle/>
          <a:p>
            <a:r>
              <a:rPr lang="en-US" dirty="0"/>
              <a:t>Tax Loss Harvesting</a:t>
            </a:r>
          </a:p>
        </p:txBody>
      </p:sp>
      <p:sp>
        <p:nvSpPr>
          <p:cNvPr id="3" name="Content Placeholder 2">
            <a:extLst>
              <a:ext uri="{FF2B5EF4-FFF2-40B4-BE49-F238E27FC236}">
                <a16:creationId xmlns:a16="http://schemas.microsoft.com/office/drawing/2014/main" id="{5E5126FA-29DA-49FF-8ED9-1DC306A2E826}"/>
              </a:ext>
            </a:extLst>
          </p:cNvPr>
          <p:cNvSpPr>
            <a:spLocks noGrp="1"/>
          </p:cNvSpPr>
          <p:nvPr>
            <p:ph idx="1"/>
          </p:nvPr>
        </p:nvSpPr>
        <p:spPr>
          <a:xfrm>
            <a:off x="838200" y="1690688"/>
            <a:ext cx="10515600" cy="4265035"/>
          </a:xfrm>
        </p:spPr>
        <p:txBody>
          <a:bodyPr>
            <a:normAutofit fontScale="92500"/>
          </a:bodyPr>
          <a:lstStyle/>
          <a:p>
            <a:endParaRPr lang="en-US" dirty="0"/>
          </a:p>
          <a:p>
            <a:r>
              <a:rPr lang="en-US" sz="3200" i="0" dirty="0">
                <a:solidFill>
                  <a:srgbClr val="282B3E"/>
                </a:solidFill>
                <a:effectLst/>
                <a:latin typeface="Manulife JH Sans"/>
              </a:rPr>
              <a:t> </a:t>
            </a:r>
            <a:r>
              <a:rPr lang="en-US" sz="3200" b="1" dirty="0">
                <a:solidFill>
                  <a:srgbClr val="C00000"/>
                </a:solidFill>
                <a:latin typeface="Manulife JH Sans"/>
              </a:rPr>
              <a:t>Note</a:t>
            </a:r>
            <a:r>
              <a:rPr lang="en-US" sz="3200" b="1" dirty="0">
                <a:solidFill>
                  <a:srgbClr val="282B3E"/>
                </a:solidFill>
                <a:latin typeface="Manulife JH Sans"/>
              </a:rPr>
              <a:t>:  </a:t>
            </a:r>
            <a:r>
              <a:rPr lang="en-US" sz="3200" b="1" i="0" dirty="0">
                <a:solidFill>
                  <a:srgbClr val="282B3E"/>
                </a:solidFill>
                <a:effectLst/>
                <a:latin typeface="Manulife JH Sans"/>
              </a:rPr>
              <a:t>Losses can be used to limit tax exposure from noninvestment income, as well as to offset investment gains. </a:t>
            </a:r>
          </a:p>
          <a:p>
            <a:endParaRPr lang="en-US" sz="3200" b="1" dirty="0">
              <a:solidFill>
                <a:srgbClr val="282B3E"/>
              </a:solidFill>
              <a:latin typeface="Manulife JH Sans"/>
            </a:endParaRPr>
          </a:p>
          <a:p>
            <a:r>
              <a:rPr lang="en-US" sz="3200" b="1" i="0" dirty="0">
                <a:solidFill>
                  <a:srgbClr val="282B3E"/>
                </a:solidFill>
                <a:effectLst/>
                <a:latin typeface="Manulife JH Sans"/>
              </a:rPr>
              <a:t>Under current law, a capital loss deduction allows an investor to claim up to $3,000 more in losses than in capital gains, meaning investors can reduce their taxable income dollar for dollar, up to that $3,000 limit. (The limit is $1,500 for a taxpayer who's married and files separately.) </a:t>
            </a:r>
            <a:endParaRPr lang="en-US" sz="3200" b="1" dirty="0"/>
          </a:p>
        </p:txBody>
      </p:sp>
    </p:spTree>
    <p:extLst>
      <p:ext uri="{BB962C8B-B14F-4D97-AF65-F5344CB8AC3E}">
        <p14:creationId xmlns:p14="http://schemas.microsoft.com/office/powerpoint/2010/main" val="4216282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2563D-439F-4097-943F-B1639F8594F9}"/>
              </a:ext>
            </a:extLst>
          </p:cNvPr>
          <p:cNvSpPr>
            <a:spLocks noGrp="1"/>
          </p:cNvSpPr>
          <p:nvPr>
            <p:ph type="title"/>
          </p:nvPr>
        </p:nvSpPr>
        <p:spPr/>
        <p:txBody>
          <a:bodyPr/>
          <a:lstStyle/>
          <a:p>
            <a:r>
              <a:rPr lang="en-US" dirty="0"/>
              <a:t>Tax Loss Harvesting</a:t>
            </a:r>
          </a:p>
        </p:txBody>
      </p:sp>
      <p:sp>
        <p:nvSpPr>
          <p:cNvPr id="3" name="Content Placeholder 2">
            <a:extLst>
              <a:ext uri="{FF2B5EF4-FFF2-40B4-BE49-F238E27FC236}">
                <a16:creationId xmlns:a16="http://schemas.microsoft.com/office/drawing/2014/main" id="{A2C869BA-4062-4F6C-A895-3A246627BC3D}"/>
              </a:ext>
            </a:extLst>
          </p:cNvPr>
          <p:cNvSpPr>
            <a:spLocks noGrp="1"/>
          </p:cNvSpPr>
          <p:nvPr>
            <p:ph idx="1"/>
          </p:nvPr>
        </p:nvSpPr>
        <p:spPr/>
        <p:txBody>
          <a:bodyPr>
            <a:noAutofit/>
          </a:bodyPr>
          <a:lstStyle/>
          <a:p>
            <a:r>
              <a:rPr lang="en-US" sz="3200" b="1" i="0" dirty="0">
                <a:solidFill>
                  <a:srgbClr val="282B3E"/>
                </a:solidFill>
                <a:effectLst/>
                <a:latin typeface="Manulife JH Sans"/>
              </a:rPr>
              <a:t>Around October or November, fund asset managers typically provide notices to shareholders to aid in year-end tax planning. </a:t>
            </a:r>
          </a:p>
          <a:p>
            <a:r>
              <a:rPr lang="en-US" sz="3200" b="1" i="0" dirty="0">
                <a:solidFill>
                  <a:srgbClr val="282B3E"/>
                </a:solidFill>
                <a:effectLst/>
                <a:latin typeface="Manulife JH Sans"/>
              </a:rPr>
              <a:t>These notices, as well as online disclosures, indicate which mutual funds are expected to pay gains by year end—based on market performance at the date the estimates are made, typically through the end of September—and provide estimates of the amounts of those expected gains as well as funds’ estimated income distributions from dividends, interest, and other net income.</a:t>
            </a:r>
            <a:endParaRPr lang="en-US" sz="3200" b="1" dirty="0"/>
          </a:p>
        </p:txBody>
      </p:sp>
    </p:spTree>
    <p:extLst>
      <p:ext uri="{BB962C8B-B14F-4D97-AF65-F5344CB8AC3E}">
        <p14:creationId xmlns:p14="http://schemas.microsoft.com/office/powerpoint/2010/main" val="1310923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34F0F-E63E-4F52-B3E1-4F5DD952D9C6}"/>
              </a:ext>
            </a:extLst>
          </p:cNvPr>
          <p:cNvSpPr>
            <a:spLocks noGrp="1"/>
          </p:cNvSpPr>
          <p:nvPr>
            <p:ph type="title"/>
          </p:nvPr>
        </p:nvSpPr>
        <p:spPr/>
        <p:txBody>
          <a:bodyPr/>
          <a:lstStyle/>
          <a:p>
            <a:r>
              <a:rPr lang="en-US" dirty="0"/>
              <a:t>Tax Loss Harvesting</a:t>
            </a:r>
          </a:p>
        </p:txBody>
      </p:sp>
      <p:sp>
        <p:nvSpPr>
          <p:cNvPr id="3" name="Content Placeholder 2">
            <a:extLst>
              <a:ext uri="{FF2B5EF4-FFF2-40B4-BE49-F238E27FC236}">
                <a16:creationId xmlns:a16="http://schemas.microsoft.com/office/drawing/2014/main" id="{674C47BD-5BBB-49F5-8733-969DC2A25218}"/>
              </a:ext>
            </a:extLst>
          </p:cNvPr>
          <p:cNvSpPr>
            <a:spLocks noGrp="1"/>
          </p:cNvSpPr>
          <p:nvPr>
            <p:ph idx="1"/>
          </p:nvPr>
        </p:nvSpPr>
        <p:spPr>
          <a:xfrm>
            <a:off x="838200" y="1463040"/>
            <a:ext cx="10515600" cy="5237018"/>
          </a:xfrm>
        </p:spPr>
        <p:txBody>
          <a:bodyPr>
            <a:normAutofit fontScale="32500" lnSpcReduction="20000"/>
          </a:bodyPr>
          <a:lstStyle/>
          <a:p>
            <a:r>
              <a:rPr lang="en-US" sz="8000" b="1" dirty="0"/>
              <a:t>Example with a stock:</a:t>
            </a:r>
          </a:p>
          <a:p>
            <a:pPr lvl="3"/>
            <a:r>
              <a:rPr lang="en-US" sz="8000" b="1" dirty="0"/>
              <a:t>Invest $20,000 in a stock at beginning of the  year, but it goes down to $18,000</a:t>
            </a:r>
          </a:p>
          <a:p>
            <a:pPr lvl="3"/>
            <a:endParaRPr lang="en-US" sz="8000" b="1" dirty="0"/>
          </a:p>
          <a:p>
            <a:pPr marL="1371600" lvl="3" indent="0">
              <a:buNone/>
            </a:pPr>
            <a:r>
              <a:rPr lang="en-US" sz="8000" b="1" dirty="0"/>
              <a:t>What to do?</a:t>
            </a:r>
          </a:p>
          <a:p>
            <a:pPr lvl="3"/>
            <a:endParaRPr lang="en-US" sz="8000" b="1" dirty="0"/>
          </a:p>
          <a:p>
            <a:pPr lvl="3"/>
            <a:endParaRPr lang="en-US" sz="8000" b="1" dirty="0"/>
          </a:p>
          <a:p>
            <a:pPr marL="1714500" lvl="3" indent="-342900">
              <a:buAutoNum type="arabicParenR"/>
            </a:pPr>
            <a:r>
              <a:rPr lang="en-US" sz="8000" b="1" dirty="0"/>
              <a:t>Hold on, thinking it  will go back up</a:t>
            </a:r>
          </a:p>
          <a:p>
            <a:pPr marL="1371600" lvl="3" indent="0">
              <a:buNone/>
            </a:pPr>
            <a:endParaRPr lang="en-US" sz="8000" b="1" dirty="0"/>
          </a:p>
          <a:p>
            <a:pPr marL="1714500" lvl="3" indent="-342900">
              <a:buAutoNum type="arabicParenR" startAt="2"/>
            </a:pPr>
            <a:r>
              <a:rPr lang="en-US" sz="8000" b="1" dirty="0"/>
              <a:t>Sell, taking $2000 loss and deduct it from your  taxable income</a:t>
            </a:r>
          </a:p>
          <a:p>
            <a:pPr marL="1714500" lvl="3" indent="-342900">
              <a:buAutoNum type="arabicParenR" startAt="2"/>
            </a:pPr>
            <a:endParaRPr lang="en-US" sz="8000" b="1" dirty="0"/>
          </a:p>
          <a:p>
            <a:pPr marL="1371600" lvl="3" indent="0">
              <a:buNone/>
            </a:pPr>
            <a:r>
              <a:rPr lang="en-US" sz="8000" b="1" dirty="0"/>
              <a:t>3)  Sell, take loss and deduction and buy something else with the cash</a:t>
            </a:r>
          </a:p>
          <a:p>
            <a:pPr lvl="3"/>
            <a:endParaRPr lang="en-US" sz="6700" dirty="0"/>
          </a:p>
          <a:p>
            <a:pPr marL="1371600" lvl="3" indent="0">
              <a:buNone/>
            </a:pPr>
            <a:endParaRPr lang="en-US" dirty="0"/>
          </a:p>
        </p:txBody>
      </p:sp>
    </p:spTree>
    <p:extLst>
      <p:ext uri="{BB962C8B-B14F-4D97-AF65-F5344CB8AC3E}">
        <p14:creationId xmlns:p14="http://schemas.microsoft.com/office/powerpoint/2010/main" val="731179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22DAC-2145-415D-925E-1EDEFBC4B317}"/>
              </a:ext>
            </a:extLst>
          </p:cNvPr>
          <p:cNvSpPr>
            <a:spLocks noGrp="1"/>
          </p:cNvSpPr>
          <p:nvPr>
            <p:ph type="title"/>
          </p:nvPr>
        </p:nvSpPr>
        <p:spPr/>
        <p:txBody>
          <a:bodyPr/>
          <a:lstStyle/>
          <a:p>
            <a:r>
              <a:rPr lang="en-US" dirty="0"/>
              <a:t>Tax Loss Harvesting</a:t>
            </a:r>
          </a:p>
        </p:txBody>
      </p:sp>
      <p:sp>
        <p:nvSpPr>
          <p:cNvPr id="3" name="Content Placeholder 2">
            <a:extLst>
              <a:ext uri="{FF2B5EF4-FFF2-40B4-BE49-F238E27FC236}">
                <a16:creationId xmlns:a16="http://schemas.microsoft.com/office/drawing/2014/main" id="{C177BA73-92BD-41B2-B900-0F5AC141954C}"/>
              </a:ext>
            </a:extLst>
          </p:cNvPr>
          <p:cNvSpPr>
            <a:spLocks noGrp="1"/>
          </p:cNvSpPr>
          <p:nvPr>
            <p:ph idx="1"/>
          </p:nvPr>
        </p:nvSpPr>
        <p:spPr>
          <a:xfrm>
            <a:off x="1037705" y="1690688"/>
            <a:ext cx="10515600" cy="5167312"/>
          </a:xfrm>
        </p:spPr>
        <p:txBody>
          <a:bodyPr>
            <a:noAutofit/>
          </a:bodyPr>
          <a:lstStyle/>
          <a:p>
            <a:r>
              <a:rPr lang="en-US" sz="3200" b="1" dirty="0"/>
              <a:t>Or I could buy something like it.     But be cautious</a:t>
            </a:r>
            <a:r>
              <a:rPr lang="en-US" sz="3200" dirty="0"/>
              <a:t>!</a:t>
            </a:r>
          </a:p>
          <a:p>
            <a:endParaRPr lang="en-US" sz="3200" dirty="0"/>
          </a:p>
          <a:p>
            <a:r>
              <a:rPr lang="en-US" sz="3200" b="1" i="0" dirty="0">
                <a:solidFill>
                  <a:srgbClr val="282B3E"/>
                </a:solidFill>
                <a:effectLst/>
                <a:latin typeface="Manulife JH Sans"/>
              </a:rPr>
              <a:t>The IRS wash sale rule says you can’t buy an investment that is substantially identical to the one you’ve sold within 30 days of sale, or you will lose the ability to claim the loss.</a:t>
            </a:r>
          </a:p>
          <a:p>
            <a:endParaRPr lang="en-US" sz="3200" b="1" dirty="0">
              <a:solidFill>
                <a:srgbClr val="282B3E"/>
              </a:solidFill>
              <a:latin typeface="Manulife JH Sans"/>
            </a:endParaRPr>
          </a:p>
          <a:p>
            <a:r>
              <a:rPr lang="en-US" sz="3200" b="1" dirty="0">
                <a:solidFill>
                  <a:srgbClr val="282B3E"/>
                </a:solidFill>
                <a:latin typeface="Manulife JH Sans"/>
              </a:rPr>
              <a:t>Note: ETFs are not currently considered substantially identical to mutual funds, says a Wisdom Tree article. But, doublecheck the latest IRS rulings.</a:t>
            </a:r>
          </a:p>
          <a:p>
            <a:pPr marL="0" indent="0">
              <a:buNone/>
            </a:pPr>
            <a:r>
              <a:rPr lang="en-US" sz="3200" b="1" dirty="0">
                <a:solidFill>
                  <a:srgbClr val="282B3E"/>
                </a:solidFill>
                <a:latin typeface="Manulife JH Sans"/>
              </a:rPr>
              <a:t>  </a:t>
            </a:r>
            <a:endParaRPr lang="en-US" sz="3200" dirty="0"/>
          </a:p>
        </p:txBody>
      </p:sp>
    </p:spTree>
    <p:extLst>
      <p:ext uri="{BB962C8B-B14F-4D97-AF65-F5344CB8AC3E}">
        <p14:creationId xmlns:p14="http://schemas.microsoft.com/office/powerpoint/2010/main" val="443714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C5A3-7848-4CE5-A061-0DD7B1B374D8}"/>
              </a:ext>
            </a:extLst>
          </p:cNvPr>
          <p:cNvSpPr>
            <a:spLocks noGrp="1"/>
          </p:cNvSpPr>
          <p:nvPr>
            <p:ph type="title"/>
          </p:nvPr>
        </p:nvSpPr>
        <p:spPr/>
        <p:txBody>
          <a:bodyPr/>
          <a:lstStyle/>
          <a:p>
            <a:r>
              <a:rPr lang="en-US" dirty="0"/>
              <a:t>Tax Loss Harvesting</a:t>
            </a:r>
          </a:p>
        </p:txBody>
      </p:sp>
      <p:sp>
        <p:nvSpPr>
          <p:cNvPr id="3" name="Content Placeholder 2">
            <a:extLst>
              <a:ext uri="{FF2B5EF4-FFF2-40B4-BE49-F238E27FC236}">
                <a16:creationId xmlns:a16="http://schemas.microsoft.com/office/drawing/2014/main" id="{3B14642D-DE89-4F7A-BF70-6C849DC2A2D2}"/>
              </a:ext>
            </a:extLst>
          </p:cNvPr>
          <p:cNvSpPr>
            <a:spLocks noGrp="1"/>
          </p:cNvSpPr>
          <p:nvPr>
            <p:ph idx="1"/>
          </p:nvPr>
        </p:nvSpPr>
        <p:spPr>
          <a:xfrm>
            <a:off x="838200" y="1690688"/>
            <a:ext cx="10515600" cy="4351338"/>
          </a:xfrm>
        </p:spPr>
        <p:txBody>
          <a:bodyPr/>
          <a:lstStyle/>
          <a:p>
            <a:r>
              <a:rPr lang="en-US" b="1" dirty="0"/>
              <a:t>How can tax loss harvesting improve a  portfolio?</a:t>
            </a:r>
          </a:p>
          <a:p>
            <a:endParaRPr lang="en-US" b="1" dirty="0"/>
          </a:p>
          <a:p>
            <a:r>
              <a:rPr lang="en-US" b="1" dirty="0"/>
              <a:t>   Example: Have realized losses of $3000, but haven’t sold any gains.</a:t>
            </a:r>
          </a:p>
          <a:p>
            <a:r>
              <a:rPr lang="en-US" b="1" dirty="0"/>
              <a:t>           If one or more of my stocks is becoming overvalued, I could trim it by selling enough shares to equal my $3000 loss and thus cancel out the capital gain tax and bring an oversized holding into a more equal share in the  portfolio.</a:t>
            </a:r>
          </a:p>
        </p:txBody>
      </p:sp>
    </p:spTree>
    <p:extLst>
      <p:ext uri="{BB962C8B-B14F-4D97-AF65-F5344CB8AC3E}">
        <p14:creationId xmlns:p14="http://schemas.microsoft.com/office/powerpoint/2010/main" val="3564719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8BA67-6AFC-49C3-A645-F46FCA3E95A3}"/>
              </a:ext>
            </a:extLst>
          </p:cNvPr>
          <p:cNvSpPr>
            <a:spLocks noGrp="1"/>
          </p:cNvSpPr>
          <p:nvPr>
            <p:ph type="title"/>
          </p:nvPr>
        </p:nvSpPr>
        <p:spPr/>
        <p:txBody>
          <a:bodyPr/>
          <a:lstStyle/>
          <a:p>
            <a:r>
              <a:rPr lang="en-US" dirty="0"/>
              <a:t>Tax Loss Harvesting</a:t>
            </a:r>
          </a:p>
        </p:txBody>
      </p:sp>
      <p:pic>
        <p:nvPicPr>
          <p:cNvPr id="5" name="Content Placeholder 4">
            <a:extLst>
              <a:ext uri="{FF2B5EF4-FFF2-40B4-BE49-F238E27FC236}">
                <a16:creationId xmlns:a16="http://schemas.microsoft.com/office/drawing/2014/main" id="{367D679B-807B-4B57-A894-867192E3662D}"/>
              </a:ext>
            </a:extLst>
          </p:cNvPr>
          <p:cNvPicPr>
            <a:picLocks noGrp="1" noChangeAspect="1"/>
          </p:cNvPicPr>
          <p:nvPr>
            <p:ph idx="1"/>
          </p:nvPr>
        </p:nvPicPr>
        <p:blipFill>
          <a:blip r:embed="rId2"/>
          <a:stretch>
            <a:fillRect/>
          </a:stretch>
        </p:blipFill>
        <p:spPr>
          <a:xfrm>
            <a:off x="620683" y="1895300"/>
            <a:ext cx="10733117" cy="4481196"/>
          </a:xfrm>
        </p:spPr>
      </p:pic>
    </p:spTree>
    <p:extLst>
      <p:ext uri="{BB962C8B-B14F-4D97-AF65-F5344CB8AC3E}">
        <p14:creationId xmlns:p14="http://schemas.microsoft.com/office/powerpoint/2010/main" val="1934341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462C-585E-4054-847B-2EB98A7FDC97}"/>
              </a:ext>
            </a:extLst>
          </p:cNvPr>
          <p:cNvSpPr>
            <a:spLocks noGrp="1"/>
          </p:cNvSpPr>
          <p:nvPr>
            <p:ph type="title"/>
          </p:nvPr>
        </p:nvSpPr>
        <p:spPr/>
        <p:txBody>
          <a:bodyPr/>
          <a:lstStyle/>
          <a:p>
            <a:r>
              <a:rPr lang="en-US" dirty="0"/>
              <a:t>Tax Loss Harvesting</a:t>
            </a:r>
          </a:p>
        </p:txBody>
      </p:sp>
      <p:pic>
        <p:nvPicPr>
          <p:cNvPr id="5" name="Content Placeholder 4">
            <a:extLst>
              <a:ext uri="{FF2B5EF4-FFF2-40B4-BE49-F238E27FC236}">
                <a16:creationId xmlns:a16="http://schemas.microsoft.com/office/drawing/2014/main" id="{D098C67B-11D2-492F-B693-07F25CD9F70C}"/>
              </a:ext>
            </a:extLst>
          </p:cNvPr>
          <p:cNvPicPr>
            <a:picLocks noGrp="1" noChangeAspect="1"/>
          </p:cNvPicPr>
          <p:nvPr>
            <p:ph idx="1"/>
          </p:nvPr>
        </p:nvPicPr>
        <p:blipFill>
          <a:blip r:embed="rId2"/>
          <a:stretch>
            <a:fillRect/>
          </a:stretch>
        </p:blipFill>
        <p:spPr>
          <a:xfrm>
            <a:off x="0" y="1447763"/>
            <a:ext cx="12192000" cy="495993"/>
          </a:xfrm>
        </p:spPr>
      </p:pic>
      <p:pic>
        <p:nvPicPr>
          <p:cNvPr id="7" name="Picture 6">
            <a:extLst>
              <a:ext uri="{FF2B5EF4-FFF2-40B4-BE49-F238E27FC236}">
                <a16:creationId xmlns:a16="http://schemas.microsoft.com/office/drawing/2014/main" id="{DA0A4ED8-B466-4084-9C77-023575A201AE}"/>
              </a:ext>
            </a:extLst>
          </p:cNvPr>
          <p:cNvPicPr>
            <a:picLocks noChangeAspect="1"/>
          </p:cNvPicPr>
          <p:nvPr/>
        </p:nvPicPr>
        <p:blipFill>
          <a:blip r:embed="rId3"/>
          <a:stretch>
            <a:fillRect/>
          </a:stretch>
        </p:blipFill>
        <p:spPr>
          <a:xfrm>
            <a:off x="199505" y="2017185"/>
            <a:ext cx="11405062" cy="931961"/>
          </a:xfrm>
          <a:prstGeom prst="rect">
            <a:avLst/>
          </a:prstGeom>
        </p:spPr>
      </p:pic>
      <p:sp>
        <p:nvSpPr>
          <p:cNvPr id="9" name="TextBox 8">
            <a:extLst>
              <a:ext uri="{FF2B5EF4-FFF2-40B4-BE49-F238E27FC236}">
                <a16:creationId xmlns:a16="http://schemas.microsoft.com/office/drawing/2014/main" id="{629F4978-8403-46FC-BEB7-1CEB6F247AE3}"/>
              </a:ext>
            </a:extLst>
          </p:cNvPr>
          <p:cNvSpPr txBox="1"/>
          <p:nvPr/>
        </p:nvSpPr>
        <p:spPr>
          <a:xfrm>
            <a:off x="1224741" y="3908855"/>
            <a:ext cx="9997441" cy="2554545"/>
          </a:xfrm>
          <a:prstGeom prst="rect">
            <a:avLst/>
          </a:prstGeom>
          <a:noFill/>
        </p:spPr>
        <p:txBody>
          <a:bodyPr wrap="square" rtlCol="0">
            <a:spAutoFit/>
          </a:bodyPr>
          <a:lstStyle/>
          <a:p>
            <a:r>
              <a:rPr lang="en-US" sz="3200" b="1" dirty="0"/>
              <a:t>The three stocks listed here are all short term purchases and they show all of </a:t>
            </a:r>
            <a:r>
              <a:rPr lang="en-US" sz="3200" b="1" dirty="0" err="1"/>
              <a:t>MicNOVA’s</a:t>
            </a:r>
            <a:r>
              <a:rPr lang="en-US" sz="3200" b="1" dirty="0"/>
              <a:t> </a:t>
            </a:r>
            <a:r>
              <a:rPr lang="en-US" sz="3200" b="1" dirty="0">
                <a:solidFill>
                  <a:srgbClr val="FF0000"/>
                </a:solidFill>
              </a:rPr>
              <a:t>unrealized</a:t>
            </a:r>
            <a:r>
              <a:rPr lang="en-US" sz="3200" b="1" dirty="0"/>
              <a:t> losses: </a:t>
            </a:r>
          </a:p>
          <a:p>
            <a:r>
              <a:rPr lang="en-US" sz="3200" b="1" dirty="0"/>
              <a:t>VRTX ($14.94)      AQN ($107)      META ($168.58)</a:t>
            </a:r>
          </a:p>
          <a:p>
            <a:r>
              <a:rPr lang="en-US" sz="3200" b="1" dirty="0"/>
              <a:t>That is less than $300 in unrealized losses.</a:t>
            </a:r>
          </a:p>
          <a:p>
            <a:endParaRPr lang="en-US" sz="3200" b="1" dirty="0"/>
          </a:p>
        </p:txBody>
      </p:sp>
    </p:spTree>
    <p:extLst>
      <p:ext uri="{BB962C8B-B14F-4D97-AF65-F5344CB8AC3E}">
        <p14:creationId xmlns:p14="http://schemas.microsoft.com/office/powerpoint/2010/main" val="4066230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FCAB7-4E39-4B85-A2F7-3B5152C3891A}"/>
              </a:ext>
            </a:extLst>
          </p:cNvPr>
          <p:cNvSpPr>
            <a:spLocks noGrp="1"/>
          </p:cNvSpPr>
          <p:nvPr>
            <p:ph type="title"/>
          </p:nvPr>
        </p:nvSpPr>
        <p:spPr/>
        <p:txBody>
          <a:bodyPr/>
          <a:lstStyle/>
          <a:p>
            <a:r>
              <a:rPr lang="en-US" dirty="0"/>
              <a:t>Tax Gain Harvesting</a:t>
            </a:r>
          </a:p>
        </p:txBody>
      </p:sp>
      <p:sp>
        <p:nvSpPr>
          <p:cNvPr id="3" name="Content Placeholder 2">
            <a:extLst>
              <a:ext uri="{FF2B5EF4-FFF2-40B4-BE49-F238E27FC236}">
                <a16:creationId xmlns:a16="http://schemas.microsoft.com/office/drawing/2014/main" id="{DDC7D682-6E72-4848-B68B-FB54175276EA}"/>
              </a:ext>
            </a:extLst>
          </p:cNvPr>
          <p:cNvSpPr>
            <a:spLocks noGrp="1"/>
          </p:cNvSpPr>
          <p:nvPr>
            <p:ph idx="1"/>
          </p:nvPr>
        </p:nvSpPr>
        <p:spPr>
          <a:xfrm>
            <a:off x="838200" y="1695796"/>
            <a:ext cx="10515600" cy="4481167"/>
          </a:xfrm>
        </p:spPr>
        <p:txBody>
          <a:bodyPr>
            <a:normAutofit fontScale="77500" lnSpcReduction="20000"/>
          </a:bodyPr>
          <a:lstStyle/>
          <a:p>
            <a:r>
              <a:rPr lang="en-US" b="1" dirty="0">
                <a:solidFill>
                  <a:srgbClr val="FF0000"/>
                </a:solidFill>
              </a:rPr>
              <a:t>Problem:</a:t>
            </a:r>
            <a:r>
              <a:rPr lang="en-US" b="1" dirty="0"/>
              <a:t> </a:t>
            </a:r>
            <a:r>
              <a:rPr lang="en-US" b="1" dirty="0" err="1"/>
              <a:t>Micnova</a:t>
            </a:r>
            <a:r>
              <a:rPr lang="en-US" b="1" dirty="0"/>
              <a:t> has $9,066 in realized gains, but only $300 in unrealized losses.</a:t>
            </a:r>
          </a:p>
          <a:p>
            <a:r>
              <a:rPr lang="en-US" b="1" dirty="0"/>
              <a:t>If we realized our unrealized $300 in losses, could offset $300 from $9066 in gains.</a:t>
            </a:r>
          </a:p>
          <a:p>
            <a:r>
              <a:rPr lang="en-US" b="1" dirty="0">
                <a:solidFill>
                  <a:srgbClr val="FF0000"/>
                </a:solidFill>
              </a:rPr>
              <a:t>                                      OR</a:t>
            </a:r>
          </a:p>
          <a:p>
            <a:r>
              <a:rPr lang="en-US" b="1" dirty="0"/>
              <a:t>MSFT  ($342 a share, cost basis $25.53) 11.9% of portfolio:  capital gain of $316 </a:t>
            </a:r>
          </a:p>
          <a:p>
            <a:r>
              <a:rPr lang="en-US" b="1" dirty="0"/>
              <a:t>could sell one share??</a:t>
            </a:r>
          </a:p>
          <a:p>
            <a:r>
              <a:rPr lang="en-US" b="1" dirty="0"/>
              <a:t>                                        </a:t>
            </a:r>
            <a:r>
              <a:rPr lang="en-US" b="1" dirty="0">
                <a:solidFill>
                  <a:srgbClr val="FF0000"/>
                </a:solidFill>
              </a:rPr>
              <a:t>OR</a:t>
            </a:r>
          </a:p>
          <a:p>
            <a:r>
              <a:rPr lang="en-US" b="1" dirty="0"/>
              <a:t>AAPL   ($179 a share, cost basis $12.53) is 11.2% of portfolio:   capital gain of $176</a:t>
            </a:r>
          </a:p>
          <a:p>
            <a:r>
              <a:rPr lang="en-US" b="1" dirty="0"/>
              <a:t>could sell 2 shares??</a:t>
            </a:r>
          </a:p>
          <a:p>
            <a:endParaRPr lang="en-US" b="1" dirty="0"/>
          </a:p>
          <a:p>
            <a:r>
              <a:rPr lang="en-US" sz="4100" b="1" dirty="0"/>
              <a:t>This could trim our largest positions and cut off $300  of capital gains from their sale. But we still have the rest of $9066 of capital gains.   Worth it this year?</a:t>
            </a:r>
          </a:p>
        </p:txBody>
      </p:sp>
    </p:spTree>
    <p:extLst>
      <p:ext uri="{BB962C8B-B14F-4D97-AF65-F5344CB8AC3E}">
        <p14:creationId xmlns:p14="http://schemas.microsoft.com/office/powerpoint/2010/main" val="449860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B6FF4-C605-4F90-A6AA-8D126CF61839}"/>
              </a:ext>
            </a:extLst>
          </p:cNvPr>
          <p:cNvSpPr>
            <a:spLocks noGrp="1"/>
          </p:cNvSpPr>
          <p:nvPr>
            <p:ph type="title"/>
          </p:nvPr>
        </p:nvSpPr>
        <p:spPr>
          <a:xfrm>
            <a:off x="1676400" y="227648"/>
            <a:ext cx="10515600" cy="1325563"/>
          </a:xfrm>
        </p:spPr>
        <p:txBody>
          <a:bodyPr>
            <a:noAutofit/>
          </a:bodyPr>
          <a:lstStyle/>
          <a:p>
            <a:br>
              <a:rPr lang="en-US" sz="4800" b="1" dirty="0"/>
            </a:br>
            <a:r>
              <a:rPr lang="en-US" sz="4800" b="1" dirty="0"/>
              <a:t>Questions?</a:t>
            </a:r>
            <a:br>
              <a:rPr lang="en-US" sz="4800" b="1" dirty="0"/>
            </a:br>
            <a:endParaRPr lang="en-US" sz="4800" b="1" dirty="0"/>
          </a:p>
        </p:txBody>
      </p:sp>
      <p:sp>
        <p:nvSpPr>
          <p:cNvPr id="3" name="Content Placeholder 2">
            <a:extLst>
              <a:ext uri="{FF2B5EF4-FFF2-40B4-BE49-F238E27FC236}">
                <a16:creationId xmlns:a16="http://schemas.microsoft.com/office/drawing/2014/main" id="{7A518891-27A5-42EF-B7B7-FF2F87BA38FE}"/>
              </a:ext>
            </a:extLst>
          </p:cNvPr>
          <p:cNvSpPr>
            <a:spLocks noGrp="1"/>
          </p:cNvSpPr>
          <p:nvPr>
            <p:ph idx="1"/>
          </p:nvPr>
        </p:nvSpPr>
        <p:spPr>
          <a:xfrm>
            <a:off x="838200" y="1845425"/>
            <a:ext cx="10515600" cy="4538750"/>
          </a:xfrm>
        </p:spPr>
        <p:txBody>
          <a:bodyPr>
            <a:noAutofit/>
          </a:bodyPr>
          <a:lstStyle/>
          <a:p>
            <a:pPr marL="0" indent="0">
              <a:buNone/>
            </a:pPr>
            <a:r>
              <a:rPr lang="en-US" sz="3200" b="1" dirty="0"/>
              <a:t>More information in the  December </a:t>
            </a:r>
            <a:r>
              <a:rPr lang="en-US" sz="3200" b="1" dirty="0" err="1"/>
              <a:t>BetterInvesting</a:t>
            </a:r>
            <a:r>
              <a:rPr lang="en-US" sz="3200" b="1" dirty="0"/>
              <a:t> Magazine, p. 12. “Year-End Tax Planning Tips”, by Alexandra Armstrong and Christopher Rivers.</a:t>
            </a:r>
          </a:p>
          <a:p>
            <a:pPr marL="0" indent="0">
              <a:buNone/>
            </a:pPr>
            <a:endParaRPr lang="en-US" sz="3200" b="1" dirty="0"/>
          </a:p>
          <a:p>
            <a:pPr marL="0" indent="0">
              <a:buNone/>
            </a:pPr>
            <a:r>
              <a:rPr lang="en-US" sz="3200" b="1" dirty="0"/>
              <a:t>Small Cap Informer, December 2021, Vol. 10, Issue 12 editor Doug Gerlach’s comments: “Tis the Season for Tax Loss Harvesting.”</a:t>
            </a:r>
          </a:p>
          <a:p>
            <a:pPr marL="0" indent="0">
              <a:buNone/>
            </a:pPr>
            <a:endParaRPr lang="en-US" sz="3200" b="1" dirty="0"/>
          </a:p>
          <a:p>
            <a:pPr marL="0" indent="0">
              <a:buNone/>
            </a:pPr>
            <a:r>
              <a:rPr lang="en-US" sz="3200" b="1" dirty="0"/>
              <a:t>IRS Publication 544, “Sales and  Other Dispositions of Assets”</a:t>
            </a:r>
          </a:p>
        </p:txBody>
      </p:sp>
    </p:spTree>
    <p:extLst>
      <p:ext uri="{BB962C8B-B14F-4D97-AF65-F5344CB8AC3E}">
        <p14:creationId xmlns:p14="http://schemas.microsoft.com/office/powerpoint/2010/main" val="336969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CD58-7375-4AC0-BDDF-78EF7EB6A559}"/>
              </a:ext>
            </a:extLst>
          </p:cNvPr>
          <p:cNvSpPr>
            <a:spLocks noGrp="1"/>
          </p:cNvSpPr>
          <p:nvPr>
            <p:ph type="title"/>
          </p:nvPr>
        </p:nvSpPr>
        <p:spPr/>
        <p:txBody>
          <a:bodyPr/>
          <a:lstStyle/>
          <a:p>
            <a:r>
              <a:rPr lang="en-US" dirty="0"/>
              <a:t>Tax Loss Harvesting</a:t>
            </a:r>
          </a:p>
        </p:txBody>
      </p:sp>
      <p:sp>
        <p:nvSpPr>
          <p:cNvPr id="3" name="Content Placeholder 2">
            <a:extLst>
              <a:ext uri="{FF2B5EF4-FFF2-40B4-BE49-F238E27FC236}">
                <a16:creationId xmlns:a16="http://schemas.microsoft.com/office/drawing/2014/main" id="{C0228F97-EADE-47E0-BB92-8D8612A1469B}"/>
              </a:ext>
            </a:extLst>
          </p:cNvPr>
          <p:cNvSpPr>
            <a:spLocks noGrp="1"/>
          </p:cNvSpPr>
          <p:nvPr>
            <p:ph idx="1"/>
          </p:nvPr>
        </p:nvSpPr>
        <p:spPr/>
        <p:txBody>
          <a:bodyPr>
            <a:normAutofit lnSpcReduction="10000"/>
          </a:bodyPr>
          <a:lstStyle/>
          <a:p>
            <a:pPr marL="0" indent="0">
              <a:buNone/>
            </a:pPr>
            <a:r>
              <a:rPr lang="en-US" sz="3200" b="1" dirty="0"/>
              <a:t>Every time you sell an investment for more than you paid,</a:t>
            </a:r>
          </a:p>
          <a:p>
            <a:pPr marL="0" indent="0">
              <a:buNone/>
            </a:pPr>
            <a:r>
              <a:rPr lang="en-US" sz="3200" b="1" dirty="0"/>
              <a:t>you create a </a:t>
            </a:r>
          </a:p>
          <a:p>
            <a:pPr lvl="5"/>
            <a:endParaRPr lang="en-US" dirty="0"/>
          </a:p>
          <a:p>
            <a:pPr lvl="5"/>
            <a:endParaRPr lang="en-US" dirty="0"/>
          </a:p>
          <a:p>
            <a:pPr lvl="8"/>
            <a:r>
              <a:rPr lang="en-US" sz="3600" b="1" dirty="0">
                <a:solidFill>
                  <a:srgbClr val="FF0000"/>
                </a:solidFill>
              </a:rPr>
              <a:t>Capital Gain</a:t>
            </a:r>
          </a:p>
          <a:p>
            <a:pPr marL="2286000" lvl="5" indent="0">
              <a:buNone/>
            </a:pPr>
            <a:endParaRPr lang="en-US" sz="3200" b="1" dirty="0">
              <a:solidFill>
                <a:srgbClr val="FF0000"/>
              </a:solidFill>
            </a:endParaRPr>
          </a:p>
          <a:p>
            <a:pPr marL="2286000" lvl="5" indent="0">
              <a:buNone/>
            </a:pPr>
            <a:endParaRPr lang="en-US" sz="3200" b="1" dirty="0">
              <a:solidFill>
                <a:srgbClr val="FF0000"/>
              </a:solidFill>
            </a:endParaRPr>
          </a:p>
          <a:p>
            <a:pPr marL="2286000" lvl="5" indent="0">
              <a:buNone/>
            </a:pPr>
            <a:r>
              <a:rPr lang="en-US" sz="3200" b="1" dirty="0"/>
              <a:t>And the government likes to tax your profit</a:t>
            </a:r>
          </a:p>
          <a:p>
            <a:pPr marL="2286000" lvl="5" indent="0">
              <a:buNone/>
            </a:pPr>
            <a:r>
              <a:rPr lang="en-US" sz="3200" b="1" dirty="0"/>
              <a:t>depending on your tax bracket and how long you have held the investment</a:t>
            </a:r>
          </a:p>
        </p:txBody>
      </p:sp>
    </p:spTree>
    <p:extLst>
      <p:ext uri="{BB962C8B-B14F-4D97-AF65-F5344CB8AC3E}">
        <p14:creationId xmlns:p14="http://schemas.microsoft.com/office/powerpoint/2010/main" val="894685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264CD-E8A2-4FA6-8C56-79049E13C96C}"/>
              </a:ext>
            </a:extLst>
          </p:cNvPr>
          <p:cNvSpPr>
            <a:spLocks noGrp="1"/>
          </p:cNvSpPr>
          <p:nvPr>
            <p:ph type="title"/>
          </p:nvPr>
        </p:nvSpPr>
        <p:spPr/>
        <p:txBody>
          <a:bodyPr/>
          <a:lstStyle/>
          <a:p>
            <a:r>
              <a:rPr lang="en-US" dirty="0"/>
              <a:t>Tax Loss Harvesting</a:t>
            </a:r>
          </a:p>
        </p:txBody>
      </p:sp>
      <p:sp>
        <p:nvSpPr>
          <p:cNvPr id="3" name="Content Placeholder 2">
            <a:extLst>
              <a:ext uri="{FF2B5EF4-FFF2-40B4-BE49-F238E27FC236}">
                <a16:creationId xmlns:a16="http://schemas.microsoft.com/office/drawing/2014/main" id="{63E70BE2-CF7E-4CCA-88F7-F276089B3EAC}"/>
              </a:ext>
            </a:extLst>
          </p:cNvPr>
          <p:cNvSpPr>
            <a:spLocks noGrp="1"/>
          </p:cNvSpPr>
          <p:nvPr>
            <p:ph idx="1"/>
          </p:nvPr>
        </p:nvSpPr>
        <p:spPr/>
        <p:txBody>
          <a:bodyPr>
            <a:normAutofit/>
          </a:bodyPr>
          <a:lstStyle/>
          <a:p>
            <a:pPr marL="0" indent="0">
              <a:buNone/>
            </a:pPr>
            <a:r>
              <a:rPr lang="en-US" sz="3200" b="1" dirty="0" err="1"/>
              <a:t>Terminlogy</a:t>
            </a:r>
            <a:r>
              <a:rPr lang="en-US" sz="3200" b="1" dirty="0"/>
              <a:t>:</a:t>
            </a:r>
          </a:p>
          <a:p>
            <a:pPr marL="0" indent="0">
              <a:buNone/>
            </a:pPr>
            <a:r>
              <a:rPr lang="en-US" sz="3200" b="1" dirty="0"/>
              <a:t>      </a:t>
            </a:r>
          </a:p>
          <a:p>
            <a:pPr marL="0" indent="0">
              <a:buNone/>
            </a:pPr>
            <a:r>
              <a:rPr lang="en-US" sz="3200" b="1" dirty="0">
                <a:solidFill>
                  <a:srgbClr val="FF0000"/>
                </a:solidFill>
              </a:rPr>
              <a:t> Realized </a:t>
            </a:r>
            <a:r>
              <a:rPr lang="en-US" sz="3200" b="1" dirty="0"/>
              <a:t>and </a:t>
            </a:r>
            <a:r>
              <a:rPr lang="en-US" sz="3200" b="1" dirty="0">
                <a:solidFill>
                  <a:srgbClr val="FF0000"/>
                </a:solidFill>
              </a:rPr>
              <a:t>unrealized</a:t>
            </a:r>
            <a:r>
              <a:rPr lang="en-US" sz="3200" b="1" dirty="0"/>
              <a:t> losses and gains.</a:t>
            </a:r>
          </a:p>
          <a:p>
            <a:pPr marL="0" indent="0">
              <a:buNone/>
            </a:pPr>
            <a:r>
              <a:rPr lang="en-US" sz="3200" b="1" dirty="0"/>
              <a:t>	A loss on paper is unrealized until it is sold. Once sold, it becomes realized.</a:t>
            </a:r>
          </a:p>
          <a:p>
            <a:pPr marL="0" indent="0">
              <a:buNone/>
            </a:pPr>
            <a:r>
              <a:rPr lang="en-US" sz="3200" b="1" dirty="0"/>
              <a:t>	A gain on paper is unrealized until it is sold. When sold, it becomes a realized gain.</a:t>
            </a:r>
          </a:p>
        </p:txBody>
      </p:sp>
    </p:spTree>
    <p:extLst>
      <p:ext uri="{BB962C8B-B14F-4D97-AF65-F5344CB8AC3E}">
        <p14:creationId xmlns:p14="http://schemas.microsoft.com/office/powerpoint/2010/main" val="3113670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6ED7E-2FCD-4083-BAF5-A542256499C1}"/>
              </a:ext>
            </a:extLst>
          </p:cNvPr>
          <p:cNvSpPr>
            <a:spLocks noGrp="1"/>
          </p:cNvSpPr>
          <p:nvPr>
            <p:ph type="title"/>
          </p:nvPr>
        </p:nvSpPr>
        <p:spPr/>
        <p:txBody>
          <a:bodyPr/>
          <a:lstStyle/>
          <a:p>
            <a:r>
              <a:rPr lang="en-US" dirty="0"/>
              <a:t>Tax Loss Harvesting</a:t>
            </a:r>
          </a:p>
        </p:txBody>
      </p:sp>
      <p:sp>
        <p:nvSpPr>
          <p:cNvPr id="4" name="Content Placeholder 3">
            <a:extLst>
              <a:ext uri="{FF2B5EF4-FFF2-40B4-BE49-F238E27FC236}">
                <a16:creationId xmlns:a16="http://schemas.microsoft.com/office/drawing/2014/main" id="{A541392E-3E7D-41BC-9C3A-C7E0506867D5}"/>
              </a:ext>
            </a:extLst>
          </p:cNvPr>
          <p:cNvSpPr>
            <a:spLocks noGrp="1"/>
          </p:cNvSpPr>
          <p:nvPr>
            <p:ph idx="1"/>
          </p:nvPr>
        </p:nvSpPr>
        <p:spPr>
          <a:xfrm>
            <a:off x="838200" y="1690688"/>
            <a:ext cx="10515600" cy="4351338"/>
          </a:xfrm>
        </p:spPr>
        <p:txBody>
          <a:bodyPr>
            <a:normAutofit/>
          </a:bodyPr>
          <a:lstStyle/>
          <a:p>
            <a:r>
              <a:rPr lang="en-US" sz="3200" b="1" dirty="0"/>
              <a:t>Tax loss harvesting is also known as “tax loss selling”. </a:t>
            </a:r>
          </a:p>
          <a:p>
            <a:endParaRPr lang="en-US" sz="3200" b="1" dirty="0"/>
          </a:p>
          <a:p>
            <a:r>
              <a:rPr lang="en-US" sz="3200" b="1" dirty="0"/>
              <a:t> Usually this strategy is used near the end of the calendar year, but it may happen at any time in a tax year.</a:t>
            </a:r>
          </a:p>
        </p:txBody>
      </p:sp>
    </p:spTree>
    <p:extLst>
      <p:ext uri="{BB962C8B-B14F-4D97-AF65-F5344CB8AC3E}">
        <p14:creationId xmlns:p14="http://schemas.microsoft.com/office/powerpoint/2010/main" val="3039903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435ED-0F29-4443-B94D-4C8E891B177A}"/>
              </a:ext>
            </a:extLst>
          </p:cNvPr>
          <p:cNvSpPr>
            <a:spLocks noGrp="1"/>
          </p:cNvSpPr>
          <p:nvPr>
            <p:ph type="title"/>
          </p:nvPr>
        </p:nvSpPr>
        <p:spPr/>
        <p:txBody>
          <a:bodyPr/>
          <a:lstStyle/>
          <a:p>
            <a:r>
              <a:rPr lang="en-US" dirty="0"/>
              <a:t>Tax Loss Harvesting</a:t>
            </a:r>
          </a:p>
        </p:txBody>
      </p:sp>
      <p:sp>
        <p:nvSpPr>
          <p:cNvPr id="3" name="Content Placeholder 2">
            <a:extLst>
              <a:ext uri="{FF2B5EF4-FFF2-40B4-BE49-F238E27FC236}">
                <a16:creationId xmlns:a16="http://schemas.microsoft.com/office/drawing/2014/main" id="{C21D1CB2-CB94-4E7C-8AB8-EAA4ACF7DB93}"/>
              </a:ext>
            </a:extLst>
          </p:cNvPr>
          <p:cNvSpPr>
            <a:spLocks noGrp="1"/>
          </p:cNvSpPr>
          <p:nvPr>
            <p:ph idx="1"/>
          </p:nvPr>
        </p:nvSpPr>
        <p:spPr/>
        <p:txBody>
          <a:bodyPr/>
          <a:lstStyle/>
          <a:p>
            <a:endParaRPr lang="en-US" dirty="0"/>
          </a:p>
          <a:p>
            <a:r>
              <a:rPr lang="en-US" sz="3200" b="1" i="0" dirty="0">
                <a:solidFill>
                  <a:srgbClr val="202124"/>
                </a:solidFill>
                <a:effectLst/>
                <a:latin typeface="Roboto" panose="020B0604020202020204" pitchFamily="2" charset="0"/>
              </a:rPr>
              <a:t>Tax-loss harvesting is the </a:t>
            </a:r>
            <a:r>
              <a:rPr lang="en-US" sz="3200" b="1" i="0" dirty="0">
                <a:solidFill>
                  <a:srgbClr val="C00000"/>
                </a:solidFill>
                <a:effectLst/>
                <a:latin typeface="Roboto" panose="020B0604020202020204" pitchFamily="2" charset="0"/>
              </a:rPr>
              <a:t>selling of securities at a loss to offset a capital gains tax liability.</a:t>
            </a:r>
            <a:r>
              <a:rPr lang="en-US" sz="3200" b="1" i="0" dirty="0">
                <a:solidFill>
                  <a:srgbClr val="202124"/>
                </a:solidFill>
                <a:effectLst/>
                <a:latin typeface="Roboto" panose="020B0604020202020204" pitchFamily="2" charset="0"/>
              </a:rPr>
              <a:t> This strategy is typically employed to limit the recognition of short-term capital gains. Short-term capital gains are generally taxed at a higher federal income tax rate than long-term capital gains.</a:t>
            </a:r>
            <a:endParaRPr lang="en-US" sz="3200" b="1" dirty="0"/>
          </a:p>
        </p:txBody>
      </p:sp>
    </p:spTree>
    <p:extLst>
      <p:ext uri="{BB962C8B-B14F-4D97-AF65-F5344CB8AC3E}">
        <p14:creationId xmlns:p14="http://schemas.microsoft.com/office/powerpoint/2010/main" val="16306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0078-659E-40A6-9DCC-7742959A7FC8}"/>
              </a:ext>
            </a:extLst>
          </p:cNvPr>
          <p:cNvSpPr>
            <a:spLocks noGrp="1"/>
          </p:cNvSpPr>
          <p:nvPr>
            <p:ph type="title"/>
          </p:nvPr>
        </p:nvSpPr>
        <p:spPr/>
        <p:txBody>
          <a:bodyPr/>
          <a:lstStyle/>
          <a:p>
            <a:r>
              <a:rPr lang="en-US" dirty="0"/>
              <a:t>Tax Loss Harvesting</a:t>
            </a:r>
          </a:p>
        </p:txBody>
      </p:sp>
      <p:pic>
        <p:nvPicPr>
          <p:cNvPr id="5" name="Content Placeholder 4">
            <a:extLst>
              <a:ext uri="{FF2B5EF4-FFF2-40B4-BE49-F238E27FC236}">
                <a16:creationId xmlns:a16="http://schemas.microsoft.com/office/drawing/2014/main" id="{E4199BA6-6388-4E0F-A944-FFE58F9A95D0}"/>
              </a:ext>
            </a:extLst>
          </p:cNvPr>
          <p:cNvPicPr>
            <a:picLocks noGrp="1" noChangeAspect="1"/>
          </p:cNvPicPr>
          <p:nvPr>
            <p:ph idx="1"/>
          </p:nvPr>
        </p:nvPicPr>
        <p:blipFill>
          <a:blip r:embed="rId2"/>
          <a:stretch>
            <a:fillRect/>
          </a:stretch>
        </p:blipFill>
        <p:spPr>
          <a:xfrm>
            <a:off x="-259169" y="1575990"/>
            <a:ext cx="12451169" cy="3706019"/>
          </a:xfrm>
        </p:spPr>
      </p:pic>
    </p:spTree>
    <p:extLst>
      <p:ext uri="{BB962C8B-B14F-4D97-AF65-F5344CB8AC3E}">
        <p14:creationId xmlns:p14="http://schemas.microsoft.com/office/powerpoint/2010/main" val="2999196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A7FDC-222A-49D5-BAB7-1517E76E2076}"/>
              </a:ext>
            </a:extLst>
          </p:cNvPr>
          <p:cNvSpPr>
            <a:spLocks noGrp="1"/>
          </p:cNvSpPr>
          <p:nvPr>
            <p:ph type="title"/>
          </p:nvPr>
        </p:nvSpPr>
        <p:spPr/>
        <p:txBody>
          <a:bodyPr/>
          <a:lstStyle/>
          <a:p>
            <a:r>
              <a:rPr lang="en-US" dirty="0"/>
              <a:t>Tax Loss Harvesting</a:t>
            </a:r>
          </a:p>
        </p:txBody>
      </p:sp>
      <p:sp>
        <p:nvSpPr>
          <p:cNvPr id="3" name="Content Placeholder 2">
            <a:extLst>
              <a:ext uri="{FF2B5EF4-FFF2-40B4-BE49-F238E27FC236}">
                <a16:creationId xmlns:a16="http://schemas.microsoft.com/office/drawing/2014/main" id="{A26975F3-6FBD-449C-88BA-7F9428B28B12}"/>
              </a:ext>
            </a:extLst>
          </p:cNvPr>
          <p:cNvSpPr>
            <a:spLocks noGrp="1"/>
          </p:cNvSpPr>
          <p:nvPr>
            <p:ph idx="1"/>
          </p:nvPr>
        </p:nvSpPr>
        <p:spPr>
          <a:xfrm>
            <a:off x="838200" y="1690688"/>
            <a:ext cx="10915996" cy="4076412"/>
          </a:xfrm>
        </p:spPr>
        <p:txBody>
          <a:bodyPr>
            <a:noAutofit/>
          </a:bodyPr>
          <a:lstStyle/>
          <a:p>
            <a:r>
              <a:rPr lang="en-US" sz="3200" b="1" dirty="0"/>
              <a:t>An investment loss  can become a win.</a:t>
            </a:r>
          </a:p>
          <a:p>
            <a:endParaRPr lang="en-US" sz="3200" b="1" dirty="0"/>
          </a:p>
          <a:p>
            <a:pPr lvl="1"/>
            <a:r>
              <a:rPr lang="en-US" sz="3200" b="1" dirty="0"/>
              <a:t>By selling (realizing) the losing investment, you can “harvest” that loss and use it to:</a:t>
            </a:r>
          </a:p>
          <a:p>
            <a:pPr lvl="3"/>
            <a:r>
              <a:rPr lang="en-US" sz="3200" b="1" dirty="0"/>
              <a:t>Offset your  capital gains</a:t>
            </a:r>
          </a:p>
          <a:p>
            <a:pPr lvl="3"/>
            <a:r>
              <a:rPr lang="en-US" sz="3200" b="1" dirty="0"/>
              <a:t>Reduce your capital income</a:t>
            </a:r>
          </a:p>
          <a:p>
            <a:pPr lvl="3"/>
            <a:r>
              <a:rPr lang="en-US" sz="3200" b="1" dirty="0"/>
              <a:t>Maybe even improve your  portfolio.</a:t>
            </a:r>
          </a:p>
        </p:txBody>
      </p:sp>
    </p:spTree>
    <p:extLst>
      <p:ext uri="{BB962C8B-B14F-4D97-AF65-F5344CB8AC3E}">
        <p14:creationId xmlns:p14="http://schemas.microsoft.com/office/powerpoint/2010/main" val="291649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88C35-8BA6-4FEC-AEF8-645F053F3BD5}"/>
              </a:ext>
            </a:extLst>
          </p:cNvPr>
          <p:cNvSpPr>
            <a:spLocks noGrp="1"/>
          </p:cNvSpPr>
          <p:nvPr>
            <p:ph type="title"/>
          </p:nvPr>
        </p:nvSpPr>
        <p:spPr/>
        <p:txBody>
          <a:bodyPr/>
          <a:lstStyle/>
          <a:p>
            <a:r>
              <a:rPr lang="en-US" dirty="0"/>
              <a:t>Tax Loss Harvesting</a:t>
            </a:r>
          </a:p>
        </p:txBody>
      </p:sp>
      <p:pic>
        <p:nvPicPr>
          <p:cNvPr id="5" name="Content Placeholder 4">
            <a:extLst>
              <a:ext uri="{FF2B5EF4-FFF2-40B4-BE49-F238E27FC236}">
                <a16:creationId xmlns:a16="http://schemas.microsoft.com/office/drawing/2014/main" id="{DB4B1D50-0718-42E3-B057-B09D556380AA}"/>
              </a:ext>
            </a:extLst>
          </p:cNvPr>
          <p:cNvPicPr>
            <a:picLocks noGrp="1" noChangeAspect="1"/>
          </p:cNvPicPr>
          <p:nvPr>
            <p:ph idx="1"/>
          </p:nvPr>
        </p:nvPicPr>
        <p:blipFill>
          <a:blip r:embed="rId2"/>
          <a:stretch>
            <a:fillRect/>
          </a:stretch>
        </p:blipFill>
        <p:spPr>
          <a:xfrm>
            <a:off x="2333547" y="1883245"/>
            <a:ext cx="7524905" cy="4974755"/>
          </a:xfrm>
        </p:spPr>
      </p:pic>
    </p:spTree>
    <p:extLst>
      <p:ext uri="{BB962C8B-B14F-4D97-AF65-F5344CB8AC3E}">
        <p14:creationId xmlns:p14="http://schemas.microsoft.com/office/powerpoint/2010/main" val="2617351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96784-14AC-4285-BD6C-CA9B95A81087}"/>
              </a:ext>
            </a:extLst>
          </p:cNvPr>
          <p:cNvSpPr>
            <a:spLocks noGrp="1"/>
          </p:cNvSpPr>
          <p:nvPr>
            <p:ph type="title"/>
          </p:nvPr>
        </p:nvSpPr>
        <p:spPr/>
        <p:txBody>
          <a:bodyPr/>
          <a:lstStyle/>
          <a:p>
            <a:r>
              <a:rPr lang="en-US" dirty="0"/>
              <a:t>Tax Loss Harvesting</a:t>
            </a:r>
          </a:p>
        </p:txBody>
      </p:sp>
      <p:sp>
        <p:nvSpPr>
          <p:cNvPr id="3" name="Content Placeholder 2">
            <a:extLst>
              <a:ext uri="{FF2B5EF4-FFF2-40B4-BE49-F238E27FC236}">
                <a16:creationId xmlns:a16="http://schemas.microsoft.com/office/drawing/2014/main" id="{F87F0886-AA27-4BB9-B1E8-5479D6EA3DDD}"/>
              </a:ext>
            </a:extLst>
          </p:cNvPr>
          <p:cNvSpPr>
            <a:spLocks noGrp="1"/>
          </p:cNvSpPr>
          <p:nvPr>
            <p:ph idx="1"/>
          </p:nvPr>
        </p:nvSpPr>
        <p:spPr/>
        <p:txBody>
          <a:bodyPr/>
          <a:lstStyle/>
          <a:p>
            <a:r>
              <a:rPr lang="en-US" sz="3200" b="1" dirty="0"/>
              <a:t>It is possible to eliminate all your capital gains tax liability if you have enough realized losses to  offset your realized gains.</a:t>
            </a:r>
          </a:p>
          <a:p>
            <a:endParaRPr lang="en-US" sz="3200" b="1" dirty="0"/>
          </a:p>
          <a:p>
            <a:r>
              <a:rPr lang="en-US" sz="3200" b="1" dirty="0"/>
              <a:t>Have realized gains, but un-realized losses?  Sell (realize) the losses which then offsets some or all of the taxable gain from the already realized gains.</a:t>
            </a:r>
          </a:p>
          <a:p>
            <a:endParaRPr lang="en-US" dirty="0"/>
          </a:p>
        </p:txBody>
      </p:sp>
    </p:spTree>
    <p:extLst>
      <p:ext uri="{BB962C8B-B14F-4D97-AF65-F5344CB8AC3E}">
        <p14:creationId xmlns:p14="http://schemas.microsoft.com/office/powerpoint/2010/main" val="1671620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953</Words>
  <Application>Microsoft Office PowerPoint</Application>
  <PresentationFormat>Widescreen</PresentationFormat>
  <Paragraphs>93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Manulife JH Sans</vt:lpstr>
      <vt:lpstr>Roboto</vt:lpstr>
      <vt:lpstr>Office Theme</vt:lpstr>
      <vt:lpstr>Tax Loss Harvesting</vt:lpstr>
      <vt:lpstr>Tax Loss Harvesting</vt:lpstr>
      <vt:lpstr>Tax Loss Harvesting</vt:lpstr>
      <vt:lpstr>Tax Loss Harvesting</vt:lpstr>
      <vt:lpstr>Tax Loss Harvesting</vt:lpstr>
      <vt:lpstr>Tax Loss Harvesting</vt:lpstr>
      <vt:lpstr>Tax Loss Harvesting</vt:lpstr>
      <vt:lpstr>Tax Loss Harvesting</vt:lpstr>
      <vt:lpstr>Tax Loss Harvesting</vt:lpstr>
      <vt:lpstr>Tax Loss Harvesting</vt:lpstr>
      <vt:lpstr>Tax Loss Harvesting</vt:lpstr>
      <vt:lpstr>Tax Loss Harvesting</vt:lpstr>
      <vt:lpstr>Tax Loss Harvesting</vt:lpstr>
      <vt:lpstr>Tax Loss Harvesting</vt:lpstr>
      <vt:lpstr>Tax Loss Harvesting</vt:lpstr>
      <vt:lpstr>Tax Loss Harvesting</vt:lpstr>
      <vt:lpstr>Tax Gain Harvesting</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Loss Harvesting</dc:title>
  <dc:creator>josephine murphy</dc:creator>
  <cp:lastModifiedBy>josephine murphy</cp:lastModifiedBy>
  <cp:revision>26</cp:revision>
  <cp:lastPrinted>2021-11-18T02:27:48Z</cp:lastPrinted>
  <dcterms:created xsi:type="dcterms:W3CDTF">2021-11-17T03:00:12Z</dcterms:created>
  <dcterms:modified xsi:type="dcterms:W3CDTF">2021-12-11T04:43:23Z</dcterms:modified>
</cp:coreProperties>
</file>