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6" r:id="rId3"/>
    <p:sldId id="257" r:id="rId4"/>
    <p:sldId id="258" r:id="rId5"/>
    <p:sldId id="259" r:id="rId6"/>
    <p:sldId id="260" r:id="rId7"/>
    <p:sldId id="263" r:id="rId8"/>
    <p:sldId id="265" r:id="rId9"/>
    <p:sldId id="262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/>
  </p:normalViewPr>
  <p:slideViewPr>
    <p:cSldViewPr snapToGrid="0">
      <p:cViewPr varScale="1">
        <p:scale>
          <a:sx n="47" d="100"/>
          <a:sy n="47" d="100"/>
        </p:scale>
        <p:origin x="1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877A2-DEC4-4C2C-B7C8-EE60DA71812B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69672-810D-4A7E-BEC2-14E35011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9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5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02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33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8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65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9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68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36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67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9672-810D-4A7E-BEC2-14E3501185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5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1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2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5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2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2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9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7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9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50C1B-FABF-40D7-9EC5-2D8A5299D51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9D7C-B845-4F17-994A-A51DC38E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6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SSG Plus Ratios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70" y="2427316"/>
            <a:ext cx="10986102" cy="196180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861367" y="3458095"/>
            <a:ext cx="1296786" cy="914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28053" y="5403274"/>
            <a:ext cx="564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Another Tool in the toolbox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3602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96" y="0"/>
            <a:ext cx="6914110" cy="13134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26" y="1113905"/>
            <a:ext cx="8127770" cy="38072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926" y="4788136"/>
            <a:ext cx="8695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Forecast Average P/E is Average of Average High P/E  and Average Low P/E Judgements</a:t>
            </a:r>
          </a:p>
          <a:p>
            <a:endParaRPr lang="en-US" sz="2400" dirty="0"/>
          </a:p>
          <a:p>
            <a:r>
              <a:rPr lang="en-US" sz="2400" dirty="0" err="1" smtClean="0"/>
              <a:t>Avg</a:t>
            </a:r>
            <a:r>
              <a:rPr lang="en-US" sz="2400" dirty="0" smtClean="0"/>
              <a:t> High of 25 plus </a:t>
            </a:r>
            <a:r>
              <a:rPr lang="en-US" sz="2400" dirty="0" err="1" smtClean="0"/>
              <a:t>Avg</a:t>
            </a:r>
            <a:r>
              <a:rPr lang="en-US" sz="2400" dirty="0" smtClean="0"/>
              <a:t> Low of 14 divided by 2 equals 19.5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313411" y="2128058"/>
            <a:ext cx="1479665" cy="44888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80160" y="2892828"/>
            <a:ext cx="1645920" cy="41563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66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486" y="581891"/>
            <a:ext cx="9663620" cy="537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93" y="565265"/>
            <a:ext cx="10156187" cy="6168044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9077499" y="73152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4655127" y="6118167"/>
            <a:ext cx="1230284" cy="49876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8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3" y="252428"/>
            <a:ext cx="7606146" cy="16833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530" y="4224044"/>
            <a:ext cx="7830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Projected P/E = </a:t>
            </a:r>
            <a:r>
              <a:rPr lang="en-US" sz="2400" u="sng" dirty="0" smtClean="0"/>
              <a:t>Current Stock Price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Estimated EPS over next 12 months    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223" y="2100834"/>
            <a:ext cx="4882083" cy="210658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386645" y="3725281"/>
            <a:ext cx="4073237" cy="49876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3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62" y="828415"/>
            <a:ext cx="9626138" cy="4342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" y="0"/>
            <a:ext cx="11521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Estimated EPS over the next 12 months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63534" y="1064030"/>
            <a:ext cx="1679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quarter EPS = $3.16 times one year of Forecast annual EPS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09702" y="3225338"/>
            <a:ext cx="6417425" cy="176229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61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10" y="462899"/>
            <a:ext cx="1346662" cy="7175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625" y="462899"/>
            <a:ext cx="3200400" cy="7175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1767" y="1443530"/>
            <a:ext cx="6567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$57.68</a:t>
            </a:r>
          </a:p>
          <a:p>
            <a:r>
              <a:rPr lang="en-US" sz="2400" dirty="0" smtClean="0"/>
              <a:t>$3.16 + (10.5% one year growth or .286)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1767" y="2557302"/>
            <a:ext cx="1047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$</a:t>
            </a:r>
            <a:r>
              <a:rPr lang="en-US" sz="2400" u="sng" dirty="0" smtClean="0"/>
              <a:t>57.68</a:t>
            </a:r>
          </a:p>
          <a:p>
            <a:r>
              <a:rPr lang="en-US" sz="2400" dirty="0" smtClean="0"/>
              <a:t>$3.5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61310" y="2683025"/>
            <a:ext cx="44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75215" y="2681648"/>
            <a:ext cx="2227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16.5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859" y="3795420"/>
            <a:ext cx="7616363" cy="160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296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9694" y="3870605"/>
            <a:ext cx="873944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/>
              <a:t>Warning: Your ratios are very dependent on your JUDGEMENTS!</a:t>
            </a:r>
            <a:endParaRPr lang="en-US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814648" y="1878676"/>
            <a:ext cx="10390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Undervalued PEG can fall between under 1 to under 2</a:t>
            </a:r>
          </a:p>
          <a:p>
            <a:r>
              <a:rPr lang="en-US" sz="3200" dirty="0" smtClean="0"/>
              <a:t>Overvalued PEG is can fall under 2 or over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4771" y="714895"/>
            <a:ext cx="10440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Differing opinions on what constitutes a good PEG ratio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444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396" y="299258"/>
            <a:ext cx="6534670" cy="1840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7646" y="1878676"/>
            <a:ext cx="9235896" cy="36576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316066" y="5120640"/>
            <a:ext cx="3457229" cy="59851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437646" y="5120640"/>
            <a:ext cx="3150979" cy="61514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0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3" y="731520"/>
            <a:ext cx="10558011" cy="31403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756" y="3871913"/>
            <a:ext cx="9958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Companies selling for lower ratios than usual </a:t>
            </a:r>
            <a:r>
              <a:rPr lang="en-US" sz="3600" u="sng" dirty="0" smtClean="0"/>
              <a:t>can be </a:t>
            </a:r>
            <a:r>
              <a:rPr lang="en-US" sz="3600" dirty="0" smtClean="0"/>
              <a:t>attractive buys for value investors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09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87" y="615142"/>
            <a:ext cx="9530078" cy="536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0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154</Words>
  <Application>Microsoft Office PowerPoint</Application>
  <PresentationFormat>Widescreen</PresentationFormat>
  <Paragraphs>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SSG Plus Ratios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</dc:creator>
  <cp:lastModifiedBy>gladys.henrikson@verizon.net</cp:lastModifiedBy>
  <cp:revision>11</cp:revision>
  <dcterms:created xsi:type="dcterms:W3CDTF">2020-01-06T01:28:39Z</dcterms:created>
  <dcterms:modified xsi:type="dcterms:W3CDTF">2020-01-06T15:09:54Z</dcterms:modified>
</cp:coreProperties>
</file>