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2" d="100"/>
          <a:sy n="52" d="100"/>
        </p:scale>
        <p:origin x="66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8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4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4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5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8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0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5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4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6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2AC23-F412-4747-81B0-0514157ACAA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FD49-63DB-4358-B1E3-D2EBBA821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1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Middleby (MIDD) Stock Exercise- Re-evaluation from Watch List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1690688"/>
            <a:ext cx="9581706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1. ACID Tests: Does MIDD still meet them? (Y/N)</a:t>
            </a:r>
          </a:p>
          <a:p>
            <a:pPr marL="342900" indent="-342900">
              <a:buAutoNum type="alphaLcPeriod"/>
            </a:pPr>
            <a:r>
              <a:rPr lang="en-US" dirty="0" smtClean="0"/>
              <a:t>Sales – growing (target for Med Co = 7-12%)? _________________</a:t>
            </a:r>
          </a:p>
          <a:p>
            <a:pPr marL="342900" indent="-342900">
              <a:buFontTx/>
              <a:buAutoNum type="alphaLcPeriod"/>
            </a:pPr>
            <a:r>
              <a:rPr lang="en-US" dirty="0" smtClean="0"/>
              <a:t>Earnings per Share – growing? _________________________</a:t>
            </a:r>
          </a:p>
          <a:p>
            <a:pPr marL="342900" indent="-342900">
              <a:buAutoNum type="alphaLcPeriod"/>
            </a:pPr>
            <a:r>
              <a:rPr lang="en-US" dirty="0" smtClean="0"/>
              <a:t>Pre-tax Profits/ Margins – better than last year? ___________________even with sales or growing?_______________</a:t>
            </a:r>
          </a:p>
          <a:p>
            <a:endParaRPr lang="en-US" dirty="0"/>
          </a:p>
          <a:p>
            <a:r>
              <a:rPr lang="en-US" dirty="0" smtClean="0"/>
              <a:t>2. Beyond the ACID Tests: Exploring the ORE Vein:</a:t>
            </a:r>
          </a:p>
          <a:p>
            <a:pPr marL="342900" indent="-342900">
              <a:buFontTx/>
              <a:buAutoNum type="alphaLcPeriod"/>
            </a:pPr>
            <a:r>
              <a:rPr lang="en-US" dirty="0" smtClean="0"/>
              <a:t>Return on Equity (&gt;15%)?_________________</a:t>
            </a:r>
          </a:p>
          <a:p>
            <a:pPr marL="342900" indent="-342900">
              <a:buAutoNum type="alphaLcPeriod"/>
            </a:pPr>
            <a:r>
              <a:rPr lang="en-US" dirty="0" smtClean="0"/>
              <a:t>Debt to Capital levels (under 33%? Declining or even?)____________________----</a:t>
            </a:r>
          </a:p>
          <a:p>
            <a:pPr marL="342900" indent="-342900">
              <a:buAutoNum type="alphaLcPeriod"/>
            </a:pPr>
            <a:r>
              <a:rPr lang="en-US" dirty="0" smtClean="0"/>
              <a:t>P/E Ratio. How does current P/E compare to Average P/E (higher/lower/same)?_____________</a:t>
            </a:r>
          </a:p>
          <a:p>
            <a:pPr marL="342900" indent="-342900">
              <a:buAutoNum type="alphaLcPeriod"/>
            </a:pPr>
            <a:r>
              <a:rPr lang="en-US" dirty="0"/>
              <a:t>Trailing Twelve Months’ –TTM- </a:t>
            </a:r>
            <a:r>
              <a:rPr lang="en-US" dirty="0" smtClean="0"/>
              <a:t>Quarterly Sales </a:t>
            </a:r>
            <a:r>
              <a:rPr lang="en-US" dirty="0"/>
              <a:t>&amp; Earnings per Share </a:t>
            </a:r>
            <a:r>
              <a:rPr lang="en-US" dirty="0" smtClean="0"/>
              <a:t>– compared to last full year:</a:t>
            </a:r>
            <a:br>
              <a:rPr lang="en-US" dirty="0" smtClean="0"/>
            </a:br>
            <a:r>
              <a:rPr lang="en-US" dirty="0" smtClean="0"/>
              <a:t>(higher/lower/same)?_____________</a:t>
            </a:r>
          </a:p>
          <a:p>
            <a:pPr marL="342900" indent="-342900">
              <a:buAutoNum type="alphaLcPeriod"/>
            </a:pPr>
            <a:r>
              <a:rPr lang="en-US" dirty="0" smtClean="0"/>
              <a:t>Industry Sales Comparison. How does this stock’s sales compare to industry (higher, even, lower)?</a:t>
            </a:r>
          </a:p>
          <a:p>
            <a:r>
              <a:rPr lang="en-US" dirty="0" smtClean="0"/>
              <a:t>        _______________________________________</a:t>
            </a:r>
          </a:p>
          <a:p>
            <a:r>
              <a:rPr lang="en-US" dirty="0" smtClean="0"/>
              <a:t>f.  What are analysts’ </a:t>
            </a:r>
            <a:r>
              <a:rPr lang="en-US" smtClean="0"/>
              <a:t>consensus recommendations?______________________</a:t>
            </a:r>
            <a:endParaRPr lang="en-US" dirty="0" smtClean="0"/>
          </a:p>
          <a:p>
            <a:pPr marL="342900" indent="-3429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2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56" y="291673"/>
            <a:ext cx="11533239" cy="8469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2.a-b Beyond the Acid Tests on MIDD from Front of SSG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38660"/>
            <a:ext cx="9221282" cy="5410996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9461033" y="5883233"/>
            <a:ext cx="1892767" cy="974767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c. Profit Margin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9955161" y="1985647"/>
            <a:ext cx="1622323" cy="1663788"/>
          </a:xfrm>
          <a:prstGeom prst="leftArrow">
            <a:avLst>
              <a:gd name="adj1" fmla="val 50000"/>
              <a:gd name="adj2" fmla="val 508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Sales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 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6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14819" cy="7852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2.a,b Beyond the Acid Tests on MIDD: Debt &amp; ROE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50374"/>
            <a:ext cx="7170174" cy="3501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56" y="4784451"/>
            <a:ext cx="11478523" cy="15278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15948" y="5206181"/>
            <a:ext cx="1637071" cy="929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21412039">
            <a:off x="9623321" y="4838861"/>
            <a:ext cx="1622323" cy="1663788"/>
          </a:xfrm>
          <a:prstGeom prst="leftArrow">
            <a:avLst>
              <a:gd name="adj1" fmla="val 50000"/>
              <a:gd name="adj2" fmla="val 508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ROE</a:t>
            </a:r>
          </a:p>
          <a:p>
            <a:pPr marL="342900" indent="-342900" algn="ctr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 Debt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4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2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2.c. Beyond the Acid Tests on MIDD: P/E Ratios, Current vs Average (from back of SSG)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4290" y="2003520"/>
            <a:ext cx="10254768" cy="32265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515897" y="4772820"/>
            <a:ext cx="3775587" cy="5955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4290" y="4772820"/>
            <a:ext cx="3775587" cy="5955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1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6633" y="1660503"/>
            <a:ext cx="4144296" cy="19327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2.d. Beyond the Acid Tests on MIDD: Quarterly Sales &amp; EPS (TTM-from back of SSG)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38200" y="3709597"/>
            <a:ext cx="10223090" cy="2612635"/>
            <a:chOff x="1048057" y="3713819"/>
            <a:chExt cx="7820025" cy="212147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8057" y="3713819"/>
              <a:ext cx="7820025" cy="73342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5207" y="4444641"/>
              <a:ext cx="7762875" cy="139065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4100051" y="4050879"/>
            <a:ext cx="1430595" cy="25415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43780" y="4050879"/>
            <a:ext cx="1430595" cy="25415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4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2.e. Beyond the Acid Tests on MIDD: Sales-Industry Comparison (from back of SSG)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193" y="1813463"/>
            <a:ext cx="7219950" cy="4257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66" y="6071138"/>
            <a:ext cx="679132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6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2.f. Beyond the Acid Tests on MIDD: Research- Analysts’ Consensus (from Research Tab on SSG)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435" y="1690688"/>
            <a:ext cx="4363539" cy="4519102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6901" y="974700"/>
            <a:ext cx="4660938" cy="47732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982970" y="756163"/>
            <a:ext cx="9144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45468" y="1330724"/>
            <a:ext cx="134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Morningstar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002" y="2300263"/>
            <a:ext cx="3648075" cy="23907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87144" y="1546264"/>
            <a:ext cx="15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Yahoo Finance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8602" y="1330724"/>
            <a:ext cx="2962275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6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233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Middleby (MIDD) Stock Exercise- Re-evaluation from Watch List</vt:lpstr>
      <vt:lpstr>2.a-b Beyond the Acid Tests on MIDD from Front of SSG</vt:lpstr>
      <vt:lpstr>2.a,b Beyond the Acid Tests on MIDD: Debt &amp; ROE</vt:lpstr>
      <vt:lpstr>2.c. Beyond the Acid Tests on MIDD: P/E Ratios, Current vs Average (from back of SSG)</vt:lpstr>
      <vt:lpstr>2.d. Beyond the Acid Tests on MIDD: Quarterly Sales &amp; EPS (TTM-from back of SSG)</vt:lpstr>
      <vt:lpstr>2.e. Beyond the Acid Tests on MIDD: Sales-Industry Comparison (from back of SSG)</vt:lpstr>
      <vt:lpstr>2.f. Beyond the Acid Tests on MIDD: Research- Analysts’ Consensus (from Research Tab on SSG)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Middleby (MIDD) Evaluation- from Watch List</dc:title>
  <dc:creator>gladys.henrikson@verizon.net</dc:creator>
  <cp:lastModifiedBy>gladys.henrikson@verizon.net</cp:lastModifiedBy>
  <cp:revision>25</cp:revision>
  <dcterms:created xsi:type="dcterms:W3CDTF">2020-02-11T20:33:42Z</dcterms:created>
  <dcterms:modified xsi:type="dcterms:W3CDTF">2020-02-11T22:36:14Z</dcterms:modified>
</cp:coreProperties>
</file>