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9" r:id="rId3"/>
    <p:sldId id="32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57" r:id="rId23"/>
    <p:sldId id="259" r:id="rId24"/>
    <p:sldId id="260" r:id="rId25"/>
    <p:sldId id="261" r:id="rId26"/>
    <p:sldId id="283" r:id="rId27"/>
    <p:sldId id="284" r:id="rId28"/>
    <p:sldId id="282" r:id="rId29"/>
    <p:sldId id="286" r:id="rId30"/>
    <p:sldId id="287" r:id="rId31"/>
    <p:sldId id="285" r:id="rId32"/>
    <p:sldId id="262" r:id="rId33"/>
    <p:sldId id="263" r:id="rId34"/>
    <p:sldId id="288" r:id="rId35"/>
    <p:sldId id="290" r:id="rId36"/>
    <p:sldId id="291" r:id="rId37"/>
    <p:sldId id="289" r:id="rId38"/>
    <p:sldId id="293" r:id="rId39"/>
    <p:sldId id="294" r:id="rId40"/>
    <p:sldId id="292" r:id="rId41"/>
    <p:sldId id="296" r:id="rId42"/>
    <p:sldId id="297" r:id="rId43"/>
    <p:sldId id="295" r:id="rId44"/>
    <p:sldId id="299" r:id="rId45"/>
    <p:sldId id="300" r:id="rId46"/>
    <p:sldId id="298" r:id="rId47"/>
    <p:sldId id="302" r:id="rId48"/>
    <p:sldId id="303" r:id="rId49"/>
    <p:sldId id="301" r:id="rId50"/>
    <p:sldId id="305" r:id="rId51"/>
    <p:sldId id="306" r:id="rId52"/>
    <p:sldId id="307" r:id="rId53"/>
    <p:sldId id="308" r:id="rId54"/>
    <p:sldId id="309" r:id="rId55"/>
    <p:sldId id="304" r:id="rId56"/>
    <p:sldId id="311" r:id="rId57"/>
    <p:sldId id="312" r:id="rId58"/>
    <p:sldId id="310" r:id="rId59"/>
    <p:sldId id="314" r:id="rId60"/>
    <p:sldId id="315" r:id="rId61"/>
    <p:sldId id="313" r:id="rId62"/>
    <p:sldId id="317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28206"/>
            <a:ext cx="6477000" cy="3010138"/>
          </a:xfrm>
        </p:spPr>
        <p:txBody>
          <a:bodyPr anchor="t"/>
          <a:lstStyle/>
          <a:p>
            <a:r>
              <a:rPr lang="en-US" sz="6000" dirty="0" smtClean="0"/>
              <a:t>Introduction to and Review of the </a:t>
            </a:r>
            <a:r>
              <a:rPr lang="en-US" sz="6000" dirty="0" err="1" smtClean="0"/>
              <a:t>McNoVA</a:t>
            </a:r>
            <a:r>
              <a:rPr lang="en-US" sz="6000" dirty="0" smtClean="0"/>
              <a:t> </a:t>
            </a:r>
            <a:r>
              <a:rPr lang="en-US" sz="6000" dirty="0" err="1" smtClean="0"/>
              <a:t>Watchlist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800" dirty="0" smtClean="0"/>
              <a:t> </a:t>
            </a:r>
            <a:r>
              <a:rPr lang="en-US" sz="3200" dirty="0" smtClean="0"/>
              <a:t>(as of May 31, 2020)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McNoVA</a:t>
            </a:r>
            <a:r>
              <a:rPr lang="en-US" dirty="0" smtClean="0"/>
              <a:t> virtual meeting, Wednesday June 10, 2020</a:t>
            </a:r>
          </a:p>
          <a:p>
            <a:r>
              <a:rPr lang="en-US" dirty="0"/>
              <a:t>	</a:t>
            </a:r>
            <a:r>
              <a:rPr lang="en-US" dirty="0" smtClean="0"/>
              <a:t>-- Wilbert Nixon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7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(ALB)(5-year chart)</a:t>
            </a:r>
            <a:endParaRPr lang="en-US" dirty="0"/>
          </a:p>
        </p:txBody>
      </p:sp>
      <p:pic>
        <p:nvPicPr>
          <p:cNvPr id="4" name="Picture 3" descr="ALB - Albemarle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" y="1513157"/>
            <a:ext cx="7631200" cy="61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(ALB)(6-month chart)</a:t>
            </a:r>
            <a:endParaRPr lang="en-US" dirty="0"/>
          </a:p>
        </p:txBody>
      </p:sp>
      <p:pic>
        <p:nvPicPr>
          <p:cNvPr id="4" name="Picture 3" descr="ALB - Albemarle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9" y="1842985"/>
            <a:ext cx="8875059" cy="52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7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(ALB)(SSG)</a:t>
            </a:r>
            <a:endParaRPr lang="en-US" dirty="0"/>
          </a:p>
        </p:txBody>
      </p:sp>
      <p:pic>
        <p:nvPicPr>
          <p:cNvPr id="4" name="Picture 3" descr="Albemarle Corp (ALB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58" y="1371600"/>
            <a:ext cx="6585906" cy="52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9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(AX)(5-year chart)</a:t>
            </a:r>
            <a:endParaRPr lang="en-US" dirty="0"/>
          </a:p>
        </p:txBody>
      </p:sp>
      <p:pic>
        <p:nvPicPr>
          <p:cNvPr id="4" name="Picture 3" descr="AX - Axos Financial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662942"/>
            <a:ext cx="8875059" cy="58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(AX)(6-month chart)</a:t>
            </a:r>
            <a:endParaRPr lang="en-US" dirty="0"/>
          </a:p>
        </p:txBody>
      </p:sp>
      <p:pic>
        <p:nvPicPr>
          <p:cNvPr id="4" name="Picture 3" descr="AX - Axos Financial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594197"/>
            <a:ext cx="8875059" cy="52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9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(AX)(SSG)</a:t>
            </a:r>
            <a:endParaRPr lang="en-US" dirty="0"/>
          </a:p>
        </p:txBody>
      </p:sp>
      <p:pic>
        <p:nvPicPr>
          <p:cNvPr id="4" name="Picture 3" descr="Axos Financial Inc (AX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7" y="1505813"/>
            <a:ext cx="6250326" cy="50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Costco Wholesale </a:t>
            </a:r>
            <a:r>
              <a:rPr lang="en-US" sz="2800" dirty="0" smtClean="0"/>
              <a:t>(COST)(5-year chart)</a:t>
            </a:r>
            <a:endParaRPr lang="en-US" dirty="0"/>
          </a:p>
        </p:txBody>
      </p:sp>
      <p:pic>
        <p:nvPicPr>
          <p:cNvPr id="4" name="Picture 3" descr="COST - Costco Wholesale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554916"/>
            <a:ext cx="887505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0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Costco Wholesale </a:t>
            </a:r>
            <a:r>
              <a:rPr lang="en-US" sz="2800" dirty="0" smtClean="0"/>
              <a:t>(COST)(6-month chart)</a:t>
            </a:r>
            <a:endParaRPr lang="en-US" dirty="0"/>
          </a:p>
        </p:txBody>
      </p:sp>
      <p:pic>
        <p:nvPicPr>
          <p:cNvPr id="4" name="Picture 3" descr="COST - Costco Wholesale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Costco Wholesale </a:t>
            </a:r>
            <a:r>
              <a:rPr lang="en-US" sz="2800" dirty="0" smtClean="0"/>
              <a:t>(COST)(SSG)</a:t>
            </a:r>
            <a:endParaRPr lang="en-US" dirty="0"/>
          </a:p>
        </p:txBody>
      </p:sp>
      <p:pic>
        <p:nvPicPr>
          <p:cNvPr id="4" name="Picture 3" descr="Costco Wholesale Corp (COST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70" y="1371600"/>
            <a:ext cx="5299364" cy="52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(DIS)(5-year chart)</a:t>
            </a:r>
            <a:endParaRPr lang="en-US" dirty="0"/>
          </a:p>
        </p:txBody>
      </p:sp>
      <p:pic>
        <p:nvPicPr>
          <p:cNvPr id="4" name="Picture 3" descr="DIS - Walt Disney Company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NoVA Dashboard (200609) (Manifest Investing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4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3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(DIS)(6-month chart)</a:t>
            </a:r>
            <a:endParaRPr lang="en-US" dirty="0"/>
          </a:p>
        </p:txBody>
      </p:sp>
      <p:pic>
        <p:nvPicPr>
          <p:cNvPr id="4" name="Picture 3" descr="DIS - Walt Disney Company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09662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(DIS)(SSG)</a:t>
            </a:r>
            <a:endParaRPr lang="en-US" dirty="0"/>
          </a:p>
        </p:txBody>
      </p:sp>
      <p:pic>
        <p:nvPicPr>
          <p:cNvPr id="4" name="Picture 3" descr="The Walt Disney Co (DIS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32002"/>
            <a:ext cx="5299364" cy="50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(FIVE)(5-year chart)</a:t>
            </a:r>
            <a:endParaRPr lang="en-US" dirty="0"/>
          </a:p>
        </p:txBody>
      </p:sp>
      <p:pic>
        <p:nvPicPr>
          <p:cNvPr id="4" name="Picture 3" descr="FIVE - Five Below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2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(FIVE)(6-month chart)</a:t>
            </a:r>
            <a:endParaRPr lang="en-US" dirty="0"/>
          </a:p>
        </p:txBody>
      </p:sp>
      <p:pic>
        <p:nvPicPr>
          <p:cNvPr id="4" name="Picture 3" descr="FIVE - Five Below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25375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(FIVE)(SSG)</a:t>
            </a:r>
            <a:endParaRPr lang="en-US" dirty="0"/>
          </a:p>
        </p:txBody>
      </p:sp>
      <p:pic>
        <p:nvPicPr>
          <p:cNvPr id="4" name="Picture 3" descr="Five Below (FIVE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09" y="1558190"/>
            <a:ext cx="5425451" cy="4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43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(FND)(5-year chart)</a:t>
            </a:r>
            <a:endParaRPr lang="en-US" dirty="0"/>
          </a:p>
        </p:txBody>
      </p:sp>
      <p:pic>
        <p:nvPicPr>
          <p:cNvPr id="4" name="Picture 3" descr="FND - Floor &amp; Decor Holdings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2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(FND)(6-month chart)</a:t>
            </a:r>
            <a:endParaRPr lang="en-US" dirty="0"/>
          </a:p>
        </p:txBody>
      </p:sp>
      <p:pic>
        <p:nvPicPr>
          <p:cNvPr id="4" name="Picture 3" descr="FND - Floor &amp; Decor Holdings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1774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(FND)(SSG)</a:t>
            </a:r>
            <a:endParaRPr lang="en-US" dirty="0"/>
          </a:p>
        </p:txBody>
      </p:sp>
      <p:pic>
        <p:nvPicPr>
          <p:cNvPr id="4" name="Picture 3" descr="Floor &amp; Decor Holdings Inc (FND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32003"/>
            <a:ext cx="5299364" cy="50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3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Dynamics </a:t>
            </a:r>
            <a:r>
              <a:rPr lang="en-US" sz="2800" dirty="0" smtClean="0"/>
              <a:t>(GD)(5-year chart)</a:t>
            </a:r>
            <a:endParaRPr lang="en-US" dirty="0"/>
          </a:p>
        </p:txBody>
      </p:sp>
      <p:pic>
        <p:nvPicPr>
          <p:cNvPr id="4" name="Picture 3" descr="GD - General Dynamics Corp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1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General Dynamics </a:t>
            </a:r>
            <a:r>
              <a:rPr lang="en-US" sz="2800" dirty="0" smtClean="0"/>
              <a:t>(GD)(6-month chart)</a:t>
            </a:r>
            <a:endParaRPr lang="en-US" dirty="0"/>
          </a:p>
        </p:txBody>
      </p:sp>
      <p:pic>
        <p:nvPicPr>
          <p:cNvPr id="4" name="Picture 3" descr="GD - General Dynamics Corp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NoVA Dashboard (200609) (Manifest Investing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5" y="107016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78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General Dynamics </a:t>
            </a:r>
            <a:r>
              <a:rPr lang="en-US" sz="2800" dirty="0" smtClean="0"/>
              <a:t>(GD)(SSG)</a:t>
            </a:r>
            <a:endParaRPr lang="en-US" dirty="0"/>
          </a:p>
        </p:txBody>
      </p:sp>
      <p:pic>
        <p:nvPicPr>
          <p:cNvPr id="4" name="Picture 3" descr="General Dynamics Corp. (GD) 20060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50" y="1505814"/>
            <a:ext cx="5299364" cy="50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9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(HEI)(5-year chart)</a:t>
            </a:r>
            <a:endParaRPr lang="en-US" dirty="0"/>
          </a:p>
        </p:txBody>
      </p:sp>
      <p:pic>
        <p:nvPicPr>
          <p:cNvPr id="4" name="Picture 3" descr="HEI - Heico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36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2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(HEI)(6-month chart)</a:t>
            </a:r>
            <a:endParaRPr lang="en-US" dirty="0"/>
          </a:p>
        </p:txBody>
      </p:sp>
      <p:pic>
        <p:nvPicPr>
          <p:cNvPr id="4" name="Picture 3" descr="HEI - Heico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2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9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(HEI)(SSG)</a:t>
            </a:r>
            <a:endParaRPr lang="en-US" dirty="0"/>
          </a:p>
        </p:txBody>
      </p:sp>
      <p:pic>
        <p:nvPicPr>
          <p:cNvPr id="4" name="Picture 3" descr="Heico (HEI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8" y="1532001"/>
            <a:ext cx="5299364" cy="49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(INTC)(5-year chart)</a:t>
            </a:r>
            <a:endParaRPr lang="en-US" dirty="0"/>
          </a:p>
        </p:txBody>
      </p:sp>
      <p:pic>
        <p:nvPicPr>
          <p:cNvPr id="4" name="Picture 3" descr="INTC - Intel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6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(INTC)(6-month chart)</a:t>
            </a:r>
            <a:endParaRPr lang="en-US" dirty="0"/>
          </a:p>
        </p:txBody>
      </p:sp>
      <p:pic>
        <p:nvPicPr>
          <p:cNvPr id="4" name="Picture 3" descr="INTC - Intel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09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(INTC)(SSG)</a:t>
            </a:r>
            <a:endParaRPr lang="en-US" dirty="0"/>
          </a:p>
        </p:txBody>
      </p:sp>
      <p:pic>
        <p:nvPicPr>
          <p:cNvPr id="4" name="Picture 3" descr="Intel Corp (INTC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5" y="1594199"/>
            <a:ext cx="5299364" cy="49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(JLL)(5-year chart)</a:t>
            </a:r>
            <a:endParaRPr lang="en-US" dirty="0"/>
          </a:p>
        </p:txBody>
      </p:sp>
      <p:pic>
        <p:nvPicPr>
          <p:cNvPr id="4" name="Picture 3" descr="JLL - Jones Lang Lasalle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4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(JLL)(6-month chart)</a:t>
            </a:r>
            <a:endParaRPr lang="en-US" dirty="0"/>
          </a:p>
        </p:txBody>
      </p:sp>
      <p:pic>
        <p:nvPicPr>
          <p:cNvPr id="4" name="Picture 3" descr="JLL - Jones Lang Lasalle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7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(JLL)(SSG)</a:t>
            </a:r>
            <a:endParaRPr lang="en-US" dirty="0"/>
          </a:p>
        </p:txBody>
      </p:sp>
      <p:pic>
        <p:nvPicPr>
          <p:cNvPr id="4" name="Picture 3" descr="Jones Lang LaSalle Inc (JLL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36" y="1649847"/>
            <a:ext cx="5299364" cy="4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(ABBV)(5-year chart)</a:t>
            </a:r>
            <a:endParaRPr lang="en-US" dirty="0"/>
          </a:p>
        </p:txBody>
      </p:sp>
      <p:pic>
        <p:nvPicPr>
          <p:cNvPr id="6" name="Picture 5" descr="ABBV_Barchart_Interactive_Chart_06_06_2020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9" y="1554916"/>
            <a:ext cx="8599277" cy="50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(MIDD)(5-year chart)</a:t>
            </a:r>
            <a:endParaRPr lang="en-US" dirty="0"/>
          </a:p>
        </p:txBody>
      </p:sp>
      <p:pic>
        <p:nvPicPr>
          <p:cNvPr id="4" name="Picture 3" descr="MIDD - Middleby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5227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6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(MIDD)(6-month chart)</a:t>
            </a:r>
            <a:endParaRPr lang="en-US" dirty="0"/>
          </a:p>
        </p:txBody>
      </p:sp>
      <p:pic>
        <p:nvPicPr>
          <p:cNvPr id="4" name="Picture 3" descr="MIDD - Middleby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91557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4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(MIDD)(SSG)</a:t>
            </a:r>
            <a:endParaRPr lang="en-US" dirty="0"/>
          </a:p>
        </p:txBody>
      </p:sp>
      <p:pic>
        <p:nvPicPr>
          <p:cNvPr id="4" name="Picture 3" descr="The Middleby Corp (MIDD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23" y="1558190"/>
            <a:ext cx="5299364" cy="51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400" dirty="0" smtClean="0"/>
              <a:t>(RTX)(5-year chart)</a:t>
            </a:r>
            <a:endParaRPr lang="en-US" sz="2400" dirty="0"/>
          </a:p>
        </p:txBody>
      </p:sp>
      <p:pic>
        <p:nvPicPr>
          <p:cNvPr id="4" name="Picture 3" descr="RTX - Raytheon Technologies Corp.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6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000" dirty="0" smtClean="0"/>
              <a:t>(RTX)(6-month chart)</a:t>
            </a:r>
            <a:endParaRPr lang="en-US" sz="2000" dirty="0"/>
          </a:p>
        </p:txBody>
      </p:sp>
      <p:pic>
        <p:nvPicPr>
          <p:cNvPr id="4" name="Picture 3" descr="RTX - Raytheon Technologies Corp.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46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000" dirty="0" smtClean="0"/>
              <a:t>(RTX)(SSG)</a:t>
            </a:r>
            <a:endParaRPr lang="en-US" sz="2000" dirty="0"/>
          </a:p>
        </p:txBody>
      </p:sp>
      <p:pic>
        <p:nvPicPr>
          <p:cNvPr id="4" name="Picture 3" descr="Raytheon Technologies Co. (RTX) 2006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371600"/>
            <a:ext cx="5299364" cy="52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9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Schwab, Charles </a:t>
            </a:r>
            <a:r>
              <a:rPr lang="en-US" sz="2800" dirty="0" smtClean="0"/>
              <a:t>(SCHW)(5-year chart)</a:t>
            </a:r>
            <a:endParaRPr lang="en-US" dirty="0"/>
          </a:p>
        </p:txBody>
      </p:sp>
      <p:pic>
        <p:nvPicPr>
          <p:cNvPr id="4" name="Picture 3" descr="SCHW - The Charles Schwab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" y="136832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2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Schwab, Charles </a:t>
            </a:r>
            <a:r>
              <a:rPr lang="en-US" sz="2800" dirty="0" smtClean="0"/>
              <a:t>(SCHW)(6-month chart)</a:t>
            </a:r>
            <a:endParaRPr lang="en-US" dirty="0"/>
          </a:p>
        </p:txBody>
      </p:sp>
      <p:pic>
        <p:nvPicPr>
          <p:cNvPr id="4" name="Picture 3" descr="SCHW - The Charles Schwab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43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Schwab, Charles </a:t>
            </a:r>
            <a:r>
              <a:rPr lang="en-US" sz="2800" dirty="0" smtClean="0"/>
              <a:t>(SCHW)(SSG)</a:t>
            </a:r>
            <a:endParaRPr lang="en-US" dirty="0"/>
          </a:p>
        </p:txBody>
      </p:sp>
      <p:pic>
        <p:nvPicPr>
          <p:cNvPr id="4" name="Picture 3" descr="Charles Schwab Corp (SCHW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9" y="1584377"/>
            <a:ext cx="5299364" cy="51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4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Roadhouse </a:t>
            </a:r>
            <a:r>
              <a:rPr lang="en-US" sz="2800" dirty="0" smtClean="0"/>
              <a:t>(TXRH)(5-year chart)</a:t>
            </a:r>
            <a:endParaRPr lang="en-US" dirty="0"/>
          </a:p>
        </p:txBody>
      </p:sp>
      <p:pic>
        <p:nvPicPr>
          <p:cNvPr id="4" name="Picture 3" descr="TXRH - Texas Roadhouse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(ABBV)(6-month chart)</a:t>
            </a:r>
            <a:endParaRPr lang="en-US" dirty="0"/>
          </a:p>
        </p:txBody>
      </p:sp>
      <p:pic>
        <p:nvPicPr>
          <p:cNvPr id="5" name="Picture 4" descr="ABBV_Barchart_Interactive_Chart_06_06_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2" y="1689131"/>
            <a:ext cx="8544231" cy="472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1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Texas Roadhouse </a:t>
            </a:r>
            <a:r>
              <a:rPr lang="en-US" sz="2800" dirty="0" smtClean="0"/>
              <a:t>(TXRH)(6-month chart)</a:t>
            </a:r>
            <a:endParaRPr lang="en-US" dirty="0"/>
          </a:p>
        </p:txBody>
      </p:sp>
      <p:pic>
        <p:nvPicPr>
          <p:cNvPr id="4" name="Picture 3" descr="TXRH - Texas Roadhouse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0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Texas Roadhouse </a:t>
            </a:r>
            <a:r>
              <a:rPr lang="en-US" sz="2800" dirty="0" smtClean="0"/>
              <a:t>(TXRH)(SSG)</a:t>
            </a:r>
            <a:endParaRPr lang="en-US" dirty="0"/>
          </a:p>
        </p:txBody>
      </p:sp>
      <p:pic>
        <p:nvPicPr>
          <p:cNvPr id="4" name="Picture 3" descr="Texas Roadhouse Inc (TXRH) 2006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09" y="1489446"/>
            <a:ext cx="5299364" cy="48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42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(ULTA)(5-year chart)</a:t>
            </a:r>
            <a:endParaRPr lang="en-US" dirty="0"/>
          </a:p>
        </p:txBody>
      </p:sp>
      <p:pic>
        <p:nvPicPr>
          <p:cNvPr id="4" name="Picture 3" descr="ULTA - Ulta Beauty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9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(ULTA)(6-month chart)</a:t>
            </a:r>
            <a:endParaRPr lang="en-US" dirty="0"/>
          </a:p>
        </p:txBody>
      </p:sp>
      <p:pic>
        <p:nvPicPr>
          <p:cNvPr id="4" name="Picture 3" descr="ULTA - Ulta Beauty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(ULTA)(SSG)</a:t>
            </a:r>
            <a:endParaRPr lang="en-US" dirty="0"/>
          </a:p>
        </p:txBody>
      </p:sp>
      <p:pic>
        <p:nvPicPr>
          <p:cNvPr id="4" name="Picture 3" descr="Ulta Beauty Inc (ULTA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9" y="1623660"/>
            <a:ext cx="5299364" cy="52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1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(UNH)(5-year chart)</a:t>
            </a:r>
            <a:endParaRPr lang="en-US" sz="2000" dirty="0"/>
          </a:p>
        </p:txBody>
      </p:sp>
      <p:pic>
        <p:nvPicPr>
          <p:cNvPr id="4" name="Picture 3" descr="UNH - Unitedhealth Grou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" y="125375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22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(UNH)(6-month chart)</a:t>
            </a:r>
            <a:endParaRPr lang="en-US" sz="2000" dirty="0"/>
          </a:p>
        </p:txBody>
      </p:sp>
      <p:pic>
        <p:nvPicPr>
          <p:cNvPr id="4" name="Picture 3" descr="UNH - Unitedhealth Grou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" y="12439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4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(UNH)(SSG)</a:t>
            </a:r>
            <a:endParaRPr lang="en-US" sz="2000" dirty="0"/>
          </a:p>
        </p:txBody>
      </p:sp>
      <p:pic>
        <p:nvPicPr>
          <p:cNvPr id="4" name="Picture 3" descr="UnitedHealth Group (UNH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28728"/>
            <a:ext cx="5299364" cy="50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44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(VEEV)(5-year chart)</a:t>
            </a:r>
            <a:endParaRPr lang="en-US" dirty="0"/>
          </a:p>
        </p:txBody>
      </p:sp>
      <p:pic>
        <p:nvPicPr>
          <p:cNvPr id="4" name="Picture 3" descr="VEEV - Veeva Systems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24066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3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(VEEV)(6-month chart)</a:t>
            </a:r>
            <a:endParaRPr lang="en-US" dirty="0"/>
          </a:p>
        </p:txBody>
      </p:sp>
      <p:pic>
        <p:nvPicPr>
          <p:cNvPr id="4" name="Picture 3" descr="VEEV - Veeva Systems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(ABBV)(SSG)</a:t>
            </a:r>
            <a:endParaRPr lang="en-US" dirty="0"/>
          </a:p>
        </p:txBody>
      </p:sp>
      <p:pic>
        <p:nvPicPr>
          <p:cNvPr id="6" name="Picture 5" descr="Abbvie Inc (ABBV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77" y="1371600"/>
            <a:ext cx="5299364" cy="51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71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(VEEV)(SSG)</a:t>
            </a:r>
            <a:endParaRPr lang="en-US" dirty="0"/>
          </a:p>
        </p:txBody>
      </p:sp>
      <p:pic>
        <p:nvPicPr>
          <p:cNvPr id="4" name="Picture 3" descr="Veeva Systems Inc (VEEV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9" y="1545095"/>
            <a:ext cx="5299364" cy="51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6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Alliance </a:t>
            </a:r>
            <a:r>
              <a:rPr lang="en-US" sz="2800" dirty="0" smtClean="0"/>
              <a:t>(WAL)(5-year chart)</a:t>
            </a:r>
            <a:endParaRPr lang="en-US" dirty="0"/>
          </a:p>
        </p:txBody>
      </p:sp>
      <p:pic>
        <p:nvPicPr>
          <p:cNvPr id="4" name="Picture 3" descr="WAL - Western Alliance Ban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2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38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Western Alliance </a:t>
            </a:r>
            <a:r>
              <a:rPr lang="en-US" sz="2400" dirty="0" smtClean="0"/>
              <a:t>(WAL)(6-month chart)</a:t>
            </a:r>
            <a:endParaRPr lang="en-US" sz="2400" dirty="0"/>
          </a:p>
        </p:txBody>
      </p:sp>
      <p:pic>
        <p:nvPicPr>
          <p:cNvPr id="4" name="Picture 3" descr="WAL - Western Alliance Ban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150581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4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Western Alliance </a:t>
            </a:r>
            <a:r>
              <a:rPr lang="en-US" sz="2400" dirty="0" smtClean="0"/>
              <a:t>(WAL)(SSG)</a:t>
            </a:r>
            <a:endParaRPr lang="en-US" sz="2400" dirty="0"/>
          </a:p>
        </p:txBody>
      </p:sp>
      <p:pic>
        <p:nvPicPr>
          <p:cNvPr id="4" name="Picture 3" descr="Western Alliance Bancorp (WAL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15" y="1518908"/>
            <a:ext cx="5299364" cy="49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(ADBE)(5-year chart)</a:t>
            </a:r>
            <a:endParaRPr lang="en-US" dirty="0"/>
          </a:p>
        </p:txBody>
      </p:sp>
      <p:pic>
        <p:nvPicPr>
          <p:cNvPr id="4" name="Picture 3" descr="ADBE - Adobe Systems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" y="12439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(ADBE)(6-month chart)</a:t>
            </a:r>
            <a:endParaRPr lang="en-US" dirty="0"/>
          </a:p>
        </p:txBody>
      </p:sp>
      <p:pic>
        <p:nvPicPr>
          <p:cNvPr id="4" name="Picture 3" descr="ADBE - Adobe Systems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(ADBE)(SSG)</a:t>
            </a:r>
            <a:endParaRPr lang="en-US" dirty="0"/>
          </a:p>
        </p:txBody>
      </p:sp>
      <p:pic>
        <p:nvPicPr>
          <p:cNvPr id="4" name="Picture 3" descr="Adobe Systems Inc (ADBE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501937"/>
            <a:ext cx="5394420" cy="52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24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481</TotalTime>
  <Words>626</Words>
  <Application>Microsoft Macintosh PowerPoint</Application>
  <PresentationFormat>On-screen Show (4:3)</PresentationFormat>
  <Paragraphs>63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Inkwell</vt:lpstr>
      <vt:lpstr>Introduction to and Review of the McNoVA Watchlist  (as of May 31, 2020)</vt:lpstr>
      <vt:lpstr>PowerPoint Presentation</vt:lpstr>
      <vt:lpstr>PowerPoint Presentation</vt:lpstr>
      <vt:lpstr>Abbvie (ABBV)(5-year chart)</vt:lpstr>
      <vt:lpstr>Abbvie (ABBV)(6-month chart)</vt:lpstr>
      <vt:lpstr>Abbvie (ABBV)(SSG)</vt:lpstr>
      <vt:lpstr>Adobe Systems (ADBE)(5-year chart)</vt:lpstr>
      <vt:lpstr>Adobe Systems (ADBE)(6-month chart)</vt:lpstr>
      <vt:lpstr>Adobe Systems (ADBE)(SSG)</vt:lpstr>
      <vt:lpstr>Albemarle Corp. (ALB)(5-year chart)</vt:lpstr>
      <vt:lpstr>Albemarle Corp. (ALB)(6-month chart)</vt:lpstr>
      <vt:lpstr>Albemarle Corp. (ALB)(SSG)</vt:lpstr>
      <vt:lpstr>Axos Financial (AX)(5-year chart)</vt:lpstr>
      <vt:lpstr>Axos Financial (AX)(6-month chart)</vt:lpstr>
      <vt:lpstr>Axos Financial (AX)(SSG)</vt:lpstr>
      <vt:lpstr>Costco Wholesale (COST)(5-year chart)</vt:lpstr>
      <vt:lpstr>Costco Wholesale (COST)(6-month chart)</vt:lpstr>
      <vt:lpstr>Costco Wholesale (COST)(SSG)</vt:lpstr>
      <vt:lpstr>Disney (Walt) (DIS)(5-year chart)</vt:lpstr>
      <vt:lpstr>Disney (Walt) (DIS)(6-month chart)</vt:lpstr>
      <vt:lpstr>Disney (Walt) (DIS)(SSG)</vt:lpstr>
      <vt:lpstr>Five Below (FIVE)(5-year chart)</vt:lpstr>
      <vt:lpstr>Five Below (FIVE)(6-month chart)</vt:lpstr>
      <vt:lpstr>Five Below (FIVE)(SSG)</vt:lpstr>
      <vt:lpstr>Floor &amp; Décor (FND)(5-year chart)</vt:lpstr>
      <vt:lpstr>Floor &amp; Décor (FND)(6-month chart)</vt:lpstr>
      <vt:lpstr>Floor &amp; Décor (FND)(SSG)</vt:lpstr>
      <vt:lpstr>General Dynamics (GD)(5-year chart)</vt:lpstr>
      <vt:lpstr>General Dynamics (GD)(6-month chart)</vt:lpstr>
      <vt:lpstr>General Dynamics (GD)(SSG)</vt:lpstr>
      <vt:lpstr>HEICO Corp (HEI)(5-year chart)</vt:lpstr>
      <vt:lpstr>HEICO Corp (HEI)(6-month chart)</vt:lpstr>
      <vt:lpstr>HEICO Corp (HEI)(SSG)</vt:lpstr>
      <vt:lpstr>Intel (INTC)(5-year chart)</vt:lpstr>
      <vt:lpstr>Intel (INTC)(6-month chart)</vt:lpstr>
      <vt:lpstr>Intel (INTC)(SSG)</vt:lpstr>
      <vt:lpstr>Jones Lang Salle (JLL)(5-year chart)</vt:lpstr>
      <vt:lpstr>Jones Lang Salle (JLL)(6-month chart)</vt:lpstr>
      <vt:lpstr>Jones Lang Salle (JLL)(SSG)</vt:lpstr>
      <vt:lpstr>Middleby (MIDD)(5-year chart)</vt:lpstr>
      <vt:lpstr>Middleby (MIDD)(6-month chart)</vt:lpstr>
      <vt:lpstr>Middleby (MIDD)(SSG)</vt:lpstr>
      <vt:lpstr>Raytheon Technologies (RTX)(5-year chart)</vt:lpstr>
      <vt:lpstr>Raytheon Technologies (RTX)(6-month chart)</vt:lpstr>
      <vt:lpstr>Raytheon Technologies (RTX)(SSG)</vt:lpstr>
      <vt:lpstr>Schwab, Charles (SCHW)(5-year chart)</vt:lpstr>
      <vt:lpstr>Schwab, Charles (SCHW)(6-month chart)</vt:lpstr>
      <vt:lpstr>Schwab, Charles (SCHW)(SSG)</vt:lpstr>
      <vt:lpstr>Texas Roadhouse (TXRH)(5-year chart)</vt:lpstr>
      <vt:lpstr>Texas Roadhouse (TXRH)(6-month chart)</vt:lpstr>
      <vt:lpstr>Texas Roadhouse (TXRH)(SSG)</vt:lpstr>
      <vt:lpstr>Ulta Beauty (ULTA)(5-year chart)</vt:lpstr>
      <vt:lpstr>Ulta Beauty (ULTA)(6-month chart)</vt:lpstr>
      <vt:lpstr>Ulta Beauty (ULTA)(SSG)</vt:lpstr>
      <vt:lpstr>UnitedHealth Group (UNH)(5-year chart)</vt:lpstr>
      <vt:lpstr>UnitedHealth Group (UNH)(6-month chart)</vt:lpstr>
      <vt:lpstr>UnitedHealth Group (UNH)(SSG)</vt:lpstr>
      <vt:lpstr>Veeva Systems (VEEV)(5-year chart)</vt:lpstr>
      <vt:lpstr>Veeva Systems (VEEV)(6-month chart)</vt:lpstr>
      <vt:lpstr>Veeva Systems (VEEV)(SSG)</vt:lpstr>
      <vt:lpstr>Western Alliance (WAL)(5-year chart)</vt:lpstr>
      <vt:lpstr>Western Alliance (WAL)(6-month chart)</vt:lpstr>
      <vt:lpstr>Western Alliance (WAL)(SSG)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and Update of the McNoVA Watchlist  (as of May 31, 2020)</dc:title>
  <dc:creator>Microsoft Office User</dc:creator>
  <cp:lastModifiedBy>Microsoft Office User</cp:lastModifiedBy>
  <cp:revision>20</cp:revision>
  <dcterms:created xsi:type="dcterms:W3CDTF">2020-06-03T12:29:54Z</dcterms:created>
  <dcterms:modified xsi:type="dcterms:W3CDTF">2020-06-09T22:44:00Z</dcterms:modified>
</cp:coreProperties>
</file>