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p w:rsidR="00462A9F" w:rsidRDefault="00462A9F" w:rsidP="00462A9F">
      <w:r>
        <w:t>Acid Test for 1</w:t>
      </w:r>
      <w:r w:rsidRPr="00462A9F">
        <w:rPr>
          <w:vertAlign w:val="superscript"/>
        </w:rPr>
        <w:t>st</w:t>
      </w:r>
      <w:r>
        <w:t xml:space="preserve"> Look at Stocks in MicNova Portfolio, July 10, 2019 – Table Exercise</w:t>
      </w:r>
    </w:p>
    <w:p w:rsidR="00462A9F" w:rsidRDefault="00462A9F" w:rsidP="00462A9F">
      <w:pPr>
        <w:pStyle w:val="ListParagraph"/>
        <w:numPr>
          <w:ilvl w:val="0"/>
          <w:numId w:val="2"/>
        </w:numPr>
        <w:ind w:hanging="1080"/>
      </w:pPr>
      <w:r>
        <w:t xml:space="preserve">    </w:t>
      </w:r>
      <w:r>
        <w:tab/>
      </w:r>
      <w:r>
        <w:tab/>
        <w:t xml:space="preserve">B.  </w:t>
      </w:r>
      <w:r>
        <w:tab/>
      </w:r>
      <w:r>
        <w:tab/>
      </w:r>
      <w:r>
        <w:tab/>
        <w:t xml:space="preserve">C. </w:t>
      </w:r>
      <w:r>
        <w:tab/>
      </w:r>
      <w:r>
        <w:tab/>
      </w:r>
      <w:r>
        <w:tab/>
        <w:t>D.</w:t>
      </w:r>
    </w:p>
    <w:p w:rsidR="00462A9F" w:rsidRDefault="00462A9F">
      <w:r>
        <w:t>Stock Name: ____________              ____________             ____________             ____________</w:t>
      </w:r>
    </w:p>
    <w:p w:rsidR="00462A9F" w:rsidRDefault="00462A9F">
      <w:r>
        <w:t>Acid Test # 1. Sales</w:t>
      </w:r>
    </w:p>
    <w:p w:rsidR="00462A9F" w:rsidRDefault="00462A9F" w:rsidP="00462A9F">
      <w:r>
        <w:t xml:space="preserve">     a. Growing/up?        ______            _________                   ____________             ___________</w:t>
      </w:r>
    </w:p>
    <w:p w:rsidR="00462A9F" w:rsidRDefault="00462A9F" w:rsidP="00462A9F">
      <w:r>
        <w:t xml:space="preserve">     b. % from </w:t>
      </w:r>
      <w:proofErr w:type="spellStart"/>
      <w:r>
        <w:t>yr</w:t>
      </w:r>
      <w:proofErr w:type="spellEnd"/>
      <w:r>
        <w:t xml:space="preserve"> ago?     ______            _________                   ____________             ___________</w:t>
      </w:r>
    </w:p>
    <w:p w:rsidR="00462A9F" w:rsidRDefault="00462A9F" w:rsidP="00462A9F">
      <w:r>
        <w:t xml:space="preserve">     c. Target per size?   </w:t>
      </w:r>
      <w:r w:rsidR="00BE3B55">
        <w:t xml:space="preserve"> </w:t>
      </w:r>
      <w:r>
        <w:t>______            _________                   ____________             ___________</w:t>
      </w:r>
    </w:p>
    <w:p w:rsidR="00BE3B55" w:rsidRDefault="00BE3B55" w:rsidP="00BE3B55">
      <w:r>
        <w:t>Acid Test # 2. Pre-tax Profit (“Profit”)</w:t>
      </w:r>
    </w:p>
    <w:p w:rsidR="00BE3B55" w:rsidRDefault="00BE3B55" w:rsidP="00602FE3">
      <w:pPr>
        <w:spacing w:after="0" w:line="240" w:lineRule="auto"/>
      </w:pPr>
      <w:r>
        <w:t xml:space="preserve">     </w:t>
      </w:r>
      <w:proofErr w:type="gramStart"/>
      <w:r>
        <w:t>a</w:t>
      </w:r>
      <w:proofErr w:type="gramEnd"/>
      <w:r>
        <w:t>. Growing</w:t>
      </w:r>
      <w:r w:rsidR="00602FE3">
        <w:t xml:space="preserve"> up/ even</w:t>
      </w:r>
      <w:r>
        <w:t xml:space="preserve"> </w:t>
      </w:r>
      <w:r w:rsidR="00602FE3">
        <w:t xml:space="preserve"> </w:t>
      </w:r>
      <w:r>
        <w:t>______            _________                   ____________             ___________</w:t>
      </w:r>
    </w:p>
    <w:p w:rsidR="00602FE3" w:rsidRDefault="00602FE3" w:rsidP="00602FE3">
      <w:pPr>
        <w:spacing w:after="0" w:line="240" w:lineRule="auto"/>
      </w:pPr>
      <w:r>
        <w:t xml:space="preserve">          </w:t>
      </w:r>
      <w:proofErr w:type="gramStart"/>
      <w:r>
        <w:t>w</w:t>
      </w:r>
      <w:proofErr w:type="gramEnd"/>
      <w:r>
        <w:t>. sales?</w:t>
      </w:r>
    </w:p>
    <w:p w:rsidR="00BE3B55" w:rsidRDefault="00BE3B55" w:rsidP="00602FE3">
      <w:pPr>
        <w:spacing w:after="0" w:line="240" w:lineRule="auto"/>
      </w:pPr>
      <w:r>
        <w:t xml:space="preserve">     b. </w:t>
      </w:r>
      <w:r w:rsidR="00602FE3">
        <w:t>Profit Margin:</w:t>
      </w:r>
      <w:r>
        <w:t xml:space="preserve">     </w:t>
      </w:r>
      <w:r w:rsidR="00602FE3">
        <w:t xml:space="preserve">     </w:t>
      </w:r>
      <w:r>
        <w:t>______            _________                   ____________             ___________</w:t>
      </w:r>
    </w:p>
    <w:p w:rsidR="00602FE3" w:rsidRDefault="00602FE3" w:rsidP="00602FE3">
      <w:pPr>
        <w:spacing w:after="0" w:line="240" w:lineRule="auto"/>
      </w:pPr>
      <w:r>
        <w:t xml:space="preserve">          </w:t>
      </w:r>
      <w:r w:rsidRPr="00DE4D5F">
        <w:rPr>
          <w:i/>
        </w:rPr>
        <w:t>Widening, even, narrowing</w:t>
      </w:r>
      <w:r>
        <w:t>?</w:t>
      </w:r>
    </w:p>
    <w:p w:rsidR="00BE3B55" w:rsidRDefault="00BE3B55" w:rsidP="00BE3B55">
      <w:r>
        <w:t xml:space="preserve">     c. </w:t>
      </w:r>
      <w:r w:rsidR="00602FE3">
        <w:t xml:space="preserve">Last 4 </w:t>
      </w:r>
      <w:proofErr w:type="spellStart"/>
      <w:r w:rsidR="00602FE3">
        <w:t>Qtrs</w:t>
      </w:r>
      <w:proofErr w:type="spellEnd"/>
      <w:r w:rsidR="00602FE3">
        <w:t>: %</w:t>
      </w:r>
      <w:r>
        <w:t xml:space="preserve">?    </w:t>
      </w:r>
      <w:r w:rsidR="00602FE3">
        <w:t xml:space="preserve">       </w:t>
      </w:r>
      <w:r>
        <w:t>______            _________                   ____________             ___________</w:t>
      </w:r>
    </w:p>
    <w:p w:rsidR="00602FE3" w:rsidRDefault="00602FE3" w:rsidP="00BE3B55"/>
    <w:p w:rsidR="00602FE3" w:rsidRDefault="00602FE3" w:rsidP="00602FE3">
      <w:r>
        <w:t xml:space="preserve"> Acid Test # 3. Earnings Per </w:t>
      </w:r>
      <w:proofErr w:type="gramStart"/>
      <w:r>
        <w:t>Share  (</w:t>
      </w:r>
      <w:proofErr w:type="gramEnd"/>
      <w:r>
        <w:t>“Earnings or EPS”)</w:t>
      </w:r>
    </w:p>
    <w:p w:rsidR="00602FE3" w:rsidRDefault="00602FE3" w:rsidP="00602FE3">
      <w:pPr>
        <w:spacing w:after="0" w:line="240" w:lineRule="auto"/>
      </w:pPr>
      <w:r>
        <w:t xml:space="preserve">     </w:t>
      </w:r>
      <w:proofErr w:type="gramStart"/>
      <w:r>
        <w:t>a</w:t>
      </w:r>
      <w:proofErr w:type="gramEnd"/>
      <w:r>
        <w:t>. Growing up/ even     ______            _________                   ____________             ___________</w:t>
      </w:r>
    </w:p>
    <w:p w:rsidR="00602FE3" w:rsidRDefault="00602FE3" w:rsidP="00602FE3">
      <w:pPr>
        <w:spacing w:after="0" w:line="240" w:lineRule="auto"/>
      </w:pPr>
      <w:r>
        <w:t xml:space="preserve">          </w:t>
      </w:r>
      <w:proofErr w:type="gramStart"/>
      <w:r>
        <w:t>w</w:t>
      </w:r>
      <w:proofErr w:type="gramEnd"/>
      <w:r>
        <w:t>. sales &amp; profits?</w:t>
      </w:r>
    </w:p>
    <w:p w:rsidR="00602FE3" w:rsidRDefault="00602FE3" w:rsidP="00602FE3">
      <w:pPr>
        <w:spacing w:after="0" w:line="240" w:lineRule="auto"/>
      </w:pPr>
      <w:r>
        <w:t xml:space="preserve">     b. Latest </w:t>
      </w:r>
      <w:proofErr w:type="spellStart"/>
      <w:r>
        <w:t>Qtr</w:t>
      </w:r>
      <w:proofErr w:type="spellEnd"/>
      <w:r>
        <w:t xml:space="preserve"> vs </w:t>
      </w:r>
      <w:proofErr w:type="spellStart"/>
      <w:r>
        <w:t>Yr</w:t>
      </w:r>
      <w:proofErr w:type="spellEnd"/>
      <w:r>
        <w:t xml:space="preserve"> ago?</w:t>
      </w:r>
      <w:r w:rsidRPr="00602FE3">
        <w:t xml:space="preserve"> </w:t>
      </w:r>
      <w:r>
        <w:t>______            _________                   ____________             ___________</w:t>
      </w:r>
    </w:p>
    <w:p w:rsidR="00DE4D5F" w:rsidRDefault="00602FE3" w:rsidP="00602FE3">
      <w:pPr>
        <w:spacing w:after="0" w:line="240" w:lineRule="auto"/>
      </w:pPr>
      <w:r>
        <w:t xml:space="preserve">     </w:t>
      </w:r>
      <w:proofErr w:type="gramStart"/>
      <w:r>
        <w:t>bb</w:t>
      </w:r>
      <w:proofErr w:type="gramEnd"/>
      <w:r>
        <w:t xml:space="preserve">. Recent 4 </w:t>
      </w:r>
      <w:proofErr w:type="spellStart"/>
      <w:r>
        <w:t>Qtrs</w:t>
      </w:r>
      <w:proofErr w:type="spellEnd"/>
      <w:r>
        <w:t>?         ______            _________                   ____________             ___________</w:t>
      </w:r>
    </w:p>
    <w:p w:rsidR="00DE4D5F" w:rsidRDefault="00DE4D5F" w:rsidP="00602FE3">
      <w:pPr>
        <w:spacing w:after="0" w:line="240" w:lineRule="auto"/>
      </w:pPr>
      <w:r>
        <w:t xml:space="preserve">            (</w:t>
      </w:r>
      <w:proofErr w:type="gramStart"/>
      <w:r w:rsidRPr="00DE4D5F">
        <w:rPr>
          <w:i/>
        </w:rPr>
        <w:t>up</w:t>
      </w:r>
      <w:proofErr w:type="gramEnd"/>
      <w:r w:rsidRPr="00DE4D5F">
        <w:rPr>
          <w:i/>
        </w:rPr>
        <w:t>, even, down?</w:t>
      </w:r>
      <w:r>
        <w:t>)</w:t>
      </w:r>
      <w:r w:rsidR="00602FE3">
        <w:t xml:space="preserve"> </w:t>
      </w:r>
    </w:p>
    <w:p w:rsidR="00797862" w:rsidRDefault="00DE4D5F" w:rsidP="00797862">
      <w:pPr>
        <w:spacing w:after="0" w:line="240" w:lineRule="auto"/>
      </w:pPr>
      <w:r>
        <w:t xml:space="preserve">      c. Debt </w:t>
      </w:r>
      <w:r w:rsidR="00797862">
        <w:t xml:space="preserve">to Capital?  </w:t>
      </w:r>
      <w:r w:rsidR="00797862">
        <w:tab/>
        <w:t xml:space="preserve">    ______            _________                   ____________             ___________</w:t>
      </w:r>
    </w:p>
    <w:p w:rsidR="00797862" w:rsidRDefault="00797862" w:rsidP="00797862">
      <w:pPr>
        <w:spacing w:after="0" w:line="240" w:lineRule="auto"/>
      </w:pPr>
      <w:r>
        <w:t xml:space="preserve">            (%; </w:t>
      </w:r>
      <w:r w:rsidRPr="00DE4D5F">
        <w:rPr>
          <w:i/>
        </w:rPr>
        <w:t>up, even, down?</w:t>
      </w:r>
      <w:r>
        <w:t xml:space="preserve">) </w:t>
      </w:r>
    </w:p>
    <w:p w:rsidR="00602FE3" w:rsidRDefault="00797862" w:rsidP="00602FE3">
      <w:pPr>
        <w:spacing w:after="0" w:line="240" w:lineRule="auto"/>
      </w:pPr>
      <w:r>
        <w:t xml:space="preserve">      </w:t>
      </w:r>
      <w:r w:rsidR="00602FE3">
        <w:t xml:space="preserve">      </w:t>
      </w:r>
    </w:p>
    <w:p w:rsidR="00602FE3" w:rsidRDefault="00602FE3" w:rsidP="00BE3B55"/>
    <w:p w:rsidR="00F97A85" w:rsidRDefault="00F97A85" w:rsidP="00462A9F">
      <w:r>
        <w:rPr>
          <w:b/>
        </w:rPr>
        <w:t xml:space="preserve">Preliminary </w:t>
      </w:r>
      <w:r w:rsidR="00797862" w:rsidRPr="00797862">
        <w:rPr>
          <w:b/>
        </w:rPr>
        <w:t>Conclusion</w:t>
      </w:r>
      <w:r>
        <w:rPr>
          <w:b/>
        </w:rPr>
        <w:t>s</w:t>
      </w:r>
      <w:r w:rsidR="00797862">
        <w:t xml:space="preserve">: </w:t>
      </w:r>
    </w:p>
    <w:p w:rsidR="00BE3B55" w:rsidRDefault="00797862" w:rsidP="00F97A85">
      <w:pPr>
        <w:pStyle w:val="ListParagraph"/>
        <w:numPr>
          <w:ilvl w:val="0"/>
          <w:numId w:val="3"/>
        </w:numPr>
      </w:pPr>
      <w:r>
        <w:t xml:space="preserve">Does Stock meet all Acid Tests (Y/N)? </w:t>
      </w:r>
    </w:p>
    <w:p w:rsidR="00462A9F" w:rsidRDefault="00797862" w:rsidP="00797862">
      <w:pPr>
        <w:ind w:left="1440" w:firstLine="720"/>
      </w:pPr>
      <w:r>
        <w:t>______            _________                   ____________             ___________</w:t>
      </w:r>
    </w:p>
    <w:p w:rsidR="00F97A85" w:rsidRDefault="00F97A85" w:rsidP="00F97A85">
      <w:pPr>
        <w:pStyle w:val="ListParagraph"/>
        <w:numPr>
          <w:ilvl w:val="0"/>
          <w:numId w:val="3"/>
        </w:numPr>
      </w:pPr>
      <w:r>
        <w:t>What question/s might you have about any of these stock’s sales, profit, earnings, or debt about when we examine them further</w:t>
      </w:r>
      <w:r>
        <w:t xml:space="preserve">? </w:t>
      </w:r>
    </w:p>
    <w:p w:rsidR="00F97A85" w:rsidRDefault="00F97A85" w:rsidP="00F97A85">
      <w:pPr>
        <w:pStyle w:val="ListParagraph"/>
        <w:ind w:left="2148" w:firstLine="12"/>
      </w:pPr>
      <w:bookmarkStart w:id="0" w:name="_GoBack"/>
      <w:bookmarkEnd w:id="0"/>
      <w:r>
        <w:t>______            _________                   ____________             ___________</w:t>
      </w:r>
    </w:p>
    <w:p w:rsidR="00F97A85" w:rsidRDefault="00F97A85" w:rsidP="00F97A85">
      <w:pPr>
        <w:pStyle w:val="ListParagraph"/>
        <w:ind w:left="708"/>
      </w:pPr>
    </w:p>
    <w:p w:rsidR="00F97A85" w:rsidRDefault="00F97A85" w:rsidP="00797862">
      <w:pPr>
        <w:ind w:left="1440" w:firstLine="720"/>
      </w:pPr>
    </w:p>
    <w:sectPr w:rsidR="00F97A85">
      <w:pgSz w:w="12240" w:h="15840"/>
      <w:pgMar w:top="1440" w:right="1440" w:bottom="1440" w:left="1440" w:header="720" w:footer="720" w:gutter="0"/>
      <w:cols w:space="720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Times New Roman">
    <w:panose1 w:val="02020603050405020304"/>
    <w:charset w:val="00"/>
    <w:family w:val="roman"/>
    <w:pitch w:val="variable"/>
    <w:sig w:usb0="E0002EFF" w:usb1="C000785B" w:usb2="00000009" w:usb3="00000000" w:csb0="000001FF" w:csb1="00000000"/>
  </w:font>
  <w:font w:name="Calibri">
    <w:panose1 w:val="020F0502020204030204"/>
    <w:charset w:val="00"/>
    <w:family w:val="swiss"/>
    <w:pitch w:val="variable"/>
    <w:sig w:usb0="E0002AFF" w:usb1="C000247B" w:usb2="00000009" w:usb3="00000000" w:csb0="000001FF" w:csb1="00000000"/>
  </w:font>
  <w:font w:name="Calibri Light">
    <w:panose1 w:val="020F0302020204030204"/>
    <w:charset w:val="00"/>
    <w:family w:val="swiss"/>
    <w:pitch w:val="variable"/>
    <w:sig w:usb0="E0002AFF" w:usb1="C000247B" w:usb2="00000009" w:usb3="00000000" w:csb0="000001FF" w:csb1="00000000"/>
  </w:font>
</w:fonts>
</file>

<file path=word/numbering.xml><?xml version="1.0" encoding="utf-8"?>
<w:numbering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abstractNum w:abstractNumId="0" w15:restartNumberingAfterBreak="0">
    <w:nsid w:val="0B765042"/>
    <w:multiLevelType w:val="hybridMultilevel"/>
    <w:tmpl w:val="02780B5E"/>
    <w:lvl w:ilvl="0" w:tplc="BBA2AF7E">
      <w:start w:val="1"/>
      <w:numFmt w:val="lowerLetter"/>
      <w:lvlText w:val="%1."/>
      <w:lvlJc w:val="left"/>
      <w:pPr>
        <w:ind w:left="708" w:hanging="360"/>
      </w:pPr>
      <w:rPr>
        <w:rFonts w:hint="default"/>
      </w:rPr>
    </w:lvl>
    <w:lvl w:ilvl="1" w:tplc="04090019" w:tentative="1">
      <w:start w:val="1"/>
      <w:numFmt w:val="lowerLetter"/>
      <w:lvlText w:val="%2."/>
      <w:lvlJc w:val="left"/>
      <w:pPr>
        <w:ind w:left="1428" w:hanging="360"/>
      </w:pPr>
    </w:lvl>
    <w:lvl w:ilvl="2" w:tplc="0409001B" w:tentative="1">
      <w:start w:val="1"/>
      <w:numFmt w:val="lowerRoman"/>
      <w:lvlText w:val="%3."/>
      <w:lvlJc w:val="right"/>
      <w:pPr>
        <w:ind w:left="2148" w:hanging="180"/>
      </w:pPr>
    </w:lvl>
    <w:lvl w:ilvl="3" w:tplc="0409000F" w:tentative="1">
      <w:start w:val="1"/>
      <w:numFmt w:val="decimal"/>
      <w:lvlText w:val="%4."/>
      <w:lvlJc w:val="left"/>
      <w:pPr>
        <w:ind w:left="2868" w:hanging="360"/>
      </w:pPr>
    </w:lvl>
    <w:lvl w:ilvl="4" w:tplc="04090019" w:tentative="1">
      <w:start w:val="1"/>
      <w:numFmt w:val="lowerLetter"/>
      <w:lvlText w:val="%5."/>
      <w:lvlJc w:val="left"/>
      <w:pPr>
        <w:ind w:left="3588" w:hanging="360"/>
      </w:pPr>
    </w:lvl>
    <w:lvl w:ilvl="5" w:tplc="0409001B" w:tentative="1">
      <w:start w:val="1"/>
      <w:numFmt w:val="lowerRoman"/>
      <w:lvlText w:val="%6."/>
      <w:lvlJc w:val="right"/>
      <w:pPr>
        <w:ind w:left="4308" w:hanging="180"/>
      </w:pPr>
    </w:lvl>
    <w:lvl w:ilvl="6" w:tplc="0409000F" w:tentative="1">
      <w:start w:val="1"/>
      <w:numFmt w:val="decimal"/>
      <w:lvlText w:val="%7."/>
      <w:lvlJc w:val="left"/>
      <w:pPr>
        <w:ind w:left="5028" w:hanging="360"/>
      </w:pPr>
    </w:lvl>
    <w:lvl w:ilvl="7" w:tplc="04090019" w:tentative="1">
      <w:start w:val="1"/>
      <w:numFmt w:val="lowerLetter"/>
      <w:lvlText w:val="%8."/>
      <w:lvlJc w:val="left"/>
      <w:pPr>
        <w:ind w:left="5748" w:hanging="360"/>
      </w:pPr>
    </w:lvl>
    <w:lvl w:ilvl="8" w:tplc="0409001B" w:tentative="1">
      <w:start w:val="1"/>
      <w:numFmt w:val="lowerRoman"/>
      <w:lvlText w:val="%9."/>
      <w:lvlJc w:val="right"/>
      <w:pPr>
        <w:ind w:left="6468" w:hanging="180"/>
      </w:pPr>
    </w:lvl>
  </w:abstractNum>
  <w:abstractNum w:abstractNumId="1" w15:restartNumberingAfterBreak="0">
    <w:nsid w:val="120F776A"/>
    <w:multiLevelType w:val="hybridMultilevel"/>
    <w:tmpl w:val="CB2E5C50"/>
    <w:lvl w:ilvl="0" w:tplc="E16C902E">
      <w:start w:val="1"/>
      <w:numFmt w:val="upperLetter"/>
      <w:lvlText w:val="%1."/>
      <w:lvlJc w:val="left"/>
      <w:pPr>
        <w:ind w:left="2520" w:hanging="360"/>
      </w:pPr>
      <w:rPr>
        <w:rFonts w:hint="default"/>
      </w:rPr>
    </w:lvl>
    <w:lvl w:ilvl="1" w:tplc="04090019" w:tentative="1">
      <w:start w:val="1"/>
      <w:numFmt w:val="lowerLetter"/>
      <w:lvlText w:val="%2."/>
      <w:lvlJc w:val="left"/>
      <w:pPr>
        <w:ind w:left="3240" w:hanging="360"/>
      </w:pPr>
    </w:lvl>
    <w:lvl w:ilvl="2" w:tplc="0409001B" w:tentative="1">
      <w:start w:val="1"/>
      <w:numFmt w:val="lowerRoman"/>
      <w:lvlText w:val="%3."/>
      <w:lvlJc w:val="right"/>
      <w:pPr>
        <w:ind w:left="3960" w:hanging="180"/>
      </w:pPr>
    </w:lvl>
    <w:lvl w:ilvl="3" w:tplc="0409000F" w:tentative="1">
      <w:start w:val="1"/>
      <w:numFmt w:val="decimal"/>
      <w:lvlText w:val="%4."/>
      <w:lvlJc w:val="left"/>
      <w:pPr>
        <w:ind w:left="4680" w:hanging="360"/>
      </w:pPr>
    </w:lvl>
    <w:lvl w:ilvl="4" w:tplc="04090019" w:tentative="1">
      <w:start w:val="1"/>
      <w:numFmt w:val="lowerLetter"/>
      <w:lvlText w:val="%5."/>
      <w:lvlJc w:val="left"/>
      <w:pPr>
        <w:ind w:left="5400" w:hanging="360"/>
      </w:pPr>
    </w:lvl>
    <w:lvl w:ilvl="5" w:tplc="0409001B" w:tentative="1">
      <w:start w:val="1"/>
      <w:numFmt w:val="lowerRoman"/>
      <w:lvlText w:val="%6."/>
      <w:lvlJc w:val="right"/>
      <w:pPr>
        <w:ind w:left="6120" w:hanging="180"/>
      </w:pPr>
    </w:lvl>
    <w:lvl w:ilvl="6" w:tplc="0409000F" w:tentative="1">
      <w:start w:val="1"/>
      <w:numFmt w:val="decimal"/>
      <w:lvlText w:val="%7."/>
      <w:lvlJc w:val="left"/>
      <w:pPr>
        <w:ind w:left="6840" w:hanging="360"/>
      </w:pPr>
    </w:lvl>
    <w:lvl w:ilvl="7" w:tplc="04090019" w:tentative="1">
      <w:start w:val="1"/>
      <w:numFmt w:val="lowerLetter"/>
      <w:lvlText w:val="%8."/>
      <w:lvlJc w:val="left"/>
      <w:pPr>
        <w:ind w:left="7560" w:hanging="360"/>
      </w:pPr>
    </w:lvl>
    <w:lvl w:ilvl="8" w:tplc="0409001B" w:tentative="1">
      <w:start w:val="1"/>
      <w:numFmt w:val="lowerRoman"/>
      <w:lvlText w:val="%9."/>
      <w:lvlJc w:val="right"/>
      <w:pPr>
        <w:ind w:left="8280" w:hanging="180"/>
      </w:pPr>
    </w:lvl>
  </w:abstractNum>
  <w:abstractNum w:abstractNumId="2" w15:restartNumberingAfterBreak="0">
    <w:nsid w:val="2FE526D1"/>
    <w:multiLevelType w:val="hybridMultilevel"/>
    <w:tmpl w:val="B4FEF27E"/>
    <w:lvl w:ilvl="0" w:tplc="04090015">
      <w:start w:val="1"/>
      <w:numFmt w:val="upperLetter"/>
      <w:lvlText w:val="%1."/>
      <w:lvlJc w:val="left"/>
      <w:pPr>
        <w:ind w:left="2520" w:hanging="360"/>
      </w:pPr>
      <w:rPr>
        <w:rFonts w:hint="default"/>
      </w:rPr>
    </w:lvl>
    <w:lvl w:ilvl="1" w:tplc="04090019" w:tentative="1">
      <w:start w:val="1"/>
      <w:numFmt w:val="lowerLetter"/>
      <w:lvlText w:val="%2."/>
      <w:lvlJc w:val="left"/>
      <w:pPr>
        <w:ind w:left="3240" w:hanging="360"/>
      </w:pPr>
    </w:lvl>
    <w:lvl w:ilvl="2" w:tplc="0409001B" w:tentative="1">
      <w:start w:val="1"/>
      <w:numFmt w:val="lowerRoman"/>
      <w:lvlText w:val="%3."/>
      <w:lvlJc w:val="right"/>
      <w:pPr>
        <w:ind w:left="3960" w:hanging="180"/>
      </w:pPr>
    </w:lvl>
    <w:lvl w:ilvl="3" w:tplc="0409000F" w:tentative="1">
      <w:start w:val="1"/>
      <w:numFmt w:val="decimal"/>
      <w:lvlText w:val="%4."/>
      <w:lvlJc w:val="left"/>
      <w:pPr>
        <w:ind w:left="4680" w:hanging="360"/>
      </w:pPr>
    </w:lvl>
    <w:lvl w:ilvl="4" w:tplc="04090019" w:tentative="1">
      <w:start w:val="1"/>
      <w:numFmt w:val="lowerLetter"/>
      <w:lvlText w:val="%5."/>
      <w:lvlJc w:val="left"/>
      <w:pPr>
        <w:ind w:left="5400" w:hanging="360"/>
      </w:pPr>
    </w:lvl>
    <w:lvl w:ilvl="5" w:tplc="0409001B" w:tentative="1">
      <w:start w:val="1"/>
      <w:numFmt w:val="lowerRoman"/>
      <w:lvlText w:val="%6."/>
      <w:lvlJc w:val="right"/>
      <w:pPr>
        <w:ind w:left="6120" w:hanging="180"/>
      </w:pPr>
    </w:lvl>
    <w:lvl w:ilvl="6" w:tplc="0409000F" w:tentative="1">
      <w:start w:val="1"/>
      <w:numFmt w:val="decimal"/>
      <w:lvlText w:val="%7."/>
      <w:lvlJc w:val="left"/>
      <w:pPr>
        <w:ind w:left="6840" w:hanging="360"/>
      </w:pPr>
    </w:lvl>
    <w:lvl w:ilvl="7" w:tplc="04090019" w:tentative="1">
      <w:start w:val="1"/>
      <w:numFmt w:val="lowerLetter"/>
      <w:lvlText w:val="%8."/>
      <w:lvlJc w:val="left"/>
      <w:pPr>
        <w:ind w:left="7560" w:hanging="360"/>
      </w:pPr>
    </w:lvl>
    <w:lvl w:ilvl="8" w:tplc="0409001B" w:tentative="1">
      <w:start w:val="1"/>
      <w:numFmt w:val="lowerRoman"/>
      <w:lvlText w:val="%9."/>
      <w:lvlJc w:val="right"/>
      <w:pPr>
        <w:ind w:left="8280" w:hanging="180"/>
      </w:pPr>
    </w:lvl>
  </w:abstractNum>
  <w:num w:numId="1">
    <w:abstractNumId w:val="1"/>
  </w:num>
  <w:num w:numId="2">
    <w:abstractNumId w:val="2"/>
  </w:num>
  <w:num w:numId="3">
    <w:abstractNumId w:val="0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150"/>
  <w:proofState w:spelling="clean" w:grammar="clean"/>
  <w:defaultTabStop w:val="720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462A9F"/>
    <w:rsid w:val="002A743A"/>
    <w:rsid w:val="003D3A11"/>
    <w:rsid w:val="004609AA"/>
    <w:rsid w:val="00462A9F"/>
    <w:rsid w:val="005A4840"/>
    <w:rsid w:val="00602FE3"/>
    <w:rsid w:val="00797862"/>
    <w:rsid w:val="00BE3B55"/>
    <w:rsid w:val="00BF6AD9"/>
    <w:rsid w:val="00DE4D5F"/>
    <w:rsid w:val="00F97A85"/>
    <w:rsid w:val="00FE53C4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."/>
  <w:listSeparator w:val=","/>
  <w15:chartTrackingRefBased/>
  <w15:docId w15:val="{B3E22250-2086-4455-B067-2F9789A08225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sz w:val="22"/>
        <w:szCs w:val="22"/>
        <w:lang w:val="en-US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paragraph" w:styleId="ListParagraph">
    <w:name w:val="List Paragraph"/>
    <w:basedOn w:val="Normal"/>
    <w:uiPriority w:val="34"/>
    <w:qFormat/>
    <w:rsid w:val="00462A9F"/>
    <w:pPr>
      <w:ind w:left="720"/>
      <w:contextualSpacing/>
    </w:p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optimizeForBrowser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settings" Target="settings.xml"/><Relationship Id="rId2" Type="http://schemas.openxmlformats.org/officeDocument/2006/relationships/styles" Target="styles.xml"/><Relationship Id="rId1" Type="http://schemas.openxmlformats.org/officeDocument/2006/relationships/numbering" Target="numbering.xml"/><Relationship Id="rId6" Type="http://schemas.openxmlformats.org/officeDocument/2006/relationships/theme" Target="theme/theme1.xml"/><Relationship Id="rId5" Type="http://schemas.openxmlformats.org/officeDocument/2006/relationships/fontTable" Target="fontTable.xm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35</TotalTime>
  <Pages>1</Pages>
  <Words>295</Words>
  <Characters>1687</Characters>
  <Application>Microsoft Office Word</Application>
  <DocSecurity>0</DocSecurity>
  <Lines>14</Lines>
  <Paragraphs>3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1979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gladys.henrikson@verizon.net</dc:creator>
  <cp:keywords/>
  <dc:description/>
  <cp:lastModifiedBy>gladys.henrikson@verizon.net</cp:lastModifiedBy>
  <cp:revision>4</cp:revision>
  <dcterms:created xsi:type="dcterms:W3CDTF">2019-07-09T02:40:00Z</dcterms:created>
  <dcterms:modified xsi:type="dcterms:W3CDTF">2019-07-10T02:32:00Z</dcterms:modified>
</cp:coreProperties>
</file>