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5" r:id="rId2"/>
    <p:sldId id="262" r:id="rId3"/>
    <p:sldId id="256" r:id="rId4"/>
    <p:sldId id="263" r:id="rId5"/>
    <p:sldId id="264" r:id="rId6"/>
    <p:sldId id="257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4" r:id="rId41"/>
    <p:sldId id="295" r:id="rId42"/>
    <p:sldId id="299" r:id="rId43"/>
    <p:sldId id="301" r:id="rId44"/>
    <p:sldId id="302" r:id="rId45"/>
    <p:sldId id="303" r:id="rId46"/>
    <p:sldId id="296" r:id="rId47"/>
    <p:sldId id="310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68D48-7603-42FE-8C40-48B7A77164E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6793C-EE90-45CC-B8D6-69D0C622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1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8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09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5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2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2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9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5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4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4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0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9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6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0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3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6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2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16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5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71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7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3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89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91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4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31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93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7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25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8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24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0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925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11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793C-EE90-45CC-B8D6-69D0C6221C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6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210C-6123-4C1F-B354-935B49729F8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9988A-53EB-4687-BC91-91155EF1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365125"/>
            <a:ext cx="5755693" cy="4143813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Estimating</a:t>
            </a:r>
            <a:br>
              <a:rPr lang="en-US" sz="8000" dirty="0" smtClean="0"/>
            </a:br>
            <a:r>
              <a:rPr lang="en-US" sz="8000" dirty="0" smtClean="0"/>
              <a:t>  Preferred </a:t>
            </a:r>
            <a:br>
              <a:rPr lang="en-US" sz="8000" dirty="0" smtClean="0"/>
            </a:br>
            <a:r>
              <a:rPr lang="en-US" sz="8000" dirty="0" smtClean="0"/>
              <a:t>    Procedure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821917" y="5558512"/>
            <a:ext cx="2033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EPS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49461" y="365125"/>
            <a:ext cx="2270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Sales Growth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427779" y="1685225"/>
            <a:ext cx="242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Expenses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157342" y="2924973"/>
            <a:ext cx="192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Taxes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984578" y="3933966"/>
            <a:ext cx="3547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Shares Outstanding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91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7" y="543697"/>
            <a:ext cx="10058400" cy="5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3" y="195139"/>
            <a:ext cx="11368215" cy="633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838" y="642551"/>
            <a:ext cx="11121080" cy="42013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" y="126731"/>
            <a:ext cx="11467069" cy="65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8" y="201078"/>
            <a:ext cx="11318788" cy="65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7" y="311439"/>
            <a:ext cx="10404389" cy="63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9" y="309089"/>
            <a:ext cx="10429103" cy="6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276249"/>
            <a:ext cx="10527957" cy="58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19" y="422341"/>
            <a:ext cx="10379675" cy="58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" y="533274"/>
            <a:ext cx="9984260" cy="58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63"/>
            <a:ext cx="10515600" cy="944691"/>
          </a:xfrm>
        </p:spPr>
        <p:txBody>
          <a:bodyPr/>
          <a:lstStyle/>
          <a:p>
            <a:pPr algn="ctr"/>
            <a:r>
              <a:rPr lang="en-US" dirty="0" smtClean="0"/>
              <a:t>Let the Computer do the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3" y="815546"/>
            <a:ext cx="11343503" cy="5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19" y="469556"/>
            <a:ext cx="10750377" cy="59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2" y="295012"/>
            <a:ext cx="10824519" cy="63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9" y="337910"/>
            <a:ext cx="10651525" cy="62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4" y="450022"/>
            <a:ext cx="10503242" cy="61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2" y="436242"/>
            <a:ext cx="10750379" cy="59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90" y="489967"/>
            <a:ext cx="7784756" cy="58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8" y="651689"/>
            <a:ext cx="10083114" cy="57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use the Preferred Procedure?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Sales growth often more regular and predictable than earnings growth.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Tax rate change due to 2017 tax law (short-term).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Most companies do not have preferred stock.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Focus on sales growth, % PTP, and number of outstanding shares available.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38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use the Preferred Procedure?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78227"/>
            <a:ext cx="1013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 Forces us to think about how a company currently makes money and will grow.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Understand the Business Model</a:t>
            </a:r>
          </a:p>
          <a:p>
            <a:pPr marL="123825" lvl="1" indent="333375">
              <a:buFont typeface="Wingdings" panose="05000000000000000000" pitchFamily="2" charset="2"/>
              <a:buChar char="Ø"/>
            </a:pPr>
            <a:r>
              <a:rPr lang="en-US" sz="4000" dirty="0" smtClean="0"/>
              <a:t>Increases confidence in earnings projection.</a:t>
            </a:r>
          </a:p>
          <a:p>
            <a:pPr marL="581025" lvl="2" indent="333375">
              <a:buFont typeface="Wingdings" panose="05000000000000000000" pitchFamily="2" charset="2"/>
              <a:buChar char="Ø"/>
            </a:pPr>
            <a:r>
              <a:rPr lang="en-US" sz="4000" dirty="0" smtClean="0"/>
              <a:t>Earnings growth based on applying logic to what you know about the business.</a:t>
            </a:r>
          </a:p>
          <a:p>
            <a:pPr marL="49213" lvl="2" indent="333375">
              <a:buFont typeface="Wingdings" panose="05000000000000000000" pitchFamily="2" charset="2"/>
              <a:buChar char="Ø"/>
            </a:pPr>
            <a:r>
              <a:rPr lang="en-US" sz="4000" dirty="0"/>
              <a:t> </a:t>
            </a:r>
            <a:r>
              <a:rPr lang="en-US" sz="4000" dirty="0" smtClean="0"/>
              <a:t>Reduces reliance on analysts.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4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67" y="757148"/>
            <a:ext cx="9811265" cy="54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30" y="810478"/>
            <a:ext cx="9415848" cy="54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686" y="395416"/>
            <a:ext cx="106020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Agenda</a:t>
            </a:r>
          </a:p>
          <a:p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Review making EPS growth projections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(the un-preferred way)</a:t>
            </a:r>
          </a:p>
          <a:p>
            <a:pPr marL="395288" lvl="1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Introduction to the Income Statement</a:t>
            </a:r>
          </a:p>
          <a:p>
            <a:pPr marL="49213" lvl="1" indent="407988">
              <a:buFont typeface="Wingdings" panose="05000000000000000000" pitchFamily="2" charset="2"/>
              <a:buChar char="Ø"/>
            </a:pPr>
            <a:r>
              <a:rPr lang="en-US" sz="4000" dirty="0" smtClean="0"/>
              <a:t>The Preferred Procedure</a:t>
            </a:r>
          </a:p>
          <a:p>
            <a:pPr marL="506413" lvl="2" indent="407988">
              <a:buFont typeface="Wingdings" panose="05000000000000000000" pitchFamily="2" charset="2"/>
              <a:buChar char="Ø"/>
            </a:pPr>
            <a:r>
              <a:rPr lang="en-US" sz="4000" dirty="0" smtClean="0"/>
              <a:t>The calculations</a:t>
            </a:r>
          </a:p>
          <a:p>
            <a:pPr marL="506413" lvl="2" indent="407988">
              <a:buFont typeface="Wingdings" panose="05000000000000000000" pitchFamily="2" charset="2"/>
              <a:buChar char="Ø"/>
            </a:pPr>
            <a:r>
              <a:rPr lang="en-US" sz="4000" dirty="0" smtClean="0"/>
              <a:t>Using the Preferred Procedure in the SSG Plus BetterInvesting online tool</a:t>
            </a:r>
            <a:br>
              <a:rPr lang="en-US" sz="4000" dirty="0" smtClean="0"/>
            </a:br>
            <a:r>
              <a:rPr lang="en-US" sz="4000" dirty="0" smtClean="0"/>
              <a:t>Guidelines for judgements</a:t>
            </a:r>
          </a:p>
          <a:p>
            <a:pPr marL="506413" lvl="2" indent="407988">
              <a:buFont typeface="Wingdings" panose="05000000000000000000" pitchFamily="2" charset="2"/>
              <a:buChar char="Ø"/>
            </a:pPr>
            <a:endParaRPr lang="en-US" sz="40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24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35" y="874071"/>
            <a:ext cx="9934833" cy="54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3" y="368616"/>
            <a:ext cx="10330249" cy="60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81" y="287030"/>
            <a:ext cx="10008973" cy="60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6118"/>
            <a:ext cx="9934831" cy="56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5" y="634036"/>
            <a:ext cx="10354963" cy="58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1" y="554055"/>
            <a:ext cx="10231393" cy="57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4" y="332213"/>
            <a:ext cx="10503243" cy="59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4" y="544542"/>
            <a:ext cx="10429102" cy="58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3" y="395615"/>
            <a:ext cx="10552669" cy="6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7" y="251908"/>
            <a:ext cx="11046939" cy="62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20130"/>
            <a:ext cx="10700950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95" y="593124"/>
            <a:ext cx="9850962" cy="51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8" y="242278"/>
            <a:ext cx="10948087" cy="62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39" y="278920"/>
            <a:ext cx="9944126" cy="61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8" y="441380"/>
            <a:ext cx="10085198" cy="60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94271"/>
            <a:ext cx="10083114" cy="58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2" y="361769"/>
            <a:ext cx="10353536" cy="60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94" y="693673"/>
            <a:ext cx="10107827" cy="55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7" y="605736"/>
            <a:ext cx="10008972" cy="59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38" y="359364"/>
            <a:ext cx="10049189" cy="60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195587"/>
            <a:ext cx="10799805" cy="63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2" y="518985"/>
            <a:ext cx="10775091" cy="55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48" y="656435"/>
            <a:ext cx="10107827" cy="57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84" y="790831"/>
            <a:ext cx="10479678" cy="52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7" y="617838"/>
            <a:ext cx="10354962" cy="57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24" y="1422215"/>
            <a:ext cx="7241060" cy="39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" y="430813"/>
            <a:ext cx="10107827" cy="59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5" y="469556"/>
            <a:ext cx="10453817" cy="56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200</Words>
  <Application>Microsoft Office PowerPoint</Application>
  <PresentationFormat>Widescreen</PresentationFormat>
  <Paragraphs>77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Estimating   Preferred     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the Computer do the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use the Preferred Procedure?</vt:lpstr>
      <vt:lpstr>Why use the Preferred Procedure?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</dc:creator>
  <cp:lastModifiedBy>Sheryl</cp:lastModifiedBy>
  <cp:revision>17</cp:revision>
  <dcterms:created xsi:type="dcterms:W3CDTF">2019-01-09T04:06:58Z</dcterms:created>
  <dcterms:modified xsi:type="dcterms:W3CDTF">2019-01-09T23:18:12Z</dcterms:modified>
</cp:coreProperties>
</file>