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8" r:id="rId2"/>
    <p:sldId id="265" r:id="rId3"/>
    <p:sldId id="259" r:id="rId4"/>
    <p:sldId id="270" r:id="rId5"/>
    <p:sldId id="268" r:id="rId6"/>
    <p:sldId id="279" r:id="rId7"/>
    <p:sldId id="267" r:id="rId8"/>
    <p:sldId id="280" r:id="rId9"/>
    <p:sldId id="269" r:id="rId10"/>
    <p:sldId id="266" r:id="rId11"/>
    <p:sldId id="271" r:id="rId12"/>
    <p:sldId id="272" r:id="rId13"/>
    <p:sldId id="273" r:id="rId14"/>
    <p:sldId id="274" r:id="rId15"/>
    <p:sldId id="275" r:id="rId16"/>
    <p:sldId id="281" r:id="rId17"/>
    <p:sldId id="276" r:id="rId18"/>
    <p:sldId id="277" r:id="rId19"/>
    <p:sldId id="278" r:id="rId20"/>
    <p:sldId id="282" r:id="rId21"/>
    <p:sldId id="283" r:id="rId22"/>
    <p:sldId id="305" r:id="rId23"/>
    <p:sldId id="306" r:id="rId24"/>
    <p:sldId id="307" r:id="rId25"/>
    <p:sldId id="308" r:id="rId26"/>
    <p:sldId id="289" r:id="rId27"/>
    <p:sldId id="309" r:id="rId28"/>
    <p:sldId id="310" r:id="rId29"/>
    <p:sldId id="311" r:id="rId30"/>
    <p:sldId id="312" r:id="rId31"/>
    <p:sldId id="313" r:id="rId32"/>
    <p:sldId id="314" r:id="rId33"/>
    <p:sldId id="315" r:id="rId34"/>
    <p:sldId id="316" r:id="rId35"/>
    <p:sldId id="317" r:id="rId36"/>
    <p:sldId id="318" r:id="rId37"/>
    <p:sldId id="31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78" autoAdjust="0"/>
    <p:restoredTop sz="85696" autoAdjust="0"/>
  </p:normalViewPr>
  <p:slideViewPr>
    <p:cSldViewPr snapToGrid="0">
      <p:cViewPr varScale="1">
        <p:scale>
          <a:sx n="58" d="100"/>
          <a:sy n="58" d="100"/>
        </p:scale>
        <p:origin x="91"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2478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26135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78991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159923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47703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620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365862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61600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280410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168172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110863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419632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89211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401851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76984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2738473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2167065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3960180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149222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325642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4172160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336216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209136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243219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3119252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2469566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1670882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152537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2308640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46670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4133004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37</a:t>
            </a:fld>
            <a:endParaRPr lang="en-US"/>
          </a:p>
        </p:txBody>
      </p:sp>
    </p:spTree>
    <p:extLst>
      <p:ext uri="{BB962C8B-B14F-4D97-AF65-F5344CB8AC3E}">
        <p14:creationId xmlns:p14="http://schemas.microsoft.com/office/powerpoint/2010/main" val="185706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8093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86584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208620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34816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56538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90711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37F0CD-CD01-4518-9C78-03A9E61947F4}" type="datetime1">
              <a:rPr lang="en-US" smtClean="0"/>
              <a:t>12/11/2019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957F7-B022-4FB5-8C9D-123B2DCC1B4E}"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CA4CC-DD5B-4F27-A73F-8DF90FD0E912}"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4ADB2-9895-4CD3-9360-E5991DFC5F28}"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FEAF48-CBD5-4B60-9910-1EBDAB27831A}"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2B5B8-0914-4C94-A66C-2AA9C4AAB828}"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F41ED-9EC5-4D41-8A67-EFE7EDCA1170}"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49984-A15F-484C-89B4-28FCC412AFAD}"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564AA-D2DE-46E4-B709-E6D291B7A4CB}"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6E65D-3E40-4AC4-9759-A4FADB738FC9}"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8A02E-4747-43C9-8355-71A6895B798D}" type="datetime1">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8C910-42DB-42A3-BFD0-3678C80EE1BE}"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45802-7A4C-4EBD-83E5-8C8A2F76B9E2}" type="datetime1">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57520-59E9-4049-82DD-2B58F8CA12EE}" type="datetime1">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57AC5-A341-40D0-AD33-D4D6C5EC568C}" type="datetime1">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56FCD-C494-4877-B98D-43E9E1265B4C}"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F681BD-0B82-4778-A361-61BB0BA9BB87}" type="datetime1">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50F6CE-18C3-4096-85AA-B2596CC62711}" type="datetime1">
              <a:rPr lang="en-US" smtClean="0"/>
              <a:t>12/11/2019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1995119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160825" y="1148793"/>
            <a:ext cx="9863639" cy="2813607"/>
          </a:xfrm>
        </p:spPr>
        <p:txBody>
          <a:bodyPr anchor="ctr">
            <a:normAutofit/>
          </a:bodyPr>
          <a:lstStyle/>
          <a:p>
            <a:r>
              <a:rPr lang="en-US" sz="6000" dirty="0">
                <a:solidFill>
                  <a:srgbClr val="212121"/>
                </a:solidFill>
              </a:rPr>
              <a:t>Financial Ratios</a:t>
            </a:r>
          </a:p>
        </p:txBody>
      </p:sp>
      <p:sp>
        <p:nvSpPr>
          <p:cNvPr id="3" name="Content Placeholder 2"/>
          <p:cNvSpPr>
            <a:spLocks noGrp="1"/>
          </p:cNvSpPr>
          <p:nvPr>
            <p:ph type="subTitle" idx="1"/>
          </p:nvPr>
        </p:nvSpPr>
        <p:spPr>
          <a:xfrm>
            <a:off x="1160825" y="5083532"/>
            <a:ext cx="9863639" cy="738427"/>
          </a:xfrm>
        </p:spPr>
        <p:txBody>
          <a:bodyPr>
            <a:normAutofit/>
          </a:bodyPr>
          <a:lstStyle/>
          <a:p>
            <a:r>
              <a:rPr lang="en-US" sz="2800" dirty="0">
                <a:solidFill>
                  <a:srgbClr val="212121"/>
                </a:solidFill>
              </a:rPr>
              <a:t>Linda Hunt  (Lindann7@comcast.net)</a:t>
            </a:r>
            <a:endParaRPr sz="2800" dirty="0">
              <a:solidFill>
                <a:srgbClr val="212121"/>
              </a:solidFill>
            </a:endParaRPr>
          </a:p>
        </p:txBody>
      </p:sp>
      <p:pic>
        <p:nvPicPr>
          <p:cNvPr id="13" name="Picture 12">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pic>
        <p:nvPicPr>
          <p:cNvPr id="4" name="Picture 3">
            <a:extLst>
              <a:ext uri="{FF2B5EF4-FFF2-40B4-BE49-F238E27FC236}">
                <a16:creationId xmlns:a16="http://schemas.microsoft.com/office/drawing/2014/main" id="{CE7C1A66-BF1A-4291-BDBC-7589A96320F4}"/>
              </a:ext>
            </a:extLst>
          </p:cNvPr>
          <p:cNvPicPr>
            <a:picLocks noChangeAspect="1"/>
          </p:cNvPicPr>
          <p:nvPr/>
        </p:nvPicPr>
        <p:blipFill>
          <a:blip r:embed="rId5"/>
          <a:stretch>
            <a:fillRect/>
          </a:stretch>
        </p:blipFill>
        <p:spPr>
          <a:xfrm>
            <a:off x="8915400" y="3121276"/>
            <a:ext cx="2310603" cy="2365782"/>
          </a:xfrm>
          <a:prstGeom prst="rect">
            <a:avLst/>
          </a:prstGeom>
        </p:spPr>
      </p:pic>
      <p:pic>
        <p:nvPicPr>
          <p:cNvPr id="5" name="Picture 4">
            <a:extLst>
              <a:ext uri="{FF2B5EF4-FFF2-40B4-BE49-F238E27FC236}">
                <a16:creationId xmlns:a16="http://schemas.microsoft.com/office/drawing/2014/main" id="{FAFBC250-E1D6-4CCA-A328-C2B71A77978E}"/>
              </a:ext>
            </a:extLst>
          </p:cNvPr>
          <p:cNvPicPr>
            <a:picLocks noChangeAspect="1"/>
          </p:cNvPicPr>
          <p:nvPr/>
        </p:nvPicPr>
        <p:blipFill>
          <a:blip r:embed="rId6"/>
          <a:stretch>
            <a:fillRect/>
          </a:stretch>
        </p:blipFill>
        <p:spPr>
          <a:xfrm>
            <a:off x="664029" y="2775857"/>
            <a:ext cx="2362200" cy="2710543"/>
          </a:xfrm>
          <a:prstGeom prst="rect">
            <a:avLst/>
          </a:prstGeom>
        </p:spPr>
      </p:pic>
      <p:sp>
        <p:nvSpPr>
          <p:cNvPr id="6" name="Slide Number Placeholder 5">
            <a:extLst>
              <a:ext uri="{FF2B5EF4-FFF2-40B4-BE49-F238E27FC236}">
                <a16:creationId xmlns:a16="http://schemas.microsoft.com/office/drawing/2014/main" id="{0C5B7123-3E47-4FD4-B2D7-65800A6B0783}"/>
              </a:ext>
            </a:extLst>
          </p:cNvPr>
          <p:cNvSpPr>
            <a:spLocks noGrp="1"/>
          </p:cNvSpPr>
          <p:nvPr>
            <p:ph type="sldNum" sz="quarter" idx="12"/>
          </p:nvPr>
        </p:nvSpPr>
        <p:spPr/>
        <p:txBody>
          <a:bodyPr/>
          <a:lstStyle/>
          <a:p>
            <a:fld id="{77FBE95E-9360-4856-B5BA-33A9034977AE}" type="slidenum">
              <a:rPr lang="en-US" smtClean="0"/>
              <a:t>1</a:t>
            </a:fld>
            <a:endParaRPr lang="en-US"/>
          </a:p>
        </p:txBody>
      </p:sp>
    </p:spTree>
    <p:extLst>
      <p:ext uri="{BB962C8B-B14F-4D97-AF65-F5344CB8AC3E}">
        <p14:creationId xmlns:p14="http://schemas.microsoft.com/office/powerpoint/2010/main" val="17421984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7E89F1-AF95-4B41-A974-A42CF60A4BF2}"/>
              </a:ext>
            </a:extLst>
          </p:cNvPr>
          <p:cNvPicPr>
            <a:picLocks noChangeAspect="1"/>
          </p:cNvPicPr>
          <p:nvPr/>
        </p:nvPicPr>
        <p:blipFill>
          <a:blip r:embed="rId3"/>
          <a:stretch>
            <a:fillRect/>
          </a:stretch>
        </p:blipFill>
        <p:spPr>
          <a:xfrm>
            <a:off x="487017" y="487017"/>
            <a:ext cx="11221279" cy="5883966"/>
          </a:xfrm>
          <a:prstGeom prst="rect">
            <a:avLst/>
          </a:prstGeom>
        </p:spPr>
      </p:pic>
      <p:sp>
        <p:nvSpPr>
          <p:cNvPr id="3" name="Slide Number Placeholder 2">
            <a:extLst>
              <a:ext uri="{FF2B5EF4-FFF2-40B4-BE49-F238E27FC236}">
                <a16:creationId xmlns:a16="http://schemas.microsoft.com/office/drawing/2014/main" id="{E0142827-5D62-4EEE-B7BA-391174184A9C}"/>
              </a:ext>
            </a:extLst>
          </p:cNvPr>
          <p:cNvSpPr>
            <a:spLocks noGrp="1"/>
          </p:cNvSpPr>
          <p:nvPr>
            <p:ph type="sldNum" sz="quarter" idx="12"/>
          </p:nvPr>
        </p:nvSpPr>
        <p:spPr/>
        <p:txBody>
          <a:bodyPr/>
          <a:lstStyle/>
          <a:p>
            <a:fld id="{77FBE95E-9360-4856-B5BA-33A9034977AE}" type="slidenum">
              <a:rPr lang="en-US" smtClean="0"/>
              <a:t>10</a:t>
            </a:fld>
            <a:endParaRPr lang="en-US"/>
          </a:p>
        </p:txBody>
      </p:sp>
    </p:spTree>
    <p:extLst>
      <p:ext uri="{BB962C8B-B14F-4D97-AF65-F5344CB8AC3E}">
        <p14:creationId xmlns:p14="http://schemas.microsoft.com/office/powerpoint/2010/main" val="43669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57A4-EED2-470B-BD3A-D2262D7E1F3C}"/>
              </a:ext>
            </a:extLst>
          </p:cNvPr>
          <p:cNvSpPr>
            <a:spLocks noGrp="1"/>
          </p:cNvSpPr>
          <p:nvPr>
            <p:ph type="title"/>
          </p:nvPr>
        </p:nvSpPr>
        <p:spPr>
          <a:xfrm>
            <a:off x="1295402" y="982132"/>
            <a:ext cx="9601196" cy="926181"/>
          </a:xfrm>
        </p:spPr>
        <p:txBody>
          <a:bodyPr/>
          <a:lstStyle/>
          <a:p>
            <a:r>
              <a:rPr lang="en-US" dirty="0"/>
              <a:t>Stock Selection Guide Graph</a:t>
            </a:r>
          </a:p>
        </p:txBody>
      </p:sp>
      <p:pic>
        <p:nvPicPr>
          <p:cNvPr id="4" name="Content Placeholder 3">
            <a:extLst>
              <a:ext uri="{FF2B5EF4-FFF2-40B4-BE49-F238E27FC236}">
                <a16:creationId xmlns:a16="http://schemas.microsoft.com/office/drawing/2014/main" id="{31DE0364-1FA6-41BB-BC40-FF3275B557F0}"/>
              </a:ext>
            </a:extLst>
          </p:cNvPr>
          <p:cNvPicPr>
            <a:picLocks noGrp="1" noChangeAspect="1"/>
          </p:cNvPicPr>
          <p:nvPr>
            <p:ph idx="1"/>
          </p:nvPr>
        </p:nvPicPr>
        <p:blipFill>
          <a:blip r:embed="rId3"/>
          <a:stretch>
            <a:fillRect/>
          </a:stretch>
        </p:blipFill>
        <p:spPr>
          <a:xfrm>
            <a:off x="2057400" y="1918252"/>
            <a:ext cx="7931426" cy="4194313"/>
          </a:xfrm>
          <a:prstGeom prst="rect">
            <a:avLst/>
          </a:prstGeom>
        </p:spPr>
      </p:pic>
      <p:sp>
        <p:nvSpPr>
          <p:cNvPr id="3" name="Slide Number Placeholder 2">
            <a:extLst>
              <a:ext uri="{FF2B5EF4-FFF2-40B4-BE49-F238E27FC236}">
                <a16:creationId xmlns:a16="http://schemas.microsoft.com/office/drawing/2014/main" id="{47E7C1FE-3BAC-4BF5-92A2-A8DD5068E954}"/>
              </a:ext>
            </a:extLst>
          </p:cNvPr>
          <p:cNvSpPr>
            <a:spLocks noGrp="1"/>
          </p:cNvSpPr>
          <p:nvPr>
            <p:ph type="sldNum" sz="quarter" idx="12"/>
          </p:nvPr>
        </p:nvSpPr>
        <p:spPr/>
        <p:txBody>
          <a:bodyPr/>
          <a:lstStyle/>
          <a:p>
            <a:fld id="{77FBE95E-9360-4856-B5BA-33A9034977AE}" type="slidenum">
              <a:rPr lang="en-US" smtClean="0"/>
              <a:t>11</a:t>
            </a:fld>
            <a:endParaRPr lang="en-US"/>
          </a:p>
        </p:txBody>
      </p:sp>
    </p:spTree>
    <p:extLst>
      <p:ext uri="{BB962C8B-B14F-4D97-AF65-F5344CB8AC3E}">
        <p14:creationId xmlns:p14="http://schemas.microsoft.com/office/powerpoint/2010/main" val="401661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0B2C8F-7F0E-4FBB-9F51-734C865FF9C1}"/>
              </a:ext>
            </a:extLst>
          </p:cNvPr>
          <p:cNvPicPr>
            <a:picLocks noChangeAspect="1"/>
          </p:cNvPicPr>
          <p:nvPr/>
        </p:nvPicPr>
        <p:blipFill>
          <a:blip r:embed="rId3"/>
          <a:stretch>
            <a:fillRect/>
          </a:stretch>
        </p:blipFill>
        <p:spPr>
          <a:xfrm>
            <a:off x="487017" y="546652"/>
            <a:ext cx="11151705" cy="5883965"/>
          </a:xfrm>
          <a:prstGeom prst="rect">
            <a:avLst/>
          </a:prstGeom>
          <a:solidFill>
            <a:srgbClr val="C00000"/>
          </a:solidFill>
        </p:spPr>
      </p:pic>
      <p:sp>
        <p:nvSpPr>
          <p:cNvPr id="3" name="Arrow: Left 2">
            <a:extLst>
              <a:ext uri="{FF2B5EF4-FFF2-40B4-BE49-F238E27FC236}">
                <a16:creationId xmlns:a16="http://schemas.microsoft.com/office/drawing/2014/main" id="{62BB7D04-6638-4BC2-8315-E4DF8AC1CB11}"/>
              </a:ext>
            </a:extLst>
          </p:cNvPr>
          <p:cNvSpPr/>
          <p:nvPr/>
        </p:nvSpPr>
        <p:spPr>
          <a:xfrm>
            <a:off x="9193696" y="2534477"/>
            <a:ext cx="1336216" cy="407505"/>
          </a:xfrm>
          <a:prstGeom prst="lef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F5D93F4C-183C-4D0B-82F4-FE551F8F39D9}"/>
              </a:ext>
            </a:extLst>
          </p:cNvPr>
          <p:cNvSpPr/>
          <p:nvPr/>
        </p:nvSpPr>
        <p:spPr>
          <a:xfrm>
            <a:off x="9720470" y="5555975"/>
            <a:ext cx="1411356" cy="387626"/>
          </a:xfrm>
          <a:prstGeom prst="leftArrow">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FD10C91-C0D8-479A-B9BF-12C042B05B07}"/>
              </a:ext>
            </a:extLst>
          </p:cNvPr>
          <p:cNvSpPr>
            <a:spLocks noGrp="1"/>
          </p:cNvSpPr>
          <p:nvPr>
            <p:ph type="sldNum" sz="quarter" idx="12"/>
          </p:nvPr>
        </p:nvSpPr>
        <p:spPr/>
        <p:txBody>
          <a:bodyPr/>
          <a:lstStyle/>
          <a:p>
            <a:fld id="{77FBE95E-9360-4856-B5BA-33A9034977AE}" type="slidenum">
              <a:rPr lang="en-US" smtClean="0"/>
              <a:t>12</a:t>
            </a:fld>
            <a:endParaRPr lang="en-US"/>
          </a:p>
        </p:txBody>
      </p:sp>
    </p:spTree>
    <p:extLst>
      <p:ext uri="{BB962C8B-B14F-4D97-AF65-F5344CB8AC3E}">
        <p14:creationId xmlns:p14="http://schemas.microsoft.com/office/powerpoint/2010/main" val="415004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6CEDEC-CD9C-46E0-93D7-BEE9B6A49E85}"/>
              </a:ext>
            </a:extLst>
          </p:cNvPr>
          <p:cNvPicPr>
            <a:picLocks noChangeAspect="1"/>
          </p:cNvPicPr>
          <p:nvPr/>
        </p:nvPicPr>
        <p:blipFill>
          <a:blip r:embed="rId3"/>
          <a:stretch>
            <a:fillRect/>
          </a:stretch>
        </p:blipFill>
        <p:spPr>
          <a:xfrm>
            <a:off x="467139" y="526774"/>
            <a:ext cx="11241157" cy="5844209"/>
          </a:xfrm>
          <a:prstGeom prst="rect">
            <a:avLst/>
          </a:prstGeom>
        </p:spPr>
      </p:pic>
      <p:sp>
        <p:nvSpPr>
          <p:cNvPr id="3" name="Flowchart: Alternate Process 2">
            <a:extLst>
              <a:ext uri="{FF2B5EF4-FFF2-40B4-BE49-F238E27FC236}">
                <a16:creationId xmlns:a16="http://schemas.microsoft.com/office/drawing/2014/main" id="{537D2F2E-0CA1-4F38-826D-C315F63D5F76}"/>
              </a:ext>
            </a:extLst>
          </p:cNvPr>
          <p:cNvSpPr/>
          <p:nvPr/>
        </p:nvSpPr>
        <p:spPr>
          <a:xfrm>
            <a:off x="11136086" y="5921829"/>
            <a:ext cx="424543" cy="326571"/>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a:extLst>
              <a:ext uri="{FF2B5EF4-FFF2-40B4-BE49-F238E27FC236}">
                <a16:creationId xmlns:a16="http://schemas.microsoft.com/office/drawing/2014/main" id="{E9125F4A-8DA3-4C76-A13A-62FBE7360ABD}"/>
              </a:ext>
            </a:extLst>
          </p:cNvPr>
          <p:cNvSpPr/>
          <p:nvPr/>
        </p:nvSpPr>
        <p:spPr>
          <a:xfrm>
            <a:off x="11027229" y="5453743"/>
            <a:ext cx="598714" cy="272143"/>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CE0F34EB-ABDF-4FA0-8524-F825B1D01F2D}"/>
              </a:ext>
            </a:extLst>
          </p:cNvPr>
          <p:cNvSpPr/>
          <p:nvPr/>
        </p:nvSpPr>
        <p:spPr>
          <a:xfrm>
            <a:off x="402771" y="5595257"/>
            <a:ext cx="1360715" cy="217714"/>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6D538103-7A7C-493E-91A4-0940893F1F43}"/>
              </a:ext>
            </a:extLst>
          </p:cNvPr>
          <p:cNvSpPr/>
          <p:nvPr/>
        </p:nvSpPr>
        <p:spPr>
          <a:xfrm>
            <a:off x="380999" y="6041571"/>
            <a:ext cx="1654629" cy="283030"/>
          </a:xfrm>
          <a:prstGeom prst="mathMin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29C5AE3-B4FD-4DCF-9336-71A169EA8660}"/>
              </a:ext>
            </a:extLst>
          </p:cNvPr>
          <p:cNvSpPr>
            <a:spLocks noGrp="1"/>
          </p:cNvSpPr>
          <p:nvPr>
            <p:ph type="sldNum" sz="quarter" idx="12"/>
          </p:nvPr>
        </p:nvSpPr>
        <p:spPr/>
        <p:txBody>
          <a:bodyPr/>
          <a:lstStyle/>
          <a:p>
            <a:fld id="{77FBE95E-9360-4856-B5BA-33A9034977AE}" type="slidenum">
              <a:rPr lang="en-US" smtClean="0"/>
              <a:t>13</a:t>
            </a:fld>
            <a:endParaRPr lang="en-US"/>
          </a:p>
        </p:txBody>
      </p:sp>
    </p:spTree>
    <p:extLst>
      <p:ext uri="{BB962C8B-B14F-4D97-AF65-F5344CB8AC3E}">
        <p14:creationId xmlns:p14="http://schemas.microsoft.com/office/powerpoint/2010/main" val="63345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5A384-DB6C-4535-B955-C3B7CA0D3160}"/>
              </a:ext>
            </a:extLst>
          </p:cNvPr>
          <p:cNvPicPr>
            <a:picLocks noChangeAspect="1"/>
          </p:cNvPicPr>
          <p:nvPr/>
        </p:nvPicPr>
        <p:blipFill>
          <a:blip r:embed="rId3"/>
          <a:stretch>
            <a:fillRect/>
          </a:stretch>
        </p:blipFill>
        <p:spPr>
          <a:xfrm>
            <a:off x="854766" y="854765"/>
            <a:ext cx="10495722" cy="5098774"/>
          </a:xfrm>
          <a:prstGeom prst="rect">
            <a:avLst/>
          </a:prstGeom>
        </p:spPr>
      </p:pic>
      <p:sp>
        <p:nvSpPr>
          <p:cNvPr id="3" name="Slide Number Placeholder 2">
            <a:extLst>
              <a:ext uri="{FF2B5EF4-FFF2-40B4-BE49-F238E27FC236}">
                <a16:creationId xmlns:a16="http://schemas.microsoft.com/office/drawing/2014/main" id="{D0417CAD-0152-40A5-BD39-E0BEB68072BB}"/>
              </a:ext>
            </a:extLst>
          </p:cNvPr>
          <p:cNvSpPr>
            <a:spLocks noGrp="1"/>
          </p:cNvSpPr>
          <p:nvPr>
            <p:ph type="sldNum" sz="quarter" idx="12"/>
          </p:nvPr>
        </p:nvSpPr>
        <p:spPr/>
        <p:txBody>
          <a:bodyPr/>
          <a:lstStyle/>
          <a:p>
            <a:fld id="{77FBE95E-9360-4856-B5BA-33A9034977AE}" type="slidenum">
              <a:rPr lang="en-US" smtClean="0"/>
              <a:t>14</a:t>
            </a:fld>
            <a:endParaRPr lang="en-US"/>
          </a:p>
        </p:txBody>
      </p:sp>
    </p:spTree>
    <p:extLst>
      <p:ext uri="{BB962C8B-B14F-4D97-AF65-F5344CB8AC3E}">
        <p14:creationId xmlns:p14="http://schemas.microsoft.com/office/powerpoint/2010/main" val="322316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57346F-BB13-4D9B-B520-A5CCE41087F3}"/>
              </a:ext>
            </a:extLst>
          </p:cNvPr>
          <p:cNvPicPr>
            <a:picLocks noChangeAspect="1"/>
          </p:cNvPicPr>
          <p:nvPr/>
        </p:nvPicPr>
        <p:blipFill>
          <a:blip r:embed="rId3"/>
          <a:stretch>
            <a:fillRect/>
          </a:stretch>
        </p:blipFill>
        <p:spPr>
          <a:xfrm>
            <a:off x="1284514" y="1045030"/>
            <a:ext cx="7271657" cy="4822370"/>
          </a:xfrm>
          <a:prstGeom prst="rect">
            <a:avLst/>
          </a:prstGeom>
        </p:spPr>
      </p:pic>
      <p:pic>
        <p:nvPicPr>
          <p:cNvPr id="3" name="Picture 2">
            <a:extLst>
              <a:ext uri="{FF2B5EF4-FFF2-40B4-BE49-F238E27FC236}">
                <a16:creationId xmlns:a16="http://schemas.microsoft.com/office/drawing/2014/main" id="{AF4BA05A-C2B3-4375-9140-50D2FB92C023}"/>
              </a:ext>
            </a:extLst>
          </p:cNvPr>
          <p:cNvPicPr>
            <a:picLocks noChangeAspect="1"/>
          </p:cNvPicPr>
          <p:nvPr/>
        </p:nvPicPr>
        <p:blipFill>
          <a:blip r:embed="rId4"/>
          <a:stretch>
            <a:fillRect/>
          </a:stretch>
        </p:blipFill>
        <p:spPr>
          <a:xfrm>
            <a:off x="8776486" y="2878597"/>
            <a:ext cx="2781541" cy="2994920"/>
          </a:xfrm>
          <a:prstGeom prst="rect">
            <a:avLst/>
          </a:prstGeom>
        </p:spPr>
      </p:pic>
      <p:sp>
        <p:nvSpPr>
          <p:cNvPr id="4" name="Slide Number Placeholder 3">
            <a:extLst>
              <a:ext uri="{FF2B5EF4-FFF2-40B4-BE49-F238E27FC236}">
                <a16:creationId xmlns:a16="http://schemas.microsoft.com/office/drawing/2014/main" id="{B493341B-60AB-4E46-B83B-BF7F0C4D7921}"/>
              </a:ext>
            </a:extLst>
          </p:cNvPr>
          <p:cNvSpPr>
            <a:spLocks noGrp="1"/>
          </p:cNvSpPr>
          <p:nvPr>
            <p:ph type="sldNum" sz="quarter" idx="12"/>
          </p:nvPr>
        </p:nvSpPr>
        <p:spPr/>
        <p:txBody>
          <a:bodyPr/>
          <a:lstStyle/>
          <a:p>
            <a:fld id="{77FBE95E-9360-4856-B5BA-33A9034977AE}" type="slidenum">
              <a:rPr lang="en-US" smtClean="0"/>
              <a:t>15</a:t>
            </a:fld>
            <a:endParaRPr lang="en-US"/>
          </a:p>
        </p:txBody>
      </p:sp>
    </p:spTree>
    <p:extLst>
      <p:ext uri="{BB962C8B-B14F-4D97-AF65-F5344CB8AC3E}">
        <p14:creationId xmlns:p14="http://schemas.microsoft.com/office/powerpoint/2010/main" val="316763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4F2E8-092D-42E8-BB44-CF10E2B0A58A}"/>
              </a:ext>
            </a:extLst>
          </p:cNvPr>
          <p:cNvSpPr>
            <a:spLocks noGrp="1"/>
          </p:cNvSpPr>
          <p:nvPr>
            <p:ph type="title"/>
          </p:nvPr>
        </p:nvSpPr>
        <p:spPr>
          <a:xfrm>
            <a:off x="1295402" y="982133"/>
            <a:ext cx="9601196" cy="1029548"/>
          </a:xfrm>
        </p:spPr>
        <p:txBody>
          <a:bodyPr/>
          <a:lstStyle/>
          <a:p>
            <a:r>
              <a:rPr lang="en-US" dirty="0"/>
              <a:t>How Important is ROE</a:t>
            </a:r>
          </a:p>
        </p:txBody>
      </p:sp>
      <p:sp>
        <p:nvSpPr>
          <p:cNvPr id="4" name="Content Placeholder 3">
            <a:extLst>
              <a:ext uri="{FF2B5EF4-FFF2-40B4-BE49-F238E27FC236}">
                <a16:creationId xmlns:a16="http://schemas.microsoft.com/office/drawing/2014/main" id="{02840C00-EC6C-41D1-BFF4-FE2A9BEFA3BA}"/>
              </a:ext>
            </a:extLst>
          </p:cNvPr>
          <p:cNvSpPr>
            <a:spLocks noGrp="1"/>
          </p:cNvSpPr>
          <p:nvPr>
            <p:ph idx="1"/>
          </p:nvPr>
        </p:nvSpPr>
        <p:spPr>
          <a:xfrm>
            <a:off x="1295401" y="2390503"/>
            <a:ext cx="9601196" cy="3485365"/>
          </a:xfrm>
        </p:spPr>
        <p:txBody>
          <a:bodyPr>
            <a:noAutofit/>
          </a:bodyPr>
          <a:lstStyle/>
          <a:p>
            <a:pPr marL="0" indent="0">
              <a:buNone/>
            </a:pPr>
            <a:r>
              <a:rPr lang="en-US" sz="3200" dirty="0"/>
              <a:t>“The primary test of management’s economic performance is the achievement of a high earnings rate </a:t>
            </a:r>
            <a:r>
              <a:rPr lang="en-US" sz="3200" u="sng" dirty="0"/>
              <a:t>on equity capital and </a:t>
            </a:r>
            <a:r>
              <a:rPr lang="en-US" sz="3200" u="sng" dirty="0">
                <a:solidFill>
                  <a:srgbClr val="FF0000"/>
                </a:solidFill>
              </a:rPr>
              <a:t>NOT</a:t>
            </a:r>
            <a:r>
              <a:rPr lang="en-US" sz="3200" u="sng" dirty="0"/>
              <a:t> the achievement of consistent gains in earnings per share.”</a:t>
            </a:r>
          </a:p>
          <a:p>
            <a:pPr marL="0" indent="0" algn="r">
              <a:buNone/>
            </a:pPr>
            <a:r>
              <a:rPr lang="en-US" sz="3200" dirty="0">
                <a:solidFill>
                  <a:srgbClr val="FF0000"/>
                </a:solidFill>
              </a:rPr>
              <a:t>Warren Buffet</a:t>
            </a:r>
            <a:r>
              <a:rPr lang="en-US" sz="3200" dirty="0"/>
              <a:t>, Berkshire Hathaway, 1979 Annual Report</a:t>
            </a:r>
          </a:p>
        </p:txBody>
      </p:sp>
      <p:sp>
        <p:nvSpPr>
          <p:cNvPr id="2" name="Slide Number Placeholder 1">
            <a:extLst>
              <a:ext uri="{FF2B5EF4-FFF2-40B4-BE49-F238E27FC236}">
                <a16:creationId xmlns:a16="http://schemas.microsoft.com/office/drawing/2014/main" id="{11A7A452-4F88-4801-B41B-13FF5425B3F1}"/>
              </a:ext>
            </a:extLst>
          </p:cNvPr>
          <p:cNvSpPr>
            <a:spLocks noGrp="1"/>
          </p:cNvSpPr>
          <p:nvPr>
            <p:ph type="sldNum" sz="quarter" idx="12"/>
          </p:nvPr>
        </p:nvSpPr>
        <p:spPr/>
        <p:txBody>
          <a:bodyPr/>
          <a:lstStyle/>
          <a:p>
            <a:fld id="{77FBE95E-9360-4856-B5BA-33A9034977AE}" type="slidenum">
              <a:rPr lang="en-US" smtClean="0"/>
              <a:t>16</a:t>
            </a:fld>
            <a:endParaRPr lang="en-US"/>
          </a:p>
        </p:txBody>
      </p:sp>
    </p:spTree>
    <p:extLst>
      <p:ext uri="{BB962C8B-B14F-4D97-AF65-F5344CB8AC3E}">
        <p14:creationId xmlns:p14="http://schemas.microsoft.com/office/powerpoint/2010/main" val="169979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42C1-0D18-4DA8-B5AF-CDE15170C0A6}"/>
              </a:ext>
            </a:extLst>
          </p:cNvPr>
          <p:cNvSpPr>
            <a:spLocks noGrp="1"/>
          </p:cNvSpPr>
          <p:nvPr>
            <p:ph type="title"/>
          </p:nvPr>
        </p:nvSpPr>
        <p:spPr>
          <a:xfrm>
            <a:off x="1295402" y="731520"/>
            <a:ext cx="9601196" cy="901337"/>
          </a:xfrm>
        </p:spPr>
        <p:txBody>
          <a:bodyPr>
            <a:normAutofit fontScale="90000"/>
          </a:bodyPr>
          <a:lstStyle/>
          <a:p>
            <a:r>
              <a:rPr lang="en-US" dirty="0"/>
              <a:t>What Does ROE Tell Us</a:t>
            </a:r>
            <a:br>
              <a:rPr lang="en-US" dirty="0"/>
            </a:br>
            <a:r>
              <a:rPr lang="en-US" dirty="0"/>
              <a:t>According to Investopedia</a:t>
            </a:r>
          </a:p>
        </p:txBody>
      </p:sp>
      <p:sp>
        <p:nvSpPr>
          <p:cNvPr id="3" name="Content Placeholder 2">
            <a:extLst>
              <a:ext uri="{FF2B5EF4-FFF2-40B4-BE49-F238E27FC236}">
                <a16:creationId xmlns:a16="http://schemas.microsoft.com/office/drawing/2014/main" id="{E8D6CCE0-D727-48BA-B956-EFB8B89F7DD4}"/>
              </a:ext>
            </a:extLst>
          </p:cNvPr>
          <p:cNvSpPr>
            <a:spLocks noGrp="1"/>
          </p:cNvSpPr>
          <p:nvPr>
            <p:ph idx="1"/>
          </p:nvPr>
        </p:nvSpPr>
        <p:spPr>
          <a:xfrm>
            <a:off x="1295401" y="2299063"/>
            <a:ext cx="9601196" cy="3576805"/>
          </a:xfrm>
        </p:spPr>
        <p:txBody>
          <a:bodyPr/>
          <a:lstStyle/>
          <a:p>
            <a:r>
              <a:rPr lang="en-US" sz="2800" dirty="0"/>
              <a:t>ROE does have some variation for different industries.</a:t>
            </a:r>
          </a:p>
          <a:p>
            <a:r>
              <a:rPr lang="en-US" sz="2800" dirty="0"/>
              <a:t>ROE can be used to compare peers.</a:t>
            </a:r>
          </a:p>
          <a:p>
            <a:r>
              <a:rPr lang="en-US" sz="2800" dirty="0"/>
              <a:t>The long-term average of ROE for stocks in the S&amp;P 500 is 14% and can be considered an acceptable ratio.</a:t>
            </a:r>
          </a:p>
          <a:p>
            <a:r>
              <a:rPr lang="en-US" sz="2800" dirty="0"/>
              <a:t>A ROE less than 10% is poor.  </a:t>
            </a:r>
          </a:p>
          <a:p>
            <a:pPr marL="0" indent="0">
              <a:buNone/>
            </a:pPr>
            <a:r>
              <a:rPr lang="en-US" sz="2800" i="1" dirty="0"/>
              <a:t>	Better Investing pros will say they want at least 15%, and preferably 20%.  </a:t>
            </a:r>
          </a:p>
          <a:p>
            <a:endParaRPr lang="en-US" dirty="0"/>
          </a:p>
        </p:txBody>
      </p:sp>
      <p:sp>
        <p:nvSpPr>
          <p:cNvPr id="4" name="Slide Number Placeholder 3">
            <a:extLst>
              <a:ext uri="{FF2B5EF4-FFF2-40B4-BE49-F238E27FC236}">
                <a16:creationId xmlns:a16="http://schemas.microsoft.com/office/drawing/2014/main" id="{998F4126-1AA2-4A85-91D9-2F776B870737}"/>
              </a:ext>
            </a:extLst>
          </p:cNvPr>
          <p:cNvSpPr>
            <a:spLocks noGrp="1"/>
          </p:cNvSpPr>
          <p:nvPr>
            <p:ph type="sldNum" sz="quarter" idx="12"/>
          </p:nvPr>
        </p:nvSpPr>
        <p:spPr/>
        <p:txBody>
          <a:bodyPr/>
          <a:lstStyle/>
          <a:p>
            <a:fld id="{77FBE95E-9360-4856-B5BA-33A9034977AE}" type="slidenum">
              <a:rPr lang="en-US" smtClean="0"/>
              <a:t>17</a:t>
            </a:fld>
            <a:endParaRPr lang="en-US"/>
          </a:p>
        </p:txBody>
      </p:sp>
    </p:spTree>
    <p:extLst>
      <p:ext uri="{BB962C8B-B14F-4D97-AF65-F5344CB8AC3E}">
        <p14:creationId xmlns:p14="http://schemas.microsoft.com/office/powerpoint/2010/main" val="136187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1C5C-A563-430F-916E-54C89D8DB860}"/>
              </a:ext>
            </a:extLst>
          </p:cNvPr>
          <p:cNvSpPr>
            <a:spLocks noGrp="1"/>
          </p:cNvSpPr>
          <p:nvPr>
            <p:ph type="title"/>
          </p:nvPr>
        </p:nvSpPr>
        <p:spPr/>
        <p:txBody>
          <a:bodyPr>
            <a:normAutofit fontScale="90000"/>
          </a:bodyPr>
          <a:lstStyle/>
          <a:p>
            <a:r>
              <a:rPr lang="en-US" dirty="0"/>
              <a:t>Evaluating Management Section on the</a:t>
            </a:r>
            <a:br>
              <a:rPr lang="en-US" dirty="0"/>
            </a:br>
            <a:r>
              <a:rPr lang="en-US" dirty="0"/>
              <a:t>SSG for Ecolab</a:t>
            </a:r>
          </a:p>
        </p:txBody>
      </p:sp>
      <p:pic>
        <p:nvPicPr>
          <p:cNvPr id="5" name="Content Placeholder 4">
            <a:extLst>
              <a:ext uri="{FF2B5EF4-FFF2-40B4-BE49-F238E27FC236}">
                <a16:creationId xmlns:a16="http://schemas.microsoft.com/office/drawing/2014/main" id="{7F3CA445-BEC6-4044-9A00-0C055ACFEAA3}"/>
              </a:ext>
            </a:extLst>
          </p:cNvPr>
          <p:cNvPicPr>
            <a:picLocks noGrp="1" noChangeAspect="1"/>
          </p:cNvPicPr>
          <p:nvPr>
            <p:ph idx="1"/>
          </p:nvPr>
        </p:nvPicPr>
        <p:blipFill>
          <a:blip r:embed="rId3"/>
          <a:stretch>
            <a:fillRect/>
          </a:stretch>
        </p:blipFill>
        <p:spPr>
          <a:xfrm>
            <a:off x="1306285" y="2743200"/>
            <a:ext cx="3766457" cy="2852057"/>
          </a:xfrm>
          <a:prstGeom prst="rect">
            <a:avLst/>
          </a:prstGeom>
        </p:spPr>
      </p:pic>
      <p:pic>
        <p:nvPicPr>
          <p:cNvPr id="7" name="Picture 6">
            <a:extLst>
              <a:ext uri="{FF2B5EF4-FFF2-40B4-BE49-F238E27FC236}">
                <a16:creationId xmlns:a16="http://schemas.microsoft.com/office/drawing/2014/main" id="{9539FD1E-0726-4D15-BA6A-6EB75C9722F6}"/>
              </a:ext>
            </a:extLst>
          </p:cNvPr>
          <p:cNvPicPr>
            <a:picLocks noChangeAspect="1"/>
          </p:cNvPicPr>
          <p:nvPr/>
        </p:nvPicPr>
        <p:blipFill>
          <a:blip r:embed="rId4"/>
          <a:stretch>
            <a:fillRect/>
          </a:stretch>
        </p:blipFill>
        <p:spPr>
          <a:xfrm>
            <a:off x="5170715" y="2786137"/>
            <a:ext cx="6128657" cy="2830891"/>
          </a:xfrm>
          <a:prstGeom prst="rect">
            <a:avLst/>
          </a:prstGeom>
        </p:spPr>
      </p:pic>
      <p:sp>
        <p:nvSpPr>
          <p:cNvPr id="8" name="Oval 7">
            <a:extLst>
              <a:ext uri="{FF2B5EF4-FFF2-40B4-BE49-F238E27FC236}">
                <a16:creationId xmlns:a16="http://schemas.microsoft.com/office/drawing/2014/main" id="{40DE0153-293B-4038-9388-4DA4520F3435}"/>
              </a:ext>
            </a:extLst>
          </p:cNvPr>
          <p:cNvSpPr/>
          <p:nvPr/>
        </p:nvSpPr>
        <p:spPr>
          <a:xfrm>
            <a:off x="10287000" y="3864428"/>
            <a:ext cx="979714" cy="7075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FF8E2F28-4E45-4DB2-BE6C-C7872F45177F}"/>
              </a:ext>
            </a:extLst>
          </p:cNvPr>
          <p:cNvSpPr/>
          <p:nvPr/>
        </p:nvSpPr>
        <p:spPr>
          <a:xfrm>
            <a:off x="11146972" y="4702628"/>
            <a:ext cx="925285" cy="315685"/>
          </a:xfrm>
          <a:prstGeom prst="lef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56C9954-FCFE-49D0-BA7D-07948E9A80DE}"/>
              </a:ext>
            </a:extLst>
          </p:cNvPr>
          <p:cNvSpPr>
            <a:spLocks noGrp="1"/>
          </p:cNvSpPr>
          <p:nvPr>
            <p:ph type="sldNum" sz="quarter" idx="12"/>
          </p:nvPr>
        </p:nvSpPr>
        <p:spPr/>
        <p:txBody>
          <a:bodyPr/>
          <a:lstStyle/>
          <a:p>
            <a:fld id="{77FBE95E-9360-4856-B5BA-33A9034977AE}" type="slidenum">
              <a:rPr lang="en-US" smtClean="0"/>
              <a:t>18</a:t>
            </a:fld>
            <a:endParaRPr lang="en-US"/>
          </a:p>
        </p:txBody>
      </p:sp>
    </p:spTree>
    <p:extLst>
      <p:ext uri="{BB962C8B-B14F-4D97-AF65-F5344CB8AC3E}">
        <p14:creationId xmlns:p14="http://schemas.microsoft.com/office/powerpoint/2010/main" val="8884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32CF-B6C7-48F2-927F-BC268CAAA04A}"/>
              </a:ext>
            </a:extLst>
          </p:cNvPr>
          <p:cNvPicPr>
            <a:picLocks noChangeAspect="1"/>
          </p:cNvPicPr>
          <p:nvPr/>
        </p:nvPicPr>
        <p:blipFill>
          <a:blip r:embed="rId3"/>
          <a:stretch>
            <a:fillRect/>
          </a:stretch>
        </p:blipFill>
        <p:spPr>
          <a:xfrm>
            <a:off x="827314" y="478970"/>
            <a:ext cx="10526486" cy="5910943"/>
          </a:xfrm>
          <a:prstGeom prst="rect">
            <a:avLst/>
          </a:prstGeom>
        </p:spPr>
      </p:pic>
      <p:sp>
        <p:nvSpPr>
          <p:cNvPr id="3" name="Slide Number Placeholder 2">
            <a:extLst>
              <a:ext uri="{FF2B5EF4-FFF2-40B4-BE49-F238E27FC236}">
                <a16:creationId xmlns:a16="http://schemas.microsoft.com/office/drawing/2014/main" id="{7EEF6076-9A88-4D2D-BDA0-A58FA8C9D902}"/>
              </a:ext>
            </a:extLst>
          </p:cNvPr>
          <p:cNvSpPr>
            <a:spLocks noGrp="1"/>
          </p:cNvSpPr>
          <p:nvPr>
            <p:ph type="sldNum" sz="quarter" idx="12"/>
          </p:nvPr>
        </p:nvSpPr>
        <p:spPr/>
        <p:txBody>
          <a:bodyPr/>
          <a:lstStyle/>
          <a:p>
            <a:fld id="{77FBE95E-9360-4856-B5BA-33A9034977AE}" type="slidenum">
              <a:rPr lang="en-US" smtClean="0"/>
              <a:t>19</a:t>
            </a:fld>
            <a:endParaRPr lang="en-US"/>
          </a:p>
        </p:txBody>
      </p:sp>
    </p:spTree>
    <p:extLst>
      <p:ext uri="{BB962C8B-B14F-4D97-AF65-F5344CB8AC3E}">
        <p14:creationId xmlns:p14="http://schemas.microsoft.com/office/powerpoint/2010/main" val="241626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F01-F107-4A91-8364-03997116B7CC}"/>
              </a:ext>
            </a:extLst>
          </p:cNvPr>
          <p:cNvSpPr>
            <a:spLocks noGrp="1"/>
          </p:cNvSpPr>
          <p:nvPr>
            <p:ph type="title"/>
          </p:nvPr>
        </p:nvSpPr>
        <p:spPr/>
        <p:txBody>
          <a:bodyPr>
            <a:normAutofit fontScale="90000"/>
          </a:bodyPr>
          <a:lstStyle/>
          <a:p>
            <a:r>
              <a:rPr lang="en-US" dirty="0"/>
              <a:t>What is a financial ratio?</a:t>
            </a:r>
            <a:br>
              <a:rPr lang="en-US" dirty="0"/>
            </a:br>
            <a:r>
              <a:rPr lang="en-US" sz="4000" dirty="0"/>
              <a:t>From Investopedia (</a:t>
            </a:r>
            <a:r>
              <a:rPr lang="en-US" sz="4000" dirty="0">
                <a:hlinkClick r:id="rId3" action="ppaction://hlinksldjump"/>
              </a:rPr>
              <a:t>Investopedia.com</a:t>
            </a:r>
            <a:r>
              <a:rPr lang="en-US" sz="4000" dirty="0"/>
              <a:t>)</a:t>
            </a:r>
          </a:p>
        </p:txBody>
      </p:sp>
      <p:sp>
        <p:nvSpPr>
          <p:cNvPr id="3" name="Content Placeholder 2">
            <a:extLst>
              <a:ext uri="{FF2B5EF4-FFF2-40B4-BE49-F238E27FC236}">
                <a16:creationId xmlns:a16="http://schemas.microsoft.com/office/drawing/2014/main" id="{D964632E-0DE5-4956-8882-E7957D76FB92}"/>
              </a:ext>
            </a:extLst>
          </p:cNvPr>
          <p:cNvSpPr>
            <a:spLocks noGrp="1"/>
          </p:cNvSpPr>
          <p:nvPr>
            <p:ph idx="1"/>
          </p:nvPr>
        </p:nvSpPr>
        <p:spPr/>
        <p:txBody>
          <a:bodyPr>
            <a:normAutofit/>
          </a:bodyPr>
          <a:lstStyle/>
          <a:p>
            <a:r>
              <a:rPr lang="en-US"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There are many standard ratios used to try to evaluate the overall financial condition of a corporation or other organization. </a:t>
            </a:r>
          </a:p>
          <a:p>
            <a:r>
              <a:rPr lang="en-US"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Financial ratios are used to compare the strengths and weaknesses of  a company. </a:t>
            </a:r>
          </a:p>
          <a:p>
            <a:r>
              <a:rPr lang="en-US"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If shares in a company are traded in a financial market, the market price of the shares is used in certain financial ratios.</a:t>
            </a:r>
          </a:p>
          <a:p>
            <a:endParaRPr lang="en-US" dirty="0"/>
          </a:p>
        </p:txBody>
      </p:sp>
      <p:sp>
        <p:nvSpPr>
          <p:cNvPr id="4" name="Slide Number Placeholder 3">
            <a:extLst>
              <a:ext uri="{FF2B5EF4-FFF2-40B4-BE49-F238E27FC236}">
                <a16:creationId xmlns:a16="http://schemas.microsoft.com/office/drawing/2014/main" id="{DAB69B8F-383C-4EC1-A8CB-457E240AA228}"/>
              </a:ext>
            </a:extLst>
          </p:cNvPr>
          <p:cNvSpPr>
            <a:spLocks noGrp="1"/>
          </p:cNvSpPr>
          <p:nvPr>
            <p:ph type="sldNum" sz="quarter" idx="12"/>
          </p:nvPr>
        </p:nvSpPr>
        <p:spPr/>
        <p:txBody>
          <a:bodyPr/>
          <a:lstStyle/>
          <a:p>
            <a:fld id="{77FBE95E-9360-4856-B5BA-33A9034977AE}" type="slidenum">
              <a:rPr lang="en-US" smtClean="0"/>
              <a:t>2</a:t>
            </a:fld>
            <a:endParaRPr lang="en-US"/>
          </a:p>
        </p:txBody>
      </p:sp>
    </p:spTree>
    <p:extLst>
      <p:ext uri="{BB962C8B-B14F-4D97-AF65-F5344CB8AC3E}">
        <p14:creationId xmlns:p14="http://schemas.microsoft.com/office/powerpoint/2010/main" val="359046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6BBA-0BFB-4CEA-9DB2-A3DFEEE7FB93}"/>
              </a:ext>
            </a:extLst>
          </p:cNvPr>
          <p:cNvSpPr>
            <a:spLocks noGrp="1"/>
          </p:cNvSpPr>
          <p:nvPr>
            <p:ph type="title"/>
          </p:nvPr>
        </p:nvSpPr>
        <p:spPr/>
        <p:txBody>
          <a:bodyPr/>
          <a:lstStyle/>
          <a:p>
            <a:r>
              <a:rPr lang="en-US" dirty="0"/>
              <a:t>The Three Components in ROE</a:t>
            </a:r>
          </a:p>
        </p:txBody>
      </p:sp>
      <p:sp>
        <p:nvSpPr>
          <p:cNvPr id="3" name="Content Placeholder 2">
            <a:extLst>
              <a:ext uri="{FF2B5EF4-FFF2-40B4-BE49-F238E27FC236}">
                <a16:creationId xmlns:a16="http://schemas.microsoft.com/office/drawing/2014/main" id="{B759AA23-61D9-426D-8B21-BF4C01382A0F}"/>
              </a:ext>
            </a:extLst>
          </p:cNvPr>
          <p:cNvSpPr>
            <a:spLocks noGrp="1"/>
          </p:cNvSpPr>
          <p:nvPr>
            <p:ph idx="1"/>
          </p:nvPr>
        </p:nvSpPr>
        <p:spPr/>
        <p:txBody>
          <a:bodyPr>
            <a:normAutofit/>
          </a:bodyPr>
          <a:lstStyle/>
          <a:p>
            <a:r>
              <a:rPr lang="en-US" sz="3600" b="1" dirty="0"/>
              <a:t>Net Profit Margin </a:t>
            </a:r>
            <a:r>
              <a:rPr lang="en-US" sz="3600" dirty="0"/>
              <a:t>= Net Income/ Sales X 100</a:t>
            </a:r>
          </a:p>
          <a:p>
            <a:r>
              <a:rPr lang="en-US" sz="3600" b="1" dirty="0"/>
              <a:t>Asset Turnover Ratio </a:t>
            </a:r>
            <a:r>
              <a:rPr lang="en-US" sz="3600" dirty="0"/>
              <a:t>= Sales/ Assets</a:t>
            </a:r>
          </a:p>
          <a:p>
            <a:r>
              <a:rPr lang="en-US" sz="3600" b="1" dirty="0"/>
              <a:t>Financial Leverage </a:t>
            </a:r>
            <a:r>
              <a:rPr lang="en-US" sz="3600" dirty="0"/>
              <a:t>= Assets/ Equity</a:t>
            </a:r>
          </a:p>
        </p:txBody>
      </p:sp>
      <p:sp>
        <p:nvSpPr>
          <p:cNvPr id="4" name="Slide Number Placeholder 3">
            <a:extLst>
              <a:ext uri="{FF2B5EF4-FFF2-40B4-BE49-F238E27FC236}">
                <a16:creationId xmlns:a16="http://schemas.microsoft.com/office/drawing/2014/main" id="{30D8A4CD-BE3D-4D2C-AC7B-F451ED203D2D}"/>
              </a:ext>
            </a:extLst>
          </p:cNvPr>
          <p:cNvSpPr>
            <a:spLocks noGrp="1"/>
          </p:cNvSpPr>
          <p:nvPr>
            <p:ph type="sldNum" sz="quarter" idx="12"/>
          </p:nvPr>
        </p:nvSpPr>
        <p:spPr/>
        <p:txBody>
          <a:bodyPr/>
          <a:lstStyle/>
          <a:p>
            <a:fld id="{77FBE95E-9360-4856-B5BA-33A9034977AE}" type="slidenum">
              <a:rPr lang="en-US" smtClean="0"/>
              <a:t>20</a:t>
            </a:fld>
            <a:endParaRPr lang="en-US"/>
          </a:p>
        </p:txBody>
      </p:sp>
    </p:spTree>
    <p:extLst>
      <p:ext uri="{BB962C8B-B14F-4D97-AF65-F5344CB8AC3E}">
        <p14:creationId xmlns:p14="http://schemas.microsoft.com/office/powerpoint/2010/main" val="102003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C70D34-3C4B-4AB5-95D8-C77F5667B8AA}"/>
              </a:ext>
            </a:extLst>
          </p:cNvPr>
          <p:cNvPicPr>
            <a:picLocks noChangeAspect="1"/>
          </p:cNvPicPr>
          <p:nvPr/>
        </p:nvPicPr>
        <p:blipFill>
          <a:blip r:embed="rId3"/>
          <a:stretch>
            <a:fillRect/>
          </a:stretch>
        </p:blipFill>
        <p:spPr>
          <a:xfrm>
            <a:off x="483326" y="535576"/>
            <a:ext cx="11234057" cy="5839097"/>
          </a:xfrm>
          <a:prstGeom prst="rect">
            <a:avLst/>
          </a:prstGeom>
        </p:spPr>
      </p:pic>
      <p:sp>
        <p:nvSpPr>
          <p:cNvPr id="3" name="Slide Number Placeholder 2">
            <a:extLst>
              <a:ext uri="{FF2B5EF4-FFF2-40B4-BE49-F238E27FC236}">
                <a16:creationId xmlns:a16="http://schemas.microsoft.com/office/drawing/2014/main" id="{E1EB786E-EFDC-4B9A-82DA-950692C453F5}"/>
              </a:ext>
            </a:extLst>
          </p:cNvPr>
          <p:cNvSpPr>
            <a:spLocks noGrp="1"/>
          </p:cNvSpPr>
          <p:nvPr>
            <p:ph type="sldNum" sz="quarter" idx="12"/>
          </p:nvPr>
        </p:nvSpPr>
        <p:spPr/>
        <p:txBody>
          <a:bodyPr/>
          <a:lstStyle/>
          <a:p>
            <a:fld id="{77FBE95E-9360-4856-B5BA-33A9034977AE}" type="slidenum">
              <a:rPr lang="en-US" smtClean="0"/>
              <a:t>21</a:t>
            </a:fld>
            <a:endParaRPr lang="en-US"/>
          </a:p>
        </p:txBody>
      </p:sp>
    </p:spTree>
    <p:extLst>
      <p:ext uri="{BB962C8B-B14F-4D97-AF65-F5344CB8AC3E}">
        <p14:creationId xmlns:p14="http://schemas.microsoft.com/office/powerpoint/2010/main" val="190528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BD69-4930-4268-BC85-7CE42B9C4168}"/>
              </a:ext>
            </a:extLst>
          </p:cNvPr>
          <p:cNvSpPr>
            <a:spLocks noGrp="1"/>
          </p:cNvSpPr>
          <p:nvPr>
            <p:ph type="title"/>
          </p:nvPr>
        </p:nvSpPr>
        <p:spPr>
          <a:xfrm>
            <a:off x="1295402" y="770709"/>
            <a:ext cx="9601196" cy="1123406"/>
          </a:xfrm>
        </p:spPr>
        <p:txBody>
          <a:bodyPr/>
          <a:lstStyle/>
          <a:p>
            <a:r>
              <a:rPr lang="en-US" dirty="0"/>
              <a:t>Net Profit Margin</a:t>
            </a:r>
          </a:p>
        </p:txBody>
      </p:sp>
      <p:sp>
        <p:nvSpPr>
          <p:cNvPr id="3" name="Content Placeholder 2">
            <a:extLst>
              <a:ext uri="{FF2B5EF4-FFF2-40B4-BE49-F238E27FC236}">
                <a16:creationId xmlns:a16="http://schemas.microsoft.com/office/drawing/2014/main" id="{7D78C804-4982-416E-82B9-6544CCE6D826}"/>
              </a:ext>
            </a:extLst>
          </p:cNvPr>
          <p:cNvSpPr>
            <a:spLocks noGrp="1"/>
          </p:cNvSpPr>
          <p:nvPr>
            <p:ph idx="1"/>
          </p:nvPr>
        </p:nvSpPr>
        <p:spPr>
          <a:xfrm>
            <a:off x="1295401" y="2037806"/>
            <a:ext cx="9601196" cy="3838062"/>
          </a:xfrm>
        </p:spPr>
        <p:txBody>
          <a:bodyPr/>
          <a:lstStyle/>
          <a:p>
            <a:r>
              <a:rPr lang="en-US" dirty="0"/>
              <a:t>Taxes are seldom the problem if net profit margin declines</a:t>
            </a:r>
          </a:p>
          <a:p>
            <a:r>
              <a:rPr lang="en-US" dirty="0"/>
              <a:t>Usually a decline is due to a problem with sales and/or expenses—not taxes</a:t>
            </a:r>
          </a:p>
          <a:p>
            <a:endParaRPr lang="en-US" dirty="0"/>
          </a:p>
        </p:txBody>
      </p:sp>
      <p:pic>
        <p:nvPicPr>
          <p:cNvPr id="4" name="Picture 3">
            <a:extLst>
              <a:ext uri="{FF2B5EF4-FFF2-40B4-BE49-F238E27FC236}">
                <a16:creationId xmlns:a16="http://schemas.microsoft.com/office/drawing/2014/main" id="{5AE54AE9-682E-4629-B5ED-6D29FD4486BB}"/>
              </a:ext>
            </a:extLst>
          </p:cNvPr>
          <p:cNvPicPr>
            <a:picLocks noChangeAspect="1"/>
          </p:cNvPicPr>
          <p:nvPr/>
        </p:nvPicPr>
        <p:blipFill>
          <a:blip r:embed="rId3"/>
          <a:stretch>
            <a:fillRect/>
          </a:stretch>
        </p:blipFill>
        <p:spPr>
          <a:xfrm>
            <a:off x="6675121" y="3304904"/>
            <a:ext cx="4937760" cy="2573382"/>
          </a:xfrm>
          <a:prstGeom prst="rect">
            <a:avLst/>
          </a:prstGeom>
        </p:spPr>
      </p:pic>
      <p:sp>
        <p:nvSpPr>
          <p:cNvPr id="5" name="Slide Number Placeholder 4">
            <a:extLst>
              <a:ext uri="{FF2B5EF4-FFF2-40B4-BE49-F238E27FC236}">
                <a16:creationId xmlns:a16="http://schemas.microsoft.com/office/drawing/2014/main" id="{B444F9B3-14A6-4A70-B4DA-BBB846B794CA}"/>
              </a:ext>
            </a:extLst>
          </p:cNvPr>
          <p:cNvSpPr>
            <a:spLocks noGrp="1"/>
          </p:cNvSpPr>
          <p:nvPr>
            <p:ph type="sldNum" sz="quarter" idx="12"/>
          </p:nvPr>
        </p:nvSpPr>
        <p:spPr/>
        <p:txBody>
          <a:bodyPr/>
          <a:lstStyle/>
          <a:p>
            <a:fld id="{77FBE95E-9360-4856-B5BA-33A9034977AE}" type="slidenum">
              <a:rPr lang="en-US" smtClean="0"/>
              <a:t>22</a:t>
            </a:fld>
            <a:endParaRPr lang="en-US"/>
          </a:p>
        </p:txBody>
      </p:sp>
    </p:spTree>
    <p:extLst>
      <p:ext uri="{BB962C8B-B14F-4D97-AF65-F5344CB8AC3E}">
        <p14:creationId xmlns:p14="http://schemas.microsoft.com/office/powerpoint/2010/main" val="302275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FA29-ACA3-499F-8233-B9C57D234CCA}"/>
              </a:ext>
            </a:extLst>
          </p:cNvPr>
          <p:cNvSpPr>
            <a:spLocks noGrp="1"/>
          </p:cNvSpPr>
          <p:nvPr>
            <p:ph type="title"/>
          </p:nvPr>
        </p:nvSpPr>
        <p:spPr>
          <a:xfrm>
            <a:off x="1295402" y="982133"/>
            <a:ext cx="9601196" cy="964234"/>
          </a:xfrm>
        </p:spPr>
        <p:txBody>
          <a:bodyPr/>
          <a:lstStyle/>
          <a:p>
            <a:r>
              <a:rPr lang="en-US" dirty="0"/>
              <a:t>Asset Turnover Ratio</a:t>
            </a:r>
          </a:p>
        </p:txBody>
      </p:sp>
      <p:sp>
        <p:nvSpPr>
          <p:cNvPr id="3" name="Content Placeholder 2">
            <a:extLst>
              <a:ext uri="{FF2B5EF4-FFF2-40B4-BE49-F238E27FC236}">
                <a16:creationId xmlns:a16="http://schemas.microsoft.com/office/drawing/2014/main" id="{F58B18C5-B133-4480-8F6D-9C44C6CC9E86}"/>
              </a:ext>
            </a:extLst>
          </p:cNvPr>
          <p:cNvSpPr>
            <a:spLocks noGrp="1"/>
          </p:cNvSpPr>
          <p:nvPr>
            <p:ph idx="1"/>
          </p:nvPr>
        </p:nvSpPr>
        <p:spPr>
          <a:xfrm>
            <a:off x="1295401" y="1841863"/>
            <a:ext cx="9601196" cy="4034005"/>
          </a:xfrm>
        </p:spPr>
        <p:txBody>
          <a:bodyPr>
            <a:normAutofit/>
          </a:bodyPr>
          <a:lstStyle/>
          <a:p>
            <a:r>
              <a:rPr lang="en-US" sz="2800" dirty="0"/>
              <a:t>Measures the efficiency of sales produced based on the company’s assets.</a:t>
            </a:r>
          </a:p>
          <a:p>
            <a:pPr lvl="1"/>
            <a:r>
              <a:rPr lang="en-US" sz="2800" dirty="0"/>
              <a:t>For example, an Asset Turnover Ratio of 4.76 means that for every $1 worth of assets, the company generated $4.76 worth of revenue or sales. </a:t>
            </a:r>
          </a:p>
          <a:p>
            <a:r>
              <a:rPr lang="en-US" sz="2800" dirty="0"/>
              <a:t>The higher the ratio, the better. </a:t>
            </a:r>
          </a:p>
        </p:txBody>
      </p:sp>
      <p:pic>
        <p:nvPicPr>
          <p:cNvPr id="4" name="Picture 3">
            <a:extLst>
              <a:ext uri="{FF2B5EF4-FFF2-40B4-BE49-F238E27FC236}">
                <a16:creationId xmlns:a16="http://schemas.microsoft.com/office/drawing/2014/main" id="{34E4A831-B50E-4F97-86A5-03D99D455111}"/>
              </a:ext>
            </a:extLst>
          </p:cNvPr>
          <p:cNvPicPr>
            <a:picLocks noChangeAspect="1"/>
          </p:cNvPicPr>
          <p:nvPr/>
        </p:nvPicPr>
        <p:blipFill>
          <a:blip r:embed="rId3"/>
          <a:stretch>
            <a:fillRect/>
          </a:stretch>
        </p:blipFill>
        <p:spPr>
          <a:xfrm>
            <a:off x="6217919" y="4049485"/>
            <a:ext cx="5172891" cy="2272937"/>
          </a:xfrm>
          <a:prstGeom prst="rect">
            <a:avLst/>
          </a:prstGeom>
        </p:spPr>
      </p:pic>
      <p:sp>
        <p:nvSpPr>
          <p:cNvPr id="5" name="Slide Number Placeholder 4">
            <a:extLst>
              <a:ext uri="{FF2B5EF4-FFF2-40B4-BE49-F238E27FC236}">
                <a16:creationId xmlns:a16="http://schemas.microsoft.com/office/drawing/2014/main" id="{5B81EB56-E70C-478D-9A33-3D0DF206FEF6}"/>
              </a:ext>
            </a:extLst>
          </p:cNvPr>
          <p:cNvSpPr>
            <a:spLocks noGrp="1"/>
          </p:cNvSpPr>
          <p:nvPr>
            <p:ph type="sldNum" sz="quarter" idx="12"/>
          </p:nvPr>
        </p:nvSpPr>
        <p:spPr/>
        <p:txBody>
          <a:bodyPr/>
          <a:lstStyle/>
          <a:p>
            <a:fld id="{77FBE95E-9360-4856-B5BA-33A9034977AE}" type="slidenum">
              <a:rPr lang="en-US" smtClean="0"/>
              <a:t>23</a:t>
            </a:fld>
            <a:endParaRPr lang="en-US"/>
          </a:p>
        </p:txBody>
      </p:sp>
    </p:spTree>
    <p:extLst>
      <p:ext uri="{BB962C8B-B14F-4D97-AF65-F5344CB8AC3E}">
        <p14:creationId xmlns:p14="http://schemas.microsoft.com/office/powerpoint/2010/main" val="294541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53CC-1EC2-4BF2-A2F2-FE8E8C6BF4C6}"/>
              </a:ext>
            </a:extLst>
          </p:cNvPr>
          <p:cNvSpPr>
            <a:spLocks noGrp="1"/>
          </p:cNvSpPr>
          <p:nvPr>
            <p:ph type="title"/>
          </p:nvPr>
        </p:nvSpPr>
        <p:spPr>
          <a:xfrm>
            <a:off x="1295402" y="982132"/>
            <a:ext cx="9601196" cy="768291"/>
          </a:xfrm>
        </p:spPr>
        <p:txBody>
          <a:bodyPr/>
          <a:lstStyle/>
          <a:p>
            <a:r>
              <a:rPr lang="en-US" dirty="0"/>
              <a:t>Industry Dependent</a:t>
            </a:r>
          </a:p>
        </p:txBody>
      </p:sp>
      <p:sp>
        <p:nvSpPr>
          <p:cNvPr id="3" name="Content Placeholder 2">
            <a:extLst>
              <a:ext uri="{FF2B5EF4-FFF2-40B4-BE49-F238E27FC236}">
                <a16:creationId xmlns:a16="http://schemas.microsoft.com/office/drawing/2014/main" id="{C0914DC5-4A9E-4C46-8CEB-C614ECBD08E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F96BDC-DFE2-4220-82D4-E1A099D14695}"/>
              </a:ext>
            </a:extLst>
          </p:cNvPr>
          <p:cNvPicPr>
            <a:picLocks noChangeAspect="1"/>
          </p:cNvPicPr>
          <p:nvPr/>
        </p:nvPicPr>
        <p:blipFill>
          <a:blip r:embed="rId3"/>
          <a:stretch>
            <a:fillRect/>
          </a:stretch>
        </p:blipFill>
        <p:spPr>
          <a:xfrm>
            <a:off x="809898" y="2024743"/>
            <a:ext cx="10567852" cy="4323806"/>
          </a:xfrm>
          <a:prstGeom prst="rect">
            <a:avLst/>
          </a:prstGeom>
        </p:spPr>
      </p:pic>
      <p:sp>
        <p:nvSpPr>
          <p:cNvPr id="5" name="Slide Number Placeholder 4">
            <a:extLst>
              <a:ext uri="{FF2B5EF4-FFF2-40B4-BE49-F238E27FC236}">
                <a16:creationId xmlns:a16="http://schemas.microsoft.com/office/drawing/2014/main" id="{77E693C3-F053-4E56-B8CF-4E8618247149}"/>
              </a:ext>
            </a:extLst>
          </p:cNvPr>
          <p:cNvSpPr>
            <a:spLocks noGrp="1"/>
          </p:cNvSpPr>
          <p:nvPr>
            <p:ph type="sldNum" sz="quarter" idx="12"/>
          </p:nvPr>
        </p:nvSpPr>
        <p:spPr/>
        <p:txBody>
          <a:bodyPr/>
          <a:lstStyle/>
          <a:p>
            <a:fld id="{77FBE95E-9360-4856-B5BA-33A9034977AE}" type="slidenum">
              <a:rPr lang="en-US" smtClean="0"/>
              <a:t>24</a:t>
            </a:fld>
            <a:endParaRPr lang="en-US"/>
          </a:p>
        </p:txBody>
      </p:sp>
    </p:spTree>
    <p:extLst>
      <p:ext uri="{BB962C8B-B14F-4D97-AF65-F5344CB8AC3E}">
        <p14:creationId xmlns:p14="http://schemas.microsoft.com/office/powerpoint/2010/main" val="1919013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F9FD-CC3A-4488-A627-D2586124C859}"/>
              </a:ext>
            </a:extLst>
          </p:cNvPr>
          <p:cNvSpPr>
            <a:spLocks noGrp="1"/>
          </p:cNvSpPr>
          <p:nvPr>
            <p:ph type="title"/>
          </p:nvPr>
        </p:nvSpPr>
        <p:spPr>
          <a:xfrm>
            <a:off x="1295402" y="982132"/>
            <a:ext cx="9601196" cy="990359"/>
          </a:xfrm>
        </p:spPr>
        <p:txBody>
          <a:bodyPr/>
          <a:lstStyle/>
          <a:p>
            <a:r>
              <a:rPr lang="en-US" dirty="0"/>
              <a:t>Improving Asset Turnover</a:t>
            </a:r>
          </a:p>
        </p:txBody>
      </p:sp>
      <p:sp>
        <p:nvSpPr>
          <p:cNvPr id="3" name="Content Placeholder 2">
            <a:extLst>
              <a:ext uri="{FF2B5EF4-FFF2-40B4-BE49-F238E27FC236}">
                <a16:creationId xmlns:a16="http://schemas.microsoft.com/office/drawing/2014/main" id="{55747F49-FE72-47E2-B3FF-006AA2FC2FD0}"/>
              </a:ext>
            </a:extLst>
          </p:cNvPr>
          <p:cNvSpPr>
            <a:spLocks noGrp="1"/>
          </p:cNvSpPr>
          <p:nvPr>
            <p:ph idx="1"/>
          </p:nvPr>
        </p:nvSpPr>
        <p:spPr>
          <a:xfrm>
            <a:off x="1295401" y="2416629"/>
            <a:ext cx="9601196" cy="3459239"/>
          </a:xfrm>
        </p:spPr>
        <p:txBody>
          <a:bodyPr>
            <a:normAutofit/>
          </a:bodyPr>
          <a:lstStyle/>
          <a:p>
            <a:r>
              <a:rPr lang="en-US" sz="2800" dirty="0"/>
              <a:t>New assets that management can invest in to grow future sales and earnings are:</a:t>
            </a:r>
          </a:p>
          <a:p>
            <a:pPr lvl="1"/>
            <a:r>
              <a:rPr lang="en-US" sz="2800" dirty="0"/>
              <a:t>New stores or factories</a:t>
            </a:r>
          </a:p>
          <a:p>
            <a:pPr lvl="1"/>
            <a:r>
              <a:rPr lang="en-US" sz="2800" dirty="0"/>
              <a:t>New products</a:t>
            </a:r>
          </a:p>
          <a:p>
            <a:pPr lvl="1"/>
            <a:r>
              <a:rPr lang="en-US" sz="2800" dirty="0"/>
              <a:t>New markets</a:t>
            </a:r>
          </a:p>
          <a:p>
            <a:pPr lvl="1"/>
            <a:r>
              <a:rPr lang="en-US" sz="2800" dirty="0"/>
              <a:t>Acquisitions</a:t>
            </a:r>
          </a:p>
        </p:txBody>
      </p:sp>
      <p:sp>
        <p:nvSpPr>
          <p:cNvPr id="4" name="Slide Number Placeholder 3">
            <a:extLst>
              <a:ext uri="{FF2B5EF4-FFF2-40B4-BE49-F238E27FC236}">
                <a16:creationId xmlns:a16="http://schemas.microsoft.com/office/drawing/2014/main" id="{82BC2358-EB01-46A4-A8E7-3B6F4AC3158C}"/>
              </a:ext>
            </a:extLst>
          </p:cNvPr>
          <p:cNvSpPr>
            <a:spLocks noGrp="1"/>
          </p:cNvSpPr>
          <p:nvPr>
            <p:ph type="sldNum" sz="quarter" idx="12"/>
          </p:nvPr>
        </p:nvSpPr>
        <p:spPr/>
        <p:txBody>
          <a:bodyPr/>
          <a:lstStyle/>
          <a:p>
            <a:fld id="{77FBE95E-9360-4856-B5BA-33A9034977AE}" type="slidenum">
              <a:rPr lang="en-US" smtClean="0"/>
              <a:t>25</a:t>
            </a:fld>
            <a:endParaRPr lang="en-US"/>
          </a:p>
        </p:txBody>
      </p:sp>
    </p:spTree>
    <p:extLst>
      <p:ext uri="{BB962C8B-B14F-4D97-AF65-F5344CB8AC3E}">
        <p14:creationId xmlns:p14="http://schemas.microsoft.com/office/powerpoint/2010/main" val="2509144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E5DD06-BB4A-4732-B2EE-12189D0143C2}"/>
              </a:ext>
            </a:extLst>
          </p:cNvPr>
          <p:cNvPicPr>
            <a:picLocks noChangeAspect="1"/>
          </p:cNvPicPr>
          <p:nvPr/>
        </p:nvPicPr>
        <p:blipFill>
          <a:blip r:embed="rId3"/>
          <a:stretch>
            <a:fillRect/>
          </a:stretch>
        </p:blipFill>
        <p:spPr>
          <a:xfrm>
            <a:off x="1084217" y="574766"/>
            <a:ext cx="9953897" cy="5682343"/>
          </a:xfrm>
          <a:prstGeom prst="rect">
            <a:avLst/>
          </a:prstGeom>
        </p:spPr>
      </p:pic>
      <p:sp>
        <p:nvSpPr>
          <p:cNvPr id="3" name="Slide Number Placeholder 2">
            <a:extLst>
              <a:ext uri="{FF2B5EF4-FFF2-40B4-BE49-F238E27FC236}">
                <a16:creationId xmlns:a16="http://schemas.microsoft.com/office/drawing/2014/main" id="{ECC71F6E-F774-4A56-82FB-1CE97F10996C}"/>
              </a:ext>
            </a:extLst>
          </p:cNvPr>
          <p:cNvSpPr>
            <a:spLocks noGrp="1"/>
          </p:cNvSpPr>
          <p:nvPr>
            <p:ph type="sldNum" sz="quarter" idx="12"/>
          </p:nvPr>
        </p:nvSpPr>
        <p:spPr/>
        <p:txBody>
          <a:bodyPr/>
          <a:lstStyle/>
          <a:p>
            <a:fld id="{77FBE95E-9360-4856-B5BA-33A9034977AE}" type="slidenum">
              <a:rPr lang="en-US" smtClean="0"/>
              <a:t>26</a:t>
            </a:fld>
            <a:endParaRPr lang="en-US"/>
          </a:p>
        </p:txBody>
      </p:sp>
    </p:spTree>
    <p:extLst>
      <p:ext uri="{BB962C8B-B14F-4D97-AF65-F5344CB8AC3E}">
        <p14:creationId xmlns:p14="http://schemas.microsoft.com/office/powerpoint/2010/main" val="226042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E395-1919-44B8-94BB-81CA6DBBDFA2}"/>
              </a:ext>
            </a:extLst>
          </p:cNvPr>
          <p:cNvSpPr>
            <a:spLocks noGrp="1"/>
          </p:cNvSpPr>
          <p:nvPr>
            <p:ph type="title"/>
          </p:nvPr>
        </p:nvSpPr>
        <p:spPr/>
        <p:txBody>
          <a:bodyPr/>
          <a:lstStyle/>
          <a:p>
            <a:r>
              <a:rPr lang="en-US" dirty="0"/>
              <a:t>CVS Analysis of ROE</a:t>
            </a:r>
          </a:p>
        </p:txBody>
      </p:sp>
      <p:pic>
        <p:nvPicPr>
          <p:cNvPr id="3" name="Picture 2">
            <a:extLst>
              <a:ext uri="{FF2B5EF4-FFF2-40B4-BE49-F238E27FC236}">
                <a16:creationId xmlns:a16="http://schemas.microsoft.com/office/drawing/2014/main" id="{790390F6-2B13-4251-B09D-6CA71348CEA9}"/>
              </a:ext>
            </a:extLst>
          </p:cNvPr>
          <p:cNvPicPr>
            <a:picLocks noChangeAspect="1"/>
          </p:cNvPicPr>
          <p:nvPr/>
        </p:nvPicPr>
        <p:blipFill>
          <a:blip r:embed="rId3"/>
          <a:stretch>
            <a:fillRect/>
          </a:stretch>
        </p:blipFill>
        <p:spPr>
          <a:xfrm>
            <a:off x="914400" y="2403565"/>
            <a:ext cx="10136777" cy="3775165"/>
          </a:xfrm>
          <a:prstGeom prst="rect">
            <a:avLst/>
          </a:prstGeom>
        </p:spPr>
      </p:pic>
      <p:sp>
        <p:nvSpPr>
          <p:cNvPr id="4" name="Slide Number Placeholder 3">
            <a:extLst>
              <a:ext uri="{FF2B5EF4-FFF2-40B4-BE49-F238E27FC236}">
                <a16:creationId xmlns:a16="http://schemas.microsoft.com/office/drawing/2014/main" id="{6FBEE715-E507-4420-BC26-F7C71524901A}"/>
              </a:ext>
            </a:extLst>
          </p:cNvPr>
          <p:cNvSpPr>
            <a:spLocks noGrp="1"/>
          </p:cNvSpPr>
          <p:nvPr>
            <p:ph type="sldNum" sz="quarter" idx="12"/>
          </p:nvPr>
        </p:nvSpPr>
        <p:spPr/>
        <p:txBody>
          <a:bodyPr/>
          <a:lstStyle/>
          <a:p>
            <a:fld id="{77FBE95E-9360-4856-B5BA-33A9034977AE}" type="slidenum">
              <a:rPr lang="en-US" smtClean="0"/>
              <a:t>27</a:t>
            </a:fld>
            <a:endParaRPr lang="en-US"/>
          </a:p>
        </p:txBody>
      </p:sp>
    </p:spTree>
    <p:extLst>
      <p:ext uri="{BB962C8B-B14F-4D97-AF65-F5344CB8AC3E}">
        <p14:creationId xmlns:p14="http://schemas.microsoft.com/office/powerpoint/2010/main" val="173960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83D0-1F6F-4535-AAA5-1291DE362D24}"/>
              </a:ext>
            </a:extLst>
          </p:cNvPr>
          <p:cNvSpPr>
            <a:spLocks noGrp="1"/>
          </p:cNvSpPr>
          <p:nvPr>
            <p:ph type="title"/>
          </p:nvPr>
        </p:nvSpPr>
        <p:spPr>
          <a:xfrm>
            <a:off x="1295402" y="982133"/>
            <a:ext cx="9601196" cy="781354"/>
          </a:xfrm>
        </p:spPr>
        <p:txBody>
          <a:bodyPr/>
          <a:lstStyle/>
          <a:p>
            <a:r>
              <a:rPr lang="en-US" dirty="0"/>
              <a:t>CVS Analysis of ROE</a:t>
            </a:r>
          </a:p>
        </p:txBody>
      </p:sp>
      <p:pic>
        <p:nvPicPr>
          <p:cNvPr id="3" name="Picture 2">
            <a:extLst>
              <a:ext uri="{FF2B5EF4-FFF2-40B4-BE49-F238E27FC236}">
                <a16:creationId xmlns:a16="http://schemas.microsoft.com/office/drawing/2014/main" id="{8C941B34-8B75-40B8-9D3D-F6F2FF67A74E}"/>
              </a:ext>
            </a:extLst>
          </p:cNvPr>
          <p:cNvPicPr>
            <a:picLocks noChangeAspect="1"/>
          </p:cNvPicPr>
          <p:nvPr/>
        </p:nvPicPr>
        <p:blipFill>
          <a:blip r:embed="rId3"/>
          <a:stretch>
            <a:fillRect/>
          </a:stretch>
        </p:blipFill>
        <p:spPr>
          <a:xfrm>
            <a:off x="875211" y="2063931"/>
            <a:ext cx="10332719" cy="3775166"/>
          </a:xfrm>
          <a:prstGeom prst="rect">
            <a:avLst/>
          </a:prstGeom>
        </p:spPr>
      </p:pic>
      <p:sp>
        <p:nvSpPr>
          <p:cNvPr id="4" name="Slide Number Placeholder 3">
            <a:extLst>
              <a:ext uri="{FF2B5EF4-FFF2-40B4-BE49-F238E27FC236}">
                <a16:creationId xmlns:a16="http://schemas.microsoft.com/office/drawing/2014/main" id="{5F40EB55-47B2-4223-A303-E78B202E5AC7}"/>
              </a:ext>
            </a:extLst>
          </p:cNvPr>
          <p:cNvSpPr>
            <a:spLocks noGrp="1"/>
          </p:cNvSpPr>
          <p:nvPr>
            <p:ph type="sldNum" sz="quarter" idx="12"/>
          </p:nvPr>
        </p:nvSpPr>
        <p:spPr/>
        <p:txBody>
          <a:bodyPr/>
          <a:lstStyle/>
          <a:p>
            <a:fld id="{77FBE95E-9360-4856-B5BA-33A9034977AE}" type="slidenum">
              <a:rPr lang="en-US" smtClean="0"/>
              <a:t>28</a:t>
            </a:fld>
            <a:endParaRPr lang="en-US"/>
          </a:p>
        </p:txBody>
      </p:sp>
    </p:spTree>
    <p:extLst>
      <p:ext uri="{BB962C8B-B14F-4D97-AF65-F5344CB8AC3E}">
        <p14:creationId xmlns:p14="http://schemas.microsoft.com/office/powerpoint/2010/main" val="310166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B486-E68B-4877-83D1-16C92C6B9C12}"/>
              </a:ext>
            </a:extLst>
          </p:cNvPr>
          <p:cNvSpPr>
            <a:spLocks noGrp="1"/>
          </p:cNvSpPr>
          <p:nvPr>
            <p:ph type="title"/>
          </p:nvPr>
        </p:nvSpPr>
        <p:spPr>
          <a:xfrm>
            <a:off x="1295402" y="692332"/>
            <a:ext cx="9601196" cy="940526"/>
          </a:xfrm>
        </p:spPr>
        <p:txBody>
          <a:bodyPr>
            <a:normAutofit/>
          </a:bodyPr>
          <a:lstStyle/>
          <a:p>
            <a:r>
              <a:rPr lang="en-US" dirty="0"/>
              <a:t>What caused this jump?</a:t>
            </a:r>
          </a:p>
        </p:txBody>
      </p:sp>
      <p:sp>
        <p:nvSpPr>
          <p:cNvPr id="3" name="Content Placeholder 2">
            <a:extLst>
              <a:ext uri="{FF2B5EF4-FFF2-40B4-BE49-F238E27FC236}">
                <a16:creationId xmlns:a16="http://schemas.microsoft.com/office/drawing/2014/main" id="{2D427EDC-D589-4CFB-887A-1E8A50F44675}"/>
              </a:ext>
            </a:extLst>
          </p:cNvPr>
          <p:cNvSpPr>
            <a:spLocks noGrp="1"/>
          </p:cNvSpPr>
          <p:nvPr>
            <p:ph idx="1"/>
          </p:nvPr>
        </p:nvSpPr>
        <p:spPr>
          <a:xfrm>
            <a:off x="1295401" y="1985554"/>
            <a:ext cx="9601196" cy="3890314"/>
          </a:xfrm>
        </p:spPr>
        <p:txBody>
          <a:bodyPr/>
          <a:lstStyle/>
          <a:p>
            <a:r>
              <a:rPr lang="en-US" dirty="0"/>
              <a:t>CVS acquired 100% of the outstanding shares of Aetna. </a:t>
            </a:r>
          </a:p>
          <a:p>
            <a:r>
              <a:rPr lang="en-US" dirty="0"/>
              <a:t>Aetna shareholders received $145 in cash and 0.8378 CVS Health shares for each Aetna share. </a:t>
            </a:r>
          </a:p>
          <a:p>
            <a:r>
              <a:rPr lang="en-US" dirty="0"/>
              <a:t>The transaction valued Aetna at approximately $212 per share or approximately $70 billion plus debt.</a:t>
            </a:r>
          </a:p>
          <a:p>
            <a:r>
              <a:rPr lang="en-US" dirty="0"/>
              <a:t>Total value was $78 billion. </a:t>
            </a:r>
          </a:p>
          <a:p>
            <a:r>
              <a:rPr lang="en-US" dirty="0"/>
              <a:t>CVS took on new debt. </a:t>
            </a:r>
          </a:p>
        </p:txBody>
      </p:sp>
      <p:pic>
        <p:nvPicPr>
          <p:cNvPr id="4" name="Picture 3">
            <a:extLst>
              <a:ext uri="{FF2B5EF4-FFF2-40B4-BE49-F238E27FC236}">
                <a16:creationId xmlns:a16="http://schemas.microsoft.com/office/drawing/2014/main" id="{3B500FD7-6CE0-4B18-83B1-7B95D719E50E}"/>
              </a:ext>
            </a:extLst>
          </p:cNvPr>
          <p:cNvPicPr>
            <a:picLocks noChangeAspect="1"/>
          </p:cNvPicPr>
          <p:nvPr/>
        </p:nvPicPr>
        <p:blipFill>
          <a:blip r:embed="rId3"/>
          <a:stretch>
            <a:fillRect/>
          </a:stretch>
        </p:blipFill>
        <p:spPr>
          <a:xfrm>
            <a:off x="7863840" y="4010296"/>
            <a:ext cx="3291840" cy="1724297"/>
          </a:xfrm>
          <a:prstGeom prst="rect">
            <a:avLst/>
          </a:prstGeom>
        </p:spPr>
      </p:pic>
      <p:sp>
        <p:nvSpPr>
          <p:cNvPr id="5" name="Slide Number Placeholder 4">
            <a:extLst>
              <a:ext uri="{FF2B5EF4-FFF2-40B4-BE49-F238E27FC236}">
                <a16:creationId xmlns:a16="http://schemas.microsoft.com/office/drawing/2014/main" id="{ACE61A32-2E7C-487E-8514-A218542980E2}"/>
              </a:ext>
            </a:extLst>
          </p:cNvPr>
          <p:cNvSpPr>
            <a:spLocks noGrp="1"/>
          </p:cNvSpPr>
          <p:nvPr>
            <p:ph type="sldNum" sz="quarter" idx="12"/>
          </p:nvPr>
        </p:nvSpPr>
        <p:spPr/>
        <p:txBody>
          <a:bodyPr/>
          <a:lstStyle/>
          <a:p>
            <a:fld id="{77FBE95E-9360-4856-B5BA-33A9034977AE}" type="slidenum">
              <a:rPr lang="en-US" smtClean="0"/>
              <a:t>29</a:t>
            </a:fld>
            <a:endParaRPr lang="en-US"/>
          </a:p>
        </p:txBody>
      </p:sp>
    </p:spTree>
    <p:extLst>
      <p:ext uri="{BB962C8B-B14F-4D97-AF65-F5344CB8AC3E}">
        <p14:creationId xmlns:p14="http://schemas.microsoft.com/office/powerpoint/2010/main" val="283729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600" dirty="0">
                <a:solidFill>
                  <a:srgbClr val="FFFFFF"/>
                </a:solidFill>
              </a:rPr>
              <a:t>Outline</a:t>
            </a:r>
          </a:p>
        </p:txBody>
      </p:sp>
      <p:sp>
        <p:nvSpPr>
          <p:cNvPr id="15" name="Rectangle 14">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a:xfrm>
            <a:off x="4711147" y="469900"/>
            <a:ext cx="7146235" cy="5405968"/>
          </a:xfrm>
        </p:spPr>
        <p:txBody>
          <a:bodyPr anchor="ctr">
            <a:normAutofit/>
          </a:bodyPr>
          <a:lstStyle/>
          <a:p>
            <a:r>
              <a:rPr lang="en-US" sz="2800" dirty="0">
                <a:solidFill>
                  <a:srgbClr val="212121"/>
                </a:solidFill>
              </a:rPr>
              <a:t>Sources of data—there are others</a:t>
            </a:r>
          </a:p>
          <a:p>
            <a:pPr lvl="1"/>
            <a:r>
              <a:rPr lang="en-US" sz="2400" dirty="0">
                <a:solidFill>
                  <a:srgbClr val="212121"/>
                </a:solidFill>
              </a:rPr>
              <a:t>Morningstar</a:t>
            </a:r>
          </a:p>
          <a:p>
            <a:pPr lvl="1"/>
            <a:r>
              <a:rPr lang="en-US" sz="2400" dirty="0">
                <a:solidFill>
                  <a:srgbClr val="212121"/>
                </a:solidFill>
              </a:rPr>
              <a:t>Investopedia</a:t>
            </a:r>
          </a:p>
          <a:p>
            <a:r>
              <a:rPr lang="en-US" sz="2800" dirty="0">
                <a:solidFill>
                  <a:srgbClr val="212121"/>
                </a:solidFill>
              </a:rPr>
              <a:t>Return on Equity—important on the SSG for evaluating management</a:t>
            </a:r>
          </a:p>
          <a:p>
            <a:pPr lvl="1"/>
            <a:r>
              <a:rPr lang="en-US" sz="2400" dirty="0">
                <a:solidFill>
                  <a:srgbClr val="212121"/>
                </a:solidFill>
              </a:rPr>
              <a:t>Net Profit Margin</a:t>
            </a:r>
          </a:p>
          <a:p>
            <a:pPr lvl="1"/>
            <a:r>
              <a:rPr lang="en-US" sz="2400" dirty="0">
                <a:solidFill>
                  <a:srgbClr val="212121"/>
                </a:solidFill>
              </a:rPr>
              <a:t>Asset Turnover Ratio</a:t>
            </a:r>
          </a:p>
          <a:p>
            <a:pPr lvl="1"/>
            <a:r>
              <a:rPr lang="en-US" sz="2400" dirty="0">
                <a:solidFill>
                  <a:srgbClr val="212121"/>
                </a:solidFill>
              </a:rPr>
              <a:t>Financial Leverage</a:t>
            </a:r>
          </a:p>
        </p:txBody>
      </p:sp>
      <p:sp>
        <p:nvSpPr>
          <p:cNvPr id="4" name="Slide Number Placeholder 3">
            <a:extLst>
              <a:ext uri="{FF2B5EF4-FFF2-40B4-BE49-F238E27FC236}">
                <a16:creationId xmlns:a16="http://schemas.microsoft.com/office/drawing/2014/main" id="{BDD38E5E-5D5D-494E-BF2F-CAA51CDB9A6F}"/>
              </a:ext>
            </a:extLst>
          </p:cNvPr>
          <p:cNvSpPr>
            <a:spLocks noGrp="1"/>
          </p:cNvSpPr>
          <p:nvPr>
            <p:ph type="sldNum" sz="quarter" idx="12"/>
          </p:nvPr>
        </p:nvSpPr>
        <p:spPr/>
        <p:txBody>
          <a:bodyPr/>
          <a:lstStyle/>
          <a:p>
            <a:fld id="{77FBE95E-9360-4856-B5BA-33A9034977AE}" type="slidenum">
              <a:rPr lang="en-US" smtClean="0"/>
              <a:t>3</a:t>
            </a:fld>
            <a:endParaRPr lang="en-US"/>
          </a:p>
        </p:txBody>
      </p:sp>
    </p:spTree>
    <p:extLst>
      <p:ext uri="{BB962C8B-B14F-4D97-AF65-F5344CB8AC3E}">
        <p14:creationId xmlns:p14="http://schemas.microsoft.com/office/powerpoint/2010/main" val="286384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98CA-6BD9-4435-B019-184D3ADD47EA}"/>
              </a:ext>
            </a:extLst>
          </p:cNvPr>
          <p:cNvSpPr>
            <a:spLocks noGrp="1"/>
          </p:cNvSpPr>
          <p:nvPr>
            <p:ph type="title"/>
          </p:nvPr>
        </p:nvSpPr>
        <p:spPr/>
        <p:txBody>
          <a:bodyPr/>
          <a:lstStyle/>
          <a:p>
            <a:r>
              <a:rPr lang="en-US" dirty="0"/>
              <a:t>Aetna’s Goodwill and Intangible Assets</a:t>
            </a:r>
          </a:p>
        </p:txBody>
      </p:sp>
      <p:sp>
        <p:nvSpPr>
          <p:cNvPr id="3" name="Content Placeholder 2">
            <a:extLst>
              <a:ext uri="{FF2B5EF4-FFF2-40B4-BE49-F238E27FC236}">
                <a16:creationId xmlns:a16="http://schemas.microsoft.com/office/drawing/2014/main" id="{09A32E24-5E8D-4934-9125-FDB69EE99B6B}"/>
              </a:ext>
            </a:extLst>
          </p:cNvPr>
          <p:cNvSpPr>
            <a:spLocks noGrp="1"/>
          </p:cNvSpPr>
          <p:nvPr>
            <p:ph idx="1"/>
          </p:nvPr>
        </p:nvSpPr>
        <p:spPr/>
        <p:txBody>
          <a:bodyPr/>
          <a:lstStyle/>
          <a:p>
            <a:r>
              <a:rPr lang="en-US" dirty="0"/>
              <a:t>Goodwill:</a:t>
            </a:r>
          </a:p>
          <a:p>
            <a:pPr lvl="1"/>
            <a:r>
              <a:rPr lang="en-US" dirty="0"/>
              <a:t>Health Care Benefits $44.5B</a:t>
            </a:r>
          </a:p>
          <a:p>
            <a:pPr lvl="1"/>
            <a:r>
              <a:rPr lang="en-US" dirty="0"/>
              <a:t>Pharmacy Services 1.5B</a:t>
            </a:r>
          </a:p>
          <a:p>
            <a:pPr lvl="1"/>
            <a:r>
              <a:rPr lang="en-US" dirty="0"/>
              <a:t>Retail 0.7B</a:t>
            </a:r>
          </a:p>
          <a:p>
            <a:pPr lvl="1"/>
            <a:r>
              <a:rPr lang="en-US" u="sng" dirty="0"/>
              <a:t>Total goodwill $46.7B</a:t>
            </a:r>
          </a:p>
          <a:p>
            <a:r>
              <a:rPr lang="en-US" dirty="0"/>
              <a:t>Intangible Assets: $23.7B</a:t>
            </a:r>
          </a:p>
        </p:txBody>
      </p:sp>
      <p:sp>
        <p:nvSpPr>
          <p:cNvPr id="4" name="Slide Number Placeholder 3">
            <a:extLst>
              <a:ext uri="{FF2B5EF4-FFF2-40B4-BE49-F238E27FC236}">
                <a16:creationId xmlns:a16="http://schemas.microsoft.com/office/drawing/2014/main" id="{A4B54E78-7CED-4661-859E-64FACA90A75C}"/>
              </a:ext>
            </a:extLst>
          </p:cNvPr>
          <p:cNvSpPr>
            <a:spLocks noGrp="1"/>
          </p:cNvSpPr>
          <p:nvPr>
            <p:ph type="sldNum" sz="quarter" idx="12"/>
          </p:nvPr>
        </p:nvSpPr>
        <p:spPr/>
        <p:txBody>
          <a:bodyPr/>
          <a:lstStyle/>
          <a:p>
            <a:fld id="{77FBE95E-9360-4856-B5BA-33A9034977AE}" type="slidenum">
              <a:rPr lang="en-US" smtClean="0"/>
              <a:t>30</a:t>
            </a:fld>
            <a:endParaRPr lang="en-US"/>
          </a:p>
        </p:txBody>
      </p:sp>
    </p:spTree>
    <p:extLst>
      <p:ext uri="{BB962C8B-B14F-4D97-AF65-F5344CB8AC3E}">
        <p14:creationId xmlns:p14="http://schemas.microsoft.com/office/powerpoint/2010/main" val="192762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1187-581C-4AAF-B252-FF25F555A3C4}"/>
              </a:ext>
            </a:extLst>
          </p:cNvPr>
          <p:cNvSpPr>
            <a:spLocks noGrp="1"/>
          </p:cNvSpPr>
          <p:nvPr>
            <p:ph type="title"/>
          </p:nvPr>
        </p:nvSpPr>
        <p:spPr>
          <a:xfrm>
            <a:off x="1295402" y="982133"/>
            <a:ext cx="9601196" cy="1003422"/>
          </a:xfrm>
        </p:spPr>
        <p:txBody>
          <a:bodyPr/>
          <a:lstStyle/>
          <a:p>
            <a:r>
              <a:rPr lang="en-US" dirty="0"/>
              <a:t>Financial Leverage (Debt)</a:t>
            </a:r>
          </a:p>
        </p:txBody>
      </p:sp>
      <p:sp>
        <p:nvSpPr>
          <p:cNvPr id="3" name="Content Placeholder 2">
            <a:extLst>
              <a:ext uri="{FF2B5EF4-FFF2-40B4-BE49-F238E27FC236}">
                <a16:creationId xmlns:a16="http://schemas.microsoft.com/office/drawing/2014/main" id="{464DCE36-A240-4064-AB89-3134E370ED85}"/>
              </a:ext>
            </a:extLst>
          </p:cNvPr>
          <p:cNvSpPr>
            <a:spLocks noGrp="1"/>
          </p:cNvSpPr>
          <p:nvPr>
            <p:ph idx="1"/>
          </p:nvPr>
        </p:nvSpPr>
        <p:spPr>
          <a:xfrm>
            <a:off x="1295401" y="2364377"/>
            <a:ext cx="9601196" cy="3511491"/>
          </a:xfrm>
        </p:spPr>
        <p:txBody>
          <a:bodyPr>
            <a:normAutofit/>
          </a:bodyPr>
          <a:lstStyle/>
          <a:p>
            <a:r>
              <a:rPr lang="en-US" sz="2800" dirty="0"/>
              <a:t>A company can obtain money for growth in three ways:</a:t>
            </a:r>
          </a:p>
          <a:p>
            <a:pPr lvl="1"/>
            <a:r>
              <a:rPr lang="en-US" sz="2800" dirty="0"/>
              <a:t>Retain earnings (use profits for reinvestment)</a:t>
            </a:r>
          </a:p>
          <a:p>
            <a:pPr lvl="1"/>
            <a:r>
              <a:rPr lang="en-US" sz="2800" dirty="0"/>
              <a:t>Sell additional shares of stock (dilution)</a:t>
            </a:r>
          </a:p>
          <a:p>
            <a:pPr lvl="1"/>
            <a:r>
              <a:rPr lang="en-US" sz="2800" dirty="0"/>
              <a:t>Borrow money (debt)</a:t>
            </a:r>
          </a:p>
        </p:txBody>
      </p:sp>
      <p:pic>
        <p:nvPicPr>
          <p:cNvPr id="4" name="Picture 3">
            <a:extLst>
              <a:ext uri="{FF2B5EF4-FFF2-40B4-BE49-F238E27FC236}">
                <a16:creationId xmlns:a16="http://schemas.microsoft.com/office/drawing/2014/main" id="{D84771B6-2F44-40BF-8C72-4C842C39D48F}"/>
              </a:ext>
            </a:extLst>
          </p:cNvPr>
          <p:cNvPicPr>
            <a:picLocks noChangeAspect="1"/>
          </p:cNvPicPr>
          <p:nvPr/>
        </p:nvPicPr>
        <p:blipFill>
          <a:blip r:embed="rId3"/>
          <a:stretch>
            <a:fillRect/>
          </a:stretch>
        </p:blipFill>
        <p:spPr>
          <a:xfrm>
            <a:off x="8752115" y="3331029"/>
            <a:ext cx="2468880" cy="2573381"/>
          </a:xfrm>
          <a:prstGeom prst="rect">
            <a:avLst/>
          </a:prstGeom>
        </p:spPr>
      </p:pic>
      <p:sp>
        <p:nvSpPr>
          <p:cNvPr id="5" name="Slide Number Placeholder 4">
            <a:extLst>
              <a:ext uri="{FF2B5EF4-FFF2-40B4-BE49-F238E27FC236}">
                <a16:creationId xmlns:a16="http://schemas.microsoft.com/office/drawing/2014/main" id="{8AB873D1-D7F1-4D99-92BD-AC3C5DC93BF8}"/>
              </a:ext>
            </a:extLst>
          </p:cNvPr>
          <p:cNvSpPr>
            <a:spLocks noGrp="1"/>
          </p:cNvSpPr>
          <p:nvPr>
            <p:ph type="sldNum" sz="quarter" idx="12"/>
          </p:nvPr>
        </p:nvSpPr>
        <p:spPr/>
        <p:txBody>
          <a:bodyPr/>
          <a:lstStyle/>
          <a:p>
            <a:fld id="{77FBE95E-9360-4856-B5BA-33A9034977AE}" type="slidenum">
              <a:rPr lang="en-US" smtClean="0"/>
              <a:t>31</a:t>
            </a:fld>
            <a:endParaRPr lang="en-US"/>
          </a:p>
        </p:txBody>
      </p:sp>
    </p:spTree>
    <p:extLst>
      <p:ext uri="{BB962C8B-B14F-4D97-AF65-F5344CB8AC3E}">
        <p14:creationId xmlns:p14="http://schemas.microsoft.com/office/powerpoint/2010/main" val="494478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2140-55D5-415C-89DA-B413359FAD85}"/>
              </a:ext>
            </a:extLst>
          </p:cNvPr>
          <p:cNvSpPr>
            <a:spLocks noGrp="1"/>
          </p:cNvSpPr>
          <p:nvPr>
            <p:ph type="title"/>
          </p:nvPr>
        </p:nvSpPr>
        <p:spPr>
          <a:xfrm>
            <a:off x="1295402" y="982133"/>
            <a:ext cx="9601196" cy="820542"/>
          </a:xfrm>
        </p:spPr>
        <p:txBody>
          <a:bodyPr/>
          <a:lstStyle/>
          <a:p>
            <a:r>
              <a:rPr lang="en-US" dirty="0"/>
              <a:t>How debt works with ROE</a:t>
            </a:r>
          </a:p>
        </p:txBody>
      </p:sp>
      <p:sp>
        <p:nvSpPr>
          <p:cNvPr id="3" name="Content Placeholder 2">
            <a:extLst>
              <a:ext uri="{FF2B5EF4-FFF2-40B4-BE49-F238E27FC236}">
                <a16:creationId xmlns:a16="http://schemas.microsoft.com/office/drawing/2014/main" id="{8599DAF5-6A1B-4CEB-A7C9-D48FF4DB1CBF}"/>
              </a:ext>
            </a:extLst>
          </p:cNvPr>
          <p:cNvSpPr>
            <a:spLocks noGrp="1"/>
          </p:cNvSpPr>
          <p:nvPr>
            <p:ph sz="half" idx="1"/>
          </p:nvPr>
        </p:nvSpPr>
        <p:spPr>
          <a:xfrm>
            <a:off x="1298448" y="1867989"/>
            <a:ext cx="4718304" cy="4002459"/>
          </a:xfrm>
        </p:spPr>
        <p:txBody>
          <a:bodyPr/>
          <a:lstStyle/>
          <a:p>
            <a:pPr marL="0" indent="0">
              <a:buNone/>
            </a:pPr>
            <a:r>
              <a:rPr lang="en-US" dirty="0"/>
              <a:t>Jason buys a house for $100,000</a:t>
            </a:r>
          </a:p>
          <a:p>
            <a:pPr marL="0" indent="0">
              <a:buNone/>
            </a:pPr>
            <a:r>
              <a:rPr lang="en-US" dirty="0"/>
              <a:t>	Mortgage is for $80,000 (debt)</a:t>
            </a:r>
          </a:p>
          <a:p>
            <a:pPr marL="0" indent="0">
              <a:buNone/>
            </a:pPr>
            <a:r>
              <a:rPr lang="en-US" dirty="0"/>
              <a:t>	Down payment is $20,000 (equity)</a:t>
            </a:r>
          </a:p>
          <a:p>
            <a:pPr marL="0" indent="0">
              <a:buNone/>
            </a:pPr>
            <a:r>
              <a:rPr lang="en-US" dirty="0"/>
              <a:t>One year later…</a:t>
            </a:r>
          </a:p>
          <a:p>
            <a:pPr marL="0" indent="0">
              <a:buNone/>
            </a:pPr>
            <a:r>
              <a:rPr lang="en-US" dirty="0"/>
              <a:t>	House is worth $110,000</a:t>
            </a:r>
          </a:p>
          <a:p>
            <a:pPr marL="0" indent="0">
              <a:buNone/>
            </a:pPr>
            <a:r>
              <a:rPr lang="en-US" dirty="0"/>
              <a:t>	Return is $10,000 on equity of 	$20,000</a:t>
            </a:r>
          </a:p>
          <a:p>
            <a:pPr marL="0" indent="0">
              <a:buNone/>
            </a:pPr>
            <a:r>
              <a:rPr lang="en-US" dirty="0"/>
              <a:t>ROE is 50%</a:t>
            </a:r>
          </a:p>
        </p:txBody>
      </p:sp>
      <p:sp>
        <p:nvSpPr>
          <p:cNvPr id="4" name="Content Placeholder 3">
            <a:extLst>
              <a:ext uri="{FF2B5EF4-FFF2-40B4-BE49-F238E27FC236}">
                <a16:creationId xmlns:a16="http://schemas.microsoft.com/office/drawing/2014/main" id="{9CC4E032-DFCD-4B2E-834B-D1250CC40540}"/>
              </a:ext>
            </a:extLst>
          </p:cNvPr>
          <p:cNvSpPr>
            <a:spLocks noGrp="1"/>
          </p:cNvSpPr>
          <p:nvPr>
            <p:ph sz="half" idx="2"/>
          </p:nvPr>
        </p:nvSpPr>
        <p:spPr>
          <a:xfrm>
            <a:off x="6181344" y="1894114"/>
            <a:ext cx="4718304" cy="3976334"/>
          </a:xfrm>
        </p:spPr>
        <p:txBody>
          <a:bodyPr/>
          <a:lstStyle/>
          <a:p>
            <a:pPr marL="0" indent="0">
              <a:buNone/>
            </a:pPr>
            <a:r>
              <a:rPr lang="en-US" dirty="0"/>
              <a:t>Karen buys a house for $100,000</a:t>
            </a:r>
          </a:p>
          <a:p>
            <a:pPr marL="0" indent="0">
              <a:buNone/>
            </a:pPr>
            <a:r>
              <a:rPr lang="en-US" dirty="0"/>
              <a:t>	Mortgage is for $50,000 (debt)</a:t>
            </a:r>
          </a:p>
          <a:p>
            <a:pPr marL="0" indent="0">
              <a:buNone/>
            </a:pPr>
            <a:r>
              <a:rPr lang="en-US" dirty="0"/>
              <a:t>	Down payment is $50,000 (equity)</a:t>
            </a:r>
          </a:p>
          <a:p>
            <a:pPr marL="0" indent="0">
              <a:buNone/>
            </a:pPr>
            <a:r>
              <a:rPr lang="en-US" dirty="0"/>
              <a:t>One year later…</a:t>
            </a:r>
          </a:p>
          <a:p>
            <a:pPr marL="0" indent="0">
              <a:buNone/>
            </a:pPr>
            <a:r>
              <a:rPr lang="en-US" dirty="0"/>
              <a:t>	House is worth $110,000</a:t>
            </a:r>
          </a:p>
          <a:p>
            <a:pPr marL="0" indent="0">
              <a:buNone/>
            </a:pPr>
            <a:r>
              <a:rPr lang="en-US" dirty="0"/>
              <a:t>	Return is $10,000 on equity of 	$50,000</a:t>
            </a:r>
          </a:p>
          <a:p>
            <a:pPr marL="0" indent="0">
              <a:buNone/>
            </a:pPr>
            <a:r>
              <a:rPr lang="en-US" dirty="0"/>
              <a:t>ROE is 20%</a:t>
            </a:r>
          </a:p>
        </p:txBody>
      </p:sp>
      <p:sp>
        <p:nvSpPr>
          <p:cNvPr id="5" name="Slide Number Placeholder 4">
            <a:extLst>
              <a:ext uri="{FF2B5EF4-FFF2-40B4-BE49-F238E27FC236}">
                <a16:creationId xmlns:a16="http://schemas.microsoft.com/office/drawing/2014/main" id="{3D46F036-90DC-4D12-9D96-1CB2649E07FA}"/>
              </a:ext>
            </a:extLst>
          </p:cNvPr>
          <p:cNvSpPr>
            <a:spLocks noGrp="1"/>
          </p:cNvSpPr>
          <p:nvPr>
            <p:ph type="sldNum" sz="quarter" idx="12"/>
          </p:nvPr>
        </p:nvSpPr>
        <p:spPr/>
        <p:txBody>
          <a:bodyPr/>
          <a:lstStyle/>
          <a:p>
            <a:fld id="{77FBE95E-9360-4856-B5BA-33A9034977AE}" type="slidenum">
              <a:rPr lang="en-US" smtClean="0"/>
              <a:t>32</a:t>
            </a:fld>
            <a:endParaRPr lang="en-US"/>
          </a:p>
        </p:txBody>
      </p:sp>
    </p:spTree>
    <p:extLst>
      <p:ext uri="{BB962C8B-B14F-4D97-AF65-F5344CB8AC3E}">
        <p14:creationId xmlns:p14="http://schemas.microsoft.com/office/powerpoint/2010/main" val="273583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AA96-0A83-4671-B04D-3556B7A60E03}"/>
              </a:ext>
            </a:extLst>
          </p:cNvPr>
          <p:cNvSpPr>
            <a:spLocks noGrp="1"/>
          </p:cNvSpPr>
          <p:nvPr>
            <p:ph type="title"/>
          </p:nvPr>
        </p:nvSpPr>
        <p:spPr>
          <a:xfrm>
            <a:off x="1295402" y="982132"/>
            <a:ext cx="9601196" cy="990359"/>
          </a:xfrm>
        </p:spPr>
        <p:txBody>
          <a:bodyPr>
            <a:normAutofit/>
          </a:bodyPr>
          <a:lstStyle/>
          <a:p>
            <a:r>
              <a:rPr lang="en-US" sz="4800" dirty="0"/>
              <a:t>Financial Leverage (Debt)</a:t>
            </a:r>
          </a:p>
        </p:txBody>
      </p:sp>
      <p:sp>
        <p:nvSpPr>
          <p:cNvPr id="3" name="Content Placeholder 2">
            <a:extLst>
              <a:ext uri="{FF2B5EF4-FFF2-40B4-BE49-F238E27FC236}">
                <a16:creationId xmlns:a16="http://schemas.microsoft.com/office/drawing/2014/main" id="{275FDEB5-9E90-4014-8148-A6991048DDBD}"/>
              </a:ext>
            </a:extLst>
          </p:cNvPr>
          <p:cNvSpPr>
            <a:spLocks noGrp="1"/>
          </p:cNvSpPr>
          <p:nvPr>
            <p:ph idx="1"/>
          </p:nvPr>
        </p:nvSpPr>
        <p:spPr>
          <a:xfrm>
            <a:off x="1295401" y="2312125"/>
            <a:ext cx="9601196" cy="3563743"/>
          </a:xfrm>
        </p:spPr>
        <p:txBody>
          <a:bodyPr>
            <a:normAutofit/>
          </a:bodyPr>
          <a:lstStyle/>
          <a:p>
            <a:pPr marL="0" indent="0">
              <a:buNone/>
            </a:pPr>
            <a:r>
              <a:rPr lang="en-US" sz="4000" dirty="0"/>
              <a:t>The financial leverage ratio tells how well a company is using borrowed funds.</a:t>
            </a:r>
          </a:p>
        </p:txBody>
      </p:sp>
      <p:pic>
        <p:nvPicPr>
          <p:cNvPr id="4" name="Picture 3">
            <a:extLst>
              <a:ext uri="{FF2B5EF4-FFF2-40B4-BE49-F238E27FC236}">
                <a16:creationId xmlns:a16="http://schemas.microsoft.com/office/drawing/2014/main" id="{4554932F-5868-4552-8AB5-6046FAE78364}"/>
              </a:ext>
            </a:extLst>
          </p:cNvPr>
          <p:cNvPicPr>
            <a:picLocks noChangeAspect="1"/>
          </p:cNvPicPr>
          <p:nvPr/>
        </p:nvPicPr>
        <p:blipFill>
          <a:blip r:embed="rId3"/>
          <a:stretch>
            <a:fillRect/>
          </a:stretch>
        </p:blipFill>
        <p:spPr>
          <a:xfrm>
            <a:off x="6270171" y="3513910"/>
            <a:ext cx="5133703" cy="2429690"/>
          </a:xfrm>
          <a:prstGeom prst="rect">
            <a:avLst/>
          </a:prstGeom>
        </p:spPr>
      </p:pic>
      <p:pic>
        <p:nvPicPr>
          <p:cNvPr id="5" name="Picture 4">
            <a:extLst>
              <a:ext uri="{FF2B5EF4-FFF2-40B4-BE49-F238E27FC236}">
                <a16:creationId xmlns:a16="http://schemas.microsoft.com/office/drawing/2014/main" id="{C72AEA72-F4C1-42AF-8D96-8C64D6C590BF}"/>
              </a:ext>
            </a:extLst>
          </p:cNvPr>
          <p:cNvPicPr>
            <a:picLocks noChangeAspect="1"/>
          </p:cNvPicPr>
          <p:nvPr/>
        </p:nvPicPr>
        <p:blipFill>
          <a:blip r:embed="rId4"/>
          <a:stretch>
            <a:fillRect/>
          </a:stretch>
        </p:blipFill>
        <p:spPr>
          <a:xfrm>
            <a:off x="1384663" y="3735976"/>
            <a:ext cx="2442753" cy="1907177"/>
          </a:xfrm>
          <a:prstGeom prst="rect">
            <a:avLst/>
          </a:prstGeom>
        </p:spPr>
      </p:pic>
      <p:sp>
        <p:nvSpPr>
          <p:cNvPr id="6" name="Slide Number Placeholder 5">
            <a:extLst>
              <a:ext uri="{FF2B5EF4-FFF2-40B4-BE49-F238E27FC236}">
                <a16:creationId xmlns:a16="http://schemas.microsoft.com/office/drawing/2014/main" id="{447DE7A8-9358-4D49-AE32-EB228BF1B9AA}"/>
              </a:ext>
            </a:extLst>
          </p:cNvPr>
          <p:cNvSpPr>
            <a:spLocks noGrp="1"/>
          </p:cNvSpPr>
          <p:nvPr>
            <p:ph type="sldNum" sz="quarter" idx="12"/>
          </p:nvPr>
        </p:nvSpPr>
        <p:spPr/>
        <p:txBody>
          <a:bodyPr/>
          <a:lstStyle/>
          <a:p>
            <a:fld id="{77FBE95E-9360-4856-B5BA-33A9034977AE}" type="slidenum">
              <a:rPr lang="en-US" smtClean="0"/>
              <a:t>33</a:t>
            </a:fld>
            <a:endParaRPr lang="en-US"/>
          </a:p>
        </p:txBody>
      </p:sp>
    </p:spTree>
    <p:extLst>
      <p:ext uri="{BB962C8B-B14F-4D97-AF65-F5344CB8AC3E}">
        <p14:creationId xmlns:p14="http://schemas.microsoft.com/office/powerpoint/2010/main" val="2252945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3E57-394F-4EB9-A0AB-DD9B981A9CC8}"/>
              </a:ext>
            </a:extLst>
          </p:cNvPr>
          <p:cNvSpPr>
            <a:spLocks noGrp="1"/>
          </p:cNvSpPr>
          <p:nvPr>
            <p:ph type="title"/>
          </p:nvPr>
        </p:nvSpPr>
        <p:spPr>
          <a:xfrm>
            <a:off x="1295402" y="982132"/>
            <a:ext cx="9601196" cy="951171"/>
          </a:xfrm>
        </p:spPr>
        <p:txBody>
          <a:bodyPr/>
          <a:lstStyle/>
          <a:p>
            <a:r>
              <a:rPr lang="en-US" dirty="0"/>
              <a:t>Considerations About Debt</a:t>
            </a:r>
          </a:p>
        </p:txBody>
      </p:sp>
      <p:sp>
        <p:nvSpPr>
          <p:cNvPr id="3" name="Content Placeholder 2">
            <a:extLst>
              <a:ext uri="{FF2B5EF4-FFF2-40B4-BE49-F238E27FC236}">
                <a16:creationId xmlns:a16="http://schemas.microsoft.com/office/drawing/2014/main" id="{9388FAD7-A319-425E-AE46-DD1963B4DE6F}"/>
              </a:ext>
            </a:extLst>
          </p:cNvPr>
          <p:cNvSpPr>
            <a:spLocks noGrp="1"/>
          </p:cNvSpPr>
          <p:nvPr>
            <p:ph idx="1"/>
          </p:nvPr>
        </p:nvSpPr>
        <p:spPr>
          <a:xfrm>
            <a:off x="1295401" y="2090057"/>
            <a:ext cx="9601196" cy="3785811"/>
          </a:xfrm>
        </p:spPr>
        <p:txBody>
          <a:bodyPr/>
          <a:lstStyle/>
          <a:p>
            <a:r>
              <a:rPr lang="en-US" dirty="0"/>
              <a:t>The risk in borrowing money is interest must be paid and the principal repaid.</a:t>
            </a:r>
          </a:p>
          <a:p>
            <a:r>
              <a:rPr lang="en-US" dirty="0"/>
              <a:t>If a company borrows money, ROE should increase due to financial leverage, assuming net profit margin and asset turnover ratio remain constant.</a:t>
            </a:r>
          </a:p>
          <a:p>
            <a:r>
              <a:rPr lang="en-US" dirty="0"/>
              <a:t> The financial leverage ratio may decline when a company pays off its long-term debt. This one-time decline in ROE can be a good thing. </a:t>
            </a:r>
          </a:p>
          <a:p>
            <a:r>
              <a:rPr lang="en-US" dirty="0"/>
              <a:t>Beware of ROE for companies with large debt.</a:t>
            </a:r>
          </a:p>
        </p:txBody>
      </p:sp>
      <p:sp>
        <p:nvSpPr>
          <p:cNvPr id="4" name="Slide Number Placeholder 3">
            <a:extLst>
              <a:ext uri="{FF2B5EF4-FFF2-40B4-BE49-F238E27FC236}">
                <a16:creationId xmlns:a16="http://schemas.microsoft.com/office/drawing/2014/main" id="{BE7166A8-2F3A-45F6-B1B7-317CB1B7E041}"/>
              </a:ext>
            </a:extLst>
          </p:cNvPr>
          <p:cNvSpPr>
            <a:spLocks noGrp="1"/>
          </p:cNvSpPr>
          <p:nvPr>
            <p:ph type="sldNum" sz="quarter" idx="12"/>
          </p:nvPr>
        </p:nvSpPr>
        <p:spPr/>
        <p:txBody>
          <a:bodyPr/>
          <a:lstStyle/>
          <a:p>
            <a:fld id="{77FBE95E-9360-4856-B5BA-33A9034977AE}" type="slidenum">
              <a:rPr lang="en-US" smtClean="0"/>
              <a:t>34</a:t>
            </a:fld>
            <a:endParaRPr lang="en-US"/>
          </a:p>
        </p:txBody>
      </p:sp>
    </p:spTree>
    <p:extLst>
      <p:ext uri="{BB962C8B-B14F-4D97-AF65-F5344CB8AC3E}">
        <p14:creationId xmlns:p14="http://schemas.microsoft.com/office/powerpoint/2010/main" val="395323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0E06-5497-41D2-9BF0-386B80254072}"/>
              </a:ext>
            </a:extLst>
          </p:cNvPr>
          <p:cNvSpPr>
            <a:spLocks noGrp="1"/>
          </p:cNvSpPr>
          <p:nvPr>
            <p:ph type="title"/>
          </p:nvPr>
        </p:nvSpPr>
        <p:spPr/>
        <p:txBody>
          <a:bodyPr>
            <a:normAutofit/>
          </a:bodyPr>
          <a:lstStyle/>
          <a:p>
            <a:r>
              <a:rPr lang="en-US" sz="5400" dirty="0"/>
              <a:t>Apple  (AAPL)</a:t>
            </a:r>
          </a:p>
        </p:txBody>
      </p:sp>
      <p:pic>
        <p:nvPicPr>
          <p:cNvPr id="9" name="Content Placeholder 8">
            <a:extLst>
              <a:ext uri="{FF2B5EF4-FFF2-40B4-BE49-F238E27FC236}">
                <a16:creationId xmlns:a16="http://schemas.microsoft.com/office/drawing/2014/main" id="{8644FBF3-7D3C-4231-9973-AA247970115C}"/>
              </a:ext>
            </a:extLst>
          </p:cNvPr>
          <p:cNvPicPr>
            <a:picLocks noGrp="1" noChangeAspect="1"/>
          </p:cNvPicPr>
          <p:nvPr>
            <p:ph idx="1"/>
          </p:nvPr>
        </p:nvPicPr>
        <p:blipFill>
          <a:blip r:embed="rId3"/>
          <a:stretch>
            <a:fillRect/>
          </a:stretch>
        </p:blipFill>
        <p:spPr>
          <a:xfrm>
            <a:off x="522514" y="2455817"/>
            <a:ext cx="11207931" cy="3566160"/>
          </a:xfrm>
          <a:prstGeom prst="rect">
            <a:avLst/>
          </a:prstGeom>
        </p:spPr>
      </p:pic>
      <p:sp>
        <p:nvSpPr>
          <p:cNvPr id="3" name="Slide Number Placeholder 2">
            <a:extLst>
              <a:ext uri="{FF2B5EF4-FFF2-40B4-BE49-F238E27FC236}">
                <a16:creationId xmlns:a16="http://schemas.microsoft.com/office/drawing/2014/main" id="{A35634F0-70BC-4C00-8321-EB36EAA812CE}"/>
              </a:ext>
            </a:extLst>
          </p:cNvPr>
          <p:cNvSpPr>
            <a:spLocks noGrp="1"/>
          </p:cNvSpPr>
          <p:nvPr>
            <p:ph type="sldNum" sz="quarter" idx="12"/>
          </p:nvPr>
        </p:nvSpPr>
        <p:spPr/>
        <p:txBody>
          <a:bodyPr/>
          <a:lstStyle/>
          <a:p>
            <a:fld id="{77FBE95E-9360-4856-B5BA-33A9034977AE}" type="slidenum">
              <a:rPr lang="en-US" smtClean="0"/>
              <a:t>35</a:t>
            </a:fld>
            <a:endParaRPr lang="en-US"/>
          </a:p>
        </p:txBody>
      </p:sp>
    </p:spTree>
    <p:extLst>
      <p:ext uri="{BB962C8B-B14F-4D97-AF65-F5344CB8AC3E}">
        <p14:creationId xmlns:p14="http://schemas.microsoft.com/office/powerpoint/2010/main" val="173552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BBA-8886-4BF4-B4E8-FDE8FAE6136F}"/>
              </a:ext>
            </a:extLst>
          </p:cNvPr>
          <p:cNvSpPr>
            <a:spLocks noGrp="1"/>
          </p:cNvSpPr>
          <p:nvPr>
            <p:ph type="title"/>
          </p:nvPr>
        </p:nvSpPr>
        <p:spPr/>
        <p:txBody>
          <a:bodyPr>
            <a:normAutofit fontScale="90000"/>
          </a:bodyPr>
          <a:lstStyle/>
          <a:p>
            <a:r>
              <a:rPr lang="en-US" dirty="0"/>
              <a:t>What has Apple been doing </a:t>
            </a:r>
            <a:br>
              <a:rPr lang="en-US" dirty="0"/>
            </a:br>
            <a:r>
              <a:rPr lang="en-US" dirty="0"/>
              <a:t>with the additional debt?</a:t>
            </a:r>
          </a:p>
        </p:txBody>
      </p:sp>
      <p:sp>
        <p:nvSpPr>
          <p:cNvPr id="3" name="Content Placeholder 2">
            <a:extLst>
              <a:ext uri="{FF2B5EF4-FFF2-40B4-BE49-F238E27FC236}">
                <a16:creationId xmlns:a16="http://schemas.microsoft.com/office/drawing/2014/main" id="{54A0D81C-39A2-462C-A4F6-BD9EC593D62A}"/>
              </a:ext>
            </a:extLst>
          </p:cNvPr>
          <p:cNvSpPr>
            <a:spLocks noGrp="1"/>
          </p:cNvSpPr>
          <p:nvPr>
            <p:ph idx="1"/>
          </p:nvPr>
        </p:nvSpPr>
        <p:spPr/>
        <p:txBody>
          <a:bodyPr>
            <a:normAutofit/>
          </a:bodyPr>
          <a:lstStyle/>
          <a:p>
            <a:r>
              <a:rPr lang="en-US" sz="3200" dirty="0"/>
              <a:t>Repurchasing shares at a cost less than the current market share price.</a:t>
            </a:r>
          </a:p>
          <a:p>
            <a:r>
              <a:rPr lang="en-US" sz="3200" dirty="0"/>
              <a:t>Increasing dividends.</a:t>
            </a:r>
          </a:p>
          <a:p>
            <a:r>
              <a:rPr lang="en-US" sz="3200" dirty="0"/>
              <a:t>Financing the debt with low interest rates.</a:t>
            </a:r>
          </a:p>
        </p:txBody>
      </p:sp>
      <p:sp>
        <p:nvSpPr>
          <p:cNvPr id="4" name="Slide Number Placeholder 3">
            <a:extLst>
              <a:ext uri="{FF2B5EF4-FFF2-40B4-BE49-F238E27FC236}">
                <a16:creationId xmlns:a16="http://schemas.microsoft.com/office/drawing/2014/main" id="{9E60E510-F8FF-4186-9D66-3A59E41D24FF}"/>
              </a:ext>
            </a:extLst>
          </p:cNvPr>
          <p:cNvSpPr>
            <a:spLocks noGrp="1"/>
          </p:cNvSpPr>
          <p:nvPr>
            <p:ph type="sldNum" sz="quarter" idx="12"/>
          </p:nvPr>
        </p:nvSpPr>
        <p:spPr/>
        <p:txBody>
          <a:bodyPr/>
          <a:lstStyle/>
          <a:p>
            <a:fld id="{77FBE95E-9360-4856-B5BA-33A9034977AE}" type="slidenum">
              <a:rPr lang="en-US" smtClean="0"/>
              <a:t>36</a:t>
            </a:fld>
            <a:endParaRPr lang="en-US"/>
          </a:p>
        </p:txBody>
      </p:sp>
    </p:spTree>
    <p:extLst>
      <p:ext uri="{BB962C8B-B14F-4D97-AF65-F5344CB8AC3E}">
        <p14:creationId xmlns:p14="http://schemas.microsoft.com/office/powerpoint/2010/main" val="806112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323A-F987-4EE8-AC61-F85560F05C3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BA8215A-9570-451D-ACB7-BB71C64218E8}"/>
              </a:ext>
            </a:extLst>
          </p:cNvPr>
          <p:cNvSpPr>
            <a:spLocks noGrp="1"/>
          </p:cNvSpPr>
          <p:nvPr>
            <p:ph idx="1"/>
          </p:nvPr>
        </p:nvSpPr>
        <p:spPr/>
        <p:txBody>
          <a:bodyPr/>
          <a:lstStyle/>
          <a:p>
            <a:r>
              <a:rPr lang="en-US" dirty="0"/>
              <a:t>Evaluating management is important and Return on Equity is an important measurement to use.</a:t>
            </a:r>
          </a:p>
          <a:p>
            <a:r>
              <a:rPr lang="en-US" dirty="0"/>
              <a:t>Judgment often must be used along with extensive reading about the company to determine if capital is being used wisely.</a:t>
            </a:r>
          </a:p>
          <a:p>
            <a:r>
              <a:rPr lang="en-US" dirty="0"/>
              <a:t>There may not be an absolute answer, only a best answer.  The value of an investment club is that many heads are used to look at situations differently.</a:t>
            </a:r>
          </a:p>
        </p:txBody>
      </p:sp>
      <p:sp>
        <p:nvSpPr>
          <p:cNvPr id="4" name="Slide Number Placeholder 3">
            <a:extLst>
              <a:ext uri="{FF2B5EF4-FFF2-40B4-BE49-F238E27FC236}">
                <a16:creationId xmlns:a16="http://schemas.microsoft.com/office/drawing/2014/main" id="{6E3E1B47-6164-419C-9741-A0712AA4833B}"/>
              </a:ext>
            </a:extLst>
          </p:cNvPr>
          <p:cNvSpPr>
            <a:spLocks noGrp="1"/>
          </p:cNvSpPr>
          <p:nvPr>
            <p:ph type="sldNum" sz="quarter" idx="12"/>
          </p:nvPr>
        </p:nvSpPr>
        <p:spPr/>
        <p:txBody>
          <a:bodyPr/>
          <a:lstStyle/>
          <a:p>
            <a:fld id="{77FBE95E-9360-4856-B5BA-33A9034977AE}" type="slidenum">
              <a:rPr lang="en-US" smtClean="0"/>
              <a:t>37</a:t>
            </a:fld>
            <a:endParaRPr lang="en-US"/>
          </a:p>
        </p:txBody>
      </p:sp>
    </p:spTree>
    <p:extLst>
      <p:ext uri="{BB962C8B-B14F-4D97-AF65-F5344CB8AC3E}">
        <p14:creationId xmlns:p14="http://schemas.microsoft.com/office/powerpoint/2010/main" val="267503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F4C9-14EB-49A3-A4DE-53B85813CA8A}"/>
              </a:ext>
            </a:extLst>
          </p:cNvPr>
          <p:cNvSpPr>
            <a:spLocks noGrp="1"/>
          </p:cNvSpPr>
          <p:nvPr>
            <p:ph type="title"/>
          </p:nvPr>
        </p:nvSpPr>
        <p:spPr>
          <a:xfrm>
            <a:off x="1293812" y="1083365"/>
            <a:ext cx="5325650" cy="1113183"/>
          </a:xfrm>
        </p:spPr>
        <p:txBody>
          <a:bodyPr>
            <a:normAutofit/>
          </a:bodyPr>
          <a:lstStyle/>
          <a:p>
            <a:r>
              <a:rPr lang="en-US" sz="6000" dirty="0"/>
              <a:t>Disclaimer</a:t>
            </a:r>
          </a:p>
        </p:txBody>
      </p:sp>
      <p:pic>
        <p:nvPicPr>
          <p:cNvPr id="7" name="Content Placeholder 6">
            <a:extLst>
              <a:ext uri="{FF2B5EF4-FFF2-40B4-BE49-F238E27FC236}">
                <a16:creationId xmlns:a16="http://schemas.microsoft.com/office/drawing/2014/main" id="{CF426B8C-3B07-4C06-B595-0981D269C536}"/>
              </a:ext>
            </a:extLst>
          </p:cNvPr>
          <p:cNvPicPr>
            <a:picLocks noGrp="1" noChangeAspect="1"/>
          </p:cNvPicPr>
          <p:nvPr>
            <p:ph idx="1"/>
          </p:nvPr>
        </p:nvPicPr>
        <p:blipFill>
          <a:blip r:embed="rId3"/>
          <a:stretch>
            <a:fillRect/>
          </a:stretch>
        </p:blipFill>
        <p:spPr>
          <a:xfrm>
            <a:off x="7732643" y="1858617"/>
            <a:ext cx="3319669" cy="3747053"/>
          </a:xfrm>
          <a:prstGeom prst="rect">
            <a:avLst/>
          </a:prstGeom>
        </p:spPr>
      </p:pic>
      <p:sp>
        <p:nvSpPr>
          <p:cNvPr id="4" name="Text Placeholder 3">
            <a:extLst>
              <a:ext uri="{FF2B5EF4-FFF2-40B4-BE49-F238E27FC236}">
                <a16:creationId xmlns:a16="http://schemas.microsoft.com/office/drawing/2014/main" id="{CD93EDC5-296E-483D-9870-9A43424E7EE4}"/>
              </a:ext>
            </a:extLst>
          </p:cNvPr>
          <p:cNvSpPr>
            <a:spLocks noGrp="1"/>
          </p:cNvSpPr>
          <p:nvPr>
            <p:ph type="body" sz="half" idx="2"/>
          </p:nvPr>
        </p:nvSpPr>
        <p:spPr>
          <a:xfrm>
            <a:off x="1293811" y="2912165"/>
            <a:ext cx="6071085" cy="3289852"/>
          </a:xfrm>
        </p:spPr>
        <p:txBody>
          <a:bodyPr/>
          <a:lstStyle/>
          <a:p>
            <a:r>
              <a:rPr lang="en-US" altLang="en-US" sz="3200" dirty="0">
                <a:latin typeface="Arial Black" panose="020B0A04020102020204" pitchFamily="34" charset="0"/>
              </a:rPr>
              <a:t>All stock references are meant to be used for educational purposes.  No recommendation for purchase or sale is intended or implied.</a:t>
            </a:r>
          </a:p>
          <a:p>
            <a:endParaRPr lang="en-US" dirty="0"/>
          </a:p>
        </p:txBody>
      </p:sp>
      <p:sp>
        <p:nvSpPr>
          <p:cNvPr id="3" name="Slide Number Placeholder 2">
            <a:extLst>
              <a:ext uri="{FF2B5EF4-FFF2-40B4-BE49-F238E27FC236}">
                <a16:creationId xmlns:a16="http://schemas.microsoft.com/office/drawing/2014/main" id="{C1B71818-A9AD-42CA-A178-000964D03F0B}"/>
              </a:ext>
            </a:extLst>
          </p:cNvPr>
          <p:cNvSpPr>
            <a:spLocks noGrp="1"/>
          </p:cNvSpPr>
          <p:nvPr>
            <p:ph type="sldNum" sz="quarter" idx="12"/>
          </p:nvPr>
        </p:nvSpPr>
        <p:spPr/>
        <p:txBody>
          <a:bodyPr/>
          <a:lstStyle/>
          <a:p>
            <a:fld id="{77FBE95E-9360-4856-B5BA-33A9034977AE}" type="slidenum">
              <a:rPr lang="en-US" smtClean="0"/>
              <a:t>4</a:t>
            </a:fld>
            <a:endParaRPr lang="en-US"/>
          </a:p>
        </p:txBody>
      </p:sp>
    </p:spTree>
    <p:extLst>
      <p:ext uri="{BB962C8B-B14F-4D97-AF65-F5344CB8AC3E}">
        <p14:creationId xmlns:p14="http://schemas.microsoft.com/office/powerpoint/2010/main" val="327253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6B57-09DE-4F45-A3D4-9753F5EA79F5}"/>
              </a:ext>
            </a:extLst>
          </p:cNvPr>
          <p:cNvSpPr>
            <a:spLocks noGrp="1"/>
          </p:cNvSpPr>
          <p:nvPr>
            <p:ph type="title"/>
          </p:nvPr>
        </p:nvSpPr>
        <p:spPr/>
        <p:txBody>
          <a:bodyPr/>
          <a:lstStyle/>
          <a:p>
            <a:r>
              <a:rPr lang="en-US" sz="6600" dirty="0"/>
              <a:t>Ecolab</a:t>
            </a:r>
            <a:r>
              <a:rPr lang="en-US" dirty="0"/>
              <a:t> </a:t>
            </a:r>
          </a:p>
        </p:txBody>
      </p:sp>
      <p:sp>
        <p:nvSpPr>
          <p:cNvPr id="3" name="Content Placeholder 2">
            <a:extLst>
              <a:ext uri="{FF2B5EF4-FFF2-40B4-BE49-F238E27FC236}">
                <a16:creationId xmlns:a16="http://schemas.microsoft.com/office/drawing/2014/main" id="{5EB64984-C1C2-4613-8B4F-E4660C45873C}"/>
              </a:ext>
            </a:extLst>
          </p:cNvPr>
          <p:cNvSpPr>
            <a:spLocks noGrp="1"/>
          </p:cNvSpPr>
          <p:nvPr>
            <p:ph idx="1"/>
          </p:nvPr>
        </p:nvSpPr>
        <p:spPr/>
        <p:txBody>
          <a:bodyPr>
            <a:normAutofit/>
          </a:bodyPr>
          <a:lstStyle/>
          <a:p>
            <a:r>
              <a:rPr lang="en-US" sz="2800" dirty="0"/>
              <a:t>Ecolab serves a wide range of industries from food production, restaurants, hotels and hospitals to paper mills, power generation, manufacturing plants, spanning more than 40 industries across more than 170 countries.</a:t>
            </a:r>
          </a:p>
        </p:txBody>
      </p:sp>
      <p:pic>
        <p:nvPicPr>
          <p:cNvPr id="4" name="Picture 3">
            <a:extLst>
              <a:ext uri="{FF2B5EF4-FFF2-40B4-BE49-F238E27FC236}">
                <a16:creationId xmlns:a16="http://schemas.microsoft.com/office/drawing/2014/main" id="{22E0C60D-759D-435E-86B7-DEDDF72D20C0}"/>
              </a:ext>
            </a:extLst>
          </p:cNvPr>
          <p:cNvPicPr>
            <a:picLocks noChangeAspect="1"/>
          </p:cNvPicPr>
          <p:nvPr/>
        </p:nvPicPr>
        <p:blipFill>
          <a:blip r:embed="rId3"/>
          <a:stretch>
            <a:fillRect/>
          </a:stretch>
        </p:blipFill>
        <p:spPr>
          <a:xfrm>
            <a:off x="7096539" y="4124738"/>
            <a:ext cx="4144618" cy="1967949"/>
          </a:xfrm>
          <a:prstGeom prst="rect">
            <a:avLst/>
          </a:prstGeom>
        </p:spPr>
      </p:pic>
      <p:sp>
        <p:nvSpPr>
          <p:cNvPr id="5" name="Slide Number Placeholder 4">
            <a:extLst>
              <a:ext uri="{FF2B5EF4-FFF2-40B4-BE49-F238E27FC236}">
                <a16:creationId xmlns:a16="http://schemas.microsoft.com/office/drawing/2014/main" id="{1B027BD3-EB4F-483B-B451-D1A844E98849}"/>
              </a:ext>
            </a:extLst>
          </p:cNvPr>
          <p:cNvSpPr>
            <a:spLocks noGrp="1"/>
          </p:cNvSpPr>
          <p:nvPr>
            <p:ph type="sldNum" sz="quarter" idx="12"/>
          </p:nvPr>
        </p:nvSpPr>
        <p:spPr/>
        <p:txBody>
          <a:bodyPr/>
          <a:lstStyle/>
          <a:p>
            <a:fld id="{77FBE95E-9360-4856-B5BA-33A9034977AE}" type="slidenum">
              <a:rPr lang="en-US" smtClean="0"/>
              <a:t>5</a:t>
            </a:fld>
            <a:endParaRPr lang="en-US"/>
          </a:p>
        </p:txBody>
      </p:sp>
    </p:spTree>
    <p:extLst>
      <p:ext uri="{BB962C8B-B14F-4D97-AF65-F5344CB8AC3E}">
        <p14:creationId xmlns:p14="http://schemas.microsoft.com/office/powerpoint/2010/main" val="31052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E980-30CC-4AF1-9A56-23C1B38BD4FB}"/>
              </a:ext>
            </a:extLst>
          </p:cNvPr>
          <p:cNvSpPr>
            <a:spLocks noGrp="1"/>
          </p:cNvSpPr>
          <p:nvPr>
            <p:ph type="title"/>
          </p:nvPr>
        </p:nvSpPr>
        <p:spPr>
          <a:xfrm>
            <a:off x="1295402" y="849086"/>
            <a:ext cx="9601196" cy="925285"/>
          </a:xfrm>
        </p:spPr>
        <p:txBody>
          <a:bodyPr/>
          <a:lstStyle/>
          <a:p>
            <a:r>
              <a:rPr lang="en-US" dirty="0"/>
              <a:t>Ecolab SSG</a:t>
            </a:r>
          </a:p>
        </p:txBody>
      </p:sp>
      <p:pic>
        <p:nvPicPr>
          <p:cNvPr id="6" name="Content Placeholder 5">
            <a:extLst>
              <a:ext uri="{FF2B5EF4-FFF2-40B4-BE49-F238E27FC236}">
                <a16:creationId xmlns:a16="http://schemas.microsoft.com/office/drawing/2014/main" id="{EC8D82D4-201E-4561-A925-E937BFA6589F}"/>
              </a:ext>
            </a:extLst>
          </p:cNvPr>
          <p:cNvPicPr>
            <a:picLocks noGrp="1" noChangeAspect="1"/>
          </p:cNvPicPr>
          <p:nvPr>
            <p:ph sz="half" idx="1"/>
          </p:nvPr>
        </p:nvPicPr>
        <p:blipFill>
          <a:blip r:embed="rId3"/>
          <a:stretch>
            <a:fillRect/>
          </a:stretch>
        </p:blipFill>
        <p:spPr>
          <a:xfrm>
            <a:off x="740229" y="1752601"/>
            <a:ext cx="6033070" cy="4517572"/>
          </a:xfrm>
          <a:prstGeom prst="rect">
            <a:avLst/>
          </a:prstGeom>
        </p:spPr>
      </p:pic>
      <p:pic>
        <p:nvPicPr>
          <p:cNvPr id="5" name="Content Placeholder 4">
            <a:extLst>
              <a:ext uri="{FF2B5EF4-FFF2-40B4-BE49-F238E27FC236}">
                <a16:creationId xmlns:a16="http://schemas.microsoft.com/office/drawing/2014/main" id="{EB81E6E9-A79D-47C1-A4D6-1803E365B506}"/>
              </a:ext>
            </a:extLst>
          </p:cNvPr>
          <p:cNvPicPr>
            <a:picLocks noGrp="1" noChangeAspect="1"/>
          </p:cNvPicPr>
          <p:nvPr>
            <p:ph sz="half" idx="2"/>
          </p:nvPr>
        </p:nvPicPr>
        <p:blipFill>
          <a:blip r:embed="rId4"/>
          <a:stretch>
            <a:fillRect/>
          </a:stretch>
        </p:blipFill>
        <p:spPr>
          <a:xfrm>
            <a:off x="6966857" y="2590800"/>
            <a:ext cx="4125686" cy="2634343"/>
          </a:xfrm>
          <a:prstGeom prst="rect">
            <a:avLst/>
          </a:prstGeom>
        </p:spPr>
      </p:pic>
      <p:sp>
        <p:nvSpPr>
          <p:cNvPr id="8" name="Arrow: Left 7">
            <a:extLst>
              <a:ext uri="{FF2B5EF4-FFF2-40B4-BE49-F238E27FC236}">
                <a16:creationId xmlns:a16="http://schemas.microsoft.com/office/drawing/2014/main" id="{5C81D2CB-93EA-469E-B2BE-A247D1600708}"/>
              </a:ext>
            </a:extLst>
          </p:cNvPr>
          <p:cNvSpPr/>
          <p:nvPr/>
        </p:nvSpPr>
        <p:spPr>
          <a:xfrm>
            <a:off x="10722429" y="2993571"/>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AAD2CF6-90F1-407E-BF30-C2B147D54F0F}"/>
              </a:ext>
            </a:extLst>
          </p:cNvPr>
          <p:cNvSpPr>
            <a:spLocks noGrp="1"/>
          </p:cNvSpPr>
          <p:nvPr>
            <p:ph type="sldNum" sz="quarter" idx="12"/>
          </p:nvPr>
        </p:nvSpPr>
        <p:spPr/>
        <p:txBody>
          <a:bodyPr/>
          <a:lstStyle/>
          <a:p>
            <a:fld id="{77FBE95E-9360-4856-B5BA-33A9034977AE}" type="slidenum">
              <a:rPr lang="en-US" smtClean="0"/>
              <a:t>6</a:t>
            </a:fld>
            <a:endParaRPr lang="en-US"/>
          </a:p>
        </p:txBody>
      </p:sp>
    </p:spTree>
    <p:extLst>
      <p:ext uri="{BB962C8B-B14F-4D97-AF65-F5344CB8AC3E}">
        <p14:creationId xmlns:p14="http://schemas.microsoft.com/office/powerpoint/2010/main" val="219980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55DA-5844-4F58-B48F-9E6ACA04B3C3}"/>
              </a:ext>
            </a:extLst>
          </p:cNvPr>
          <p:cNvSpPr>
            <a:spLocks noGrp="1"/>
          </p:cNvSpPr>
          <p:nvPr>
            <p:ph type="title"/>
          </p:nvPr>
        </p:nvSpPr>
        <p:spPr>
          <a:xfrm>
            <a:off x="1295402" y="653143"/>
            <a:ext cx="9601196" cy="1099458"/>
          </a:xfrm>
        </p:spPr>
        <p:txBody>
          <a:bodyPr/>
          <a:lstStyle/>
          <a:p>
            <a:r>
              <a:rPr lang="en-US" dirty="0"/>
              <a:t>Sustainability Statement</a:t>
            </a:r>
          </a:p>
        </p:txBody>
      </p:sp>
      <p:sp>
        <p:nvSpPr>
          <p:cNvPr id="3" name="Content Placeholder 2">
            <a:extLst>
              <a:ext uri="{FF2B5EF4-FFF2-40B4-BE49-F238E27FC236}">
                <a16:creationId xmlns:a16="http://schemas.microsoft.com/office/drawing/2014/main" id="{B477B554-278C-448B-945D-1B3BF0896A3D}"/>
              </a:ext>
            </a:extLst>
          </p:cNvPr>
          <p:cNvSpPr>
            <a:spLocks noGrp="1"/>
          </p:cNvSpPr>
          <p:nvPr>
            <p:ph sz="half" idx="1"/>
          </p:nvPr>
        </p:nvSpPr>
        <p:spPr>
          <a:xfrm>
            <a:off x="903514" y="1632857"/>
            <a:ext cx="5660572" cy="4659086"/>
          </a:xfrm>
        </p:spPr>
        <p:txBody>
          <a:bodyPr>
            <a:normAutofit/>
          </a:bodyPr>
          <a:lstStyle/>
          <a:p>
            <a:r>
              <a:rPr lang="en-US" dirty="0"/>
              <a:t>We focus every day on finding new solutions to help deliver clean water, safe food, abundant energy and healthy environments while saving water and energy and reducing waste. Our expertise helps our customers reduce their reliance on finite natural resources and achieve the best results at the lowest total cost. Within our own facilities, we work on reducing our water consumption, carbon emissions and waste stream, now and in the future.</a:t>
            </a:r>
          </a:p>
        </p:txBody>
      </p:sp>
      <p:pic>
        <p:nvPicPr>
          <p:cNvPr id="8" name="Content Placeholder 7">
            <a:extLst>
              <a:ext uri="{FF2B5EF4-FFF2-40B4-BE49-F238E27FC236}">
                <a16:creationId xmlns:a16="http://schemas.microsoft.com/office/drawing/2014/main" id="{32F02955-C630-4BEA-97AC-C94C7F01E86B}"/>
              </a:ext>
            </a:extLst>
          </p:cNvPr>
          <p:cNvPicPr>
            <a:picLocks noGrp="1" noChangeAspect="1"/>
          </p:cNvPicPr>
          <p:nvPr>
            <p:ph sz="half" idx="2"/>
          </p:nvPr>
        </p:nvPicPr>
        <p:blipFill>
          <a:blip r:embed="rId3"/>
          <a:stretch>
            <a:fillRect/>
          </a:stretch>
        </p:blipFill>
        <p:spPr>
          <a:xfrm>
            <a:off x="6930325" y="1730830"/>
            <a:ext cx="4488789" cy="4506684"/>
          </a:xfrm>
          <a:prstGeom prst="rect">
            <a:avLst/>
          </a:prstGeom>
        </p:spPr>
      </p:pic>
      <p:sp>
        <p:nvSpPr>
          <p:cNvPr id="4" name="Slide Number Placeholder 3">
            <a:extLst>
              <a:ext uri="{FF2B5EF4-FFF2-40B4-BE49-F238E27FC236}">
                <a16:creationId xmlns:a16="http://schemas.microsoft.com/office/drawing/2014/main" id="{2562A51B-494B-466F-85B5-F12783254AB0}"/>
              </a:ext>
            </a:extLst>
          </p:cNvPr>
          <p:cNvSpPr>
            <a:spLocks noGrp="1"/>
          </p:cNvSpPr>
          <p:nvPr>
            <p:ph type="sldNum" sz="quarter" idx="12"/>
          </p:nvPr>
        </p:nvSpPr>
        <p:spPr/>
        <p:txBody>
          <a:bodyPr/>
          <a:lstStyle/>
          <a:p>
            <a:fld id="{77FBE95E-9360-4856-B5BA-33A9034977AE}" type="slidenum">
              <a:rPr lang="en-US" smtClean="0"/>
              <a:t>7</a:t>
            </a:fld>
            <a:endParaRPr lang="en-US"/>
          </a:p>
        </p:txBody>
      </p:sp>
    </p:spTree>
    <p:extLst>
      <p:ext uri="{BB962C8B-B14F-4D97-AF65-F5344CB8AC3E}">
        <p14:creationId xmlns:p14="http://schemas.microsoft.com/office/powerpoint/2010/main" val="167448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DFA2AC-DF8F-4DCF-9CDA-D3D7E2A1A7EA}"/>
              </a:ext>
            </a:extLst>
          </p:cNvPr>
          <p:cNvSpPr>
            <a:spLocks noGrp="1"/>
          </p:cNvSpPr>
          <p:nvPr>
            <p:ph type="title"/>
          </p:nvPr>
        </p:nvSpPr>
        <p:spPr>
          <a:xfrm>
            <a:off x="1295402" y="982132"/>
            <a:ext cx="9601196" cy="803125"/>
          </a:xfrm>
        </p:spPr>
        <p:txBody>
          <a:bodyPr/>
          <a:lstStyle/>
          <a:p>
            <a:r>
              <a:rPr lang="en-US" dirty="0"/>
              <a:t>Global Warming Efforts</a:t>
            </a:r>
          </a:p>
        </p:txBody>
      </p:sp>
      <p:pic>
        <p:nvPicPr>
          <p:cNvPr id="10" name="Content Placeholder 9">
            <a:extLst>
              <a:ext uri="{FF2B5EF4-FFF2-40B4-BE49-F238E27FC236}">
                <a16:creationId xmlns:a16="http://schemas.microsoft.com/office/drawing/2014/main" id="{0F71F1F9-A4F1-47B9-8E72-F7B1B7BB6FFB}"/>
              </a:ext>
            </a:extLst>
          </p:cNvPr>
          <p:cNvPicPr>
            <a:picLocks noGrp="1" noChangeAspect="1"/>
          </p:cNvPicPr>
          <p:nvPr>
            <p:ph sz="half" idx="1"/>
          </p:nvPr>
        </p:nvPicPr>
        <p:blipFill>
          <a:blip r:embed="rId3"/>
          <a:stretch>
            <a:fillRect/>
          </a:stretch>
        </p:blipFill>
        <p:spPr>
          <a:xfrm>
            <a:off x="1088571" y="2068286"/>
            <a:ext cx="4125686" cy="3802289"/>
          </a:xfrm>
          <a:prstGeom prst="rect">
            <a:avLst/>
          </a:prstGeom>
        </p:spPr>
      </p:pic>
      <p:pic>
        <p:nvPicPr>
          <p:cNvPr id="11" name="Content Placeholder 10">
            <a:extLst>
              <a:ext uri="{FF2B5EF4-FFF2-40B4-BE49-F238E27FC236}">
                <a16:creationId xmlns:a16="http://schemas.microsoft.com/office/drawing/2014/main" id="{DF478209-ED2D-4B90-829B-8C9811CD49E4}"/>
              </a:ext>
            </a:extLst>
          </p:cNvPr>
          <p:cNvPicPr>
            <a:picLocks noGrp="1" noChangeAspect="1"/>
          </p:cNvPicPr>
          <p:nvPr>
            <p:ph sz="half" idx="2"/>
          </p:nvPr>
        </p:nvPicPr>
        <p:blipFill>
          <a:blip r:embed="rId4"/>
          <a:stretch>
            <a:fillRect/>
          </a:stretch>
        </p:blipFill>
        <p:spPr>
          <a:xfrm>
            <a:off x="5442856" y="1828800"/>
            <a:ext cx="5910943" cy="4419600"/>
          </a:xfrm>
          <a:prstGeom prst="rect">
            <a:avLst/>
          </a:prstGeom>
        </p:spPr>
      </p:pic>
      <p:sp>
        <p:nvSpPr>
          <p:cNvPr id="2" name="Slide Number Placeholder 1">
            <a:extLst>
              <a:ext uri="{FF2B5EF4-FFF2-40B4-BE49-F238E27FC236}">
                <a16:creationId xmlns:a16="http://schemas.microsoft.com/office/drawing/2014/main" id="{629AC32A-ECE1-489E-BEC8-9C37B5486667}"/>
              </a:ext>
            </a:extLst>
          </p:cNvPr>
          <p:cNvSpPr>
            <a:spLocks noGrp="1"/>
          </p:cNvSpPr>
          <p:nvPr>
            <p:ph type="sldNum" sz="quarter" idx="12"/>
          </p:nvPr>
        </p:nvSpPr>
        <p:spPr/>
        <p:txBody>
          <a:bodyPr/>
          <a:lstStyle/>
          <a:p>
            <a:fld id="{77FBE95E-9360-4856-B5BA-33A9034977AE}" type="slidenum">
              <a:rPr lang="en-US" smtClean="0"/>
              <a:t>8</a:t>
            </a:fld>
            <a:endParaRPr lang="en-US"/>
          </a:p>
        </p:txBody>
      </p:sp>
    </p:spTree>
    <p:extLst>
      <p:ext uri="{BB962C8B-B14F-4D97-AF65-F5344CB8AC3E}">
        <p14:creationId xmlns:p14="http://schemas.microsoft.com/office/powerpoint/2010/main" val="239786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EF05B-2CBA-4E4E-A515-C2E97E5ECAF4}"/>
              </a:ext>
            </a:extLst>
          </p:cNvPr>
          <p:cNvPicPr>
            <a:picLocks noChangeAspect="1"/>
          </p:cNvPicPr>
          <p:nvPr/>
        </p:nvPicPr>
        <p:blipFill>
          <a:blip r:embed="rId3"/>
          <a:stretch>
            <a:fillRect/>
          </a:stretch>
        </p:blipFill>
        <p:spPr>
          <a:xfrm>
            <a:off x="5883965" y="1123122"/>
            <a:ext cx="5824331" cy="5034074"/>
          </a:xfrm>
          <a:prstGeom prst="rect">
            <a:avLst/>
          </a:prstGeom>
        </p:spPr>
      </p:pic>
      <p:pic>
        <p:nvPicPr>
          <p:cNvPr id="3" name="Picture 2">
            <a:extLst>
              <a:ext uri="{FF2B5EF4-FFF2-40B4-BE49-F238E27FC236}">
                <a16:creationId xmlns:a16="http://schemas.microsoft.com/office/drawing/2014/main" id="{A3985E25-E8F9-453A-8247-508CBF577E3D}"/>
              </a:ext>
            </a:extLst>
          </p:cNvPr>
          <p:cNvPicPr>
            <a:picLocks noChangeAspect="1"/>
          </p:cNvPicPr>
          <p:nvPr/>
        </p:nvPicPr>
        <p:blipFill>
          <a:blip r:embed="rId4"/>
          <a:stretch>
            <a:fillRect/>
          </a:stretch>
        </p:blipFill>
        <p:spPr>
          <a:xfrm>
            <a:off x="487017" y="496957"/>
            <a:ext cx="5019261" cy="5854147"/>
          </a:xfrm>
          <a:prstGeom prst="rect">
            <a:avLst/>
          </a:prstGeom>
        </p:spPr>
      </p:pic>
      <p:sp>
        <p:nvSpPr>
          <p:cNvPr id="4" name="Slide Number Placeholder 3">
            <a:extLst>
              <a:ext uri="{FF2B5EF4-FFF2-40B4-BE49-F238E27FC236}">
                <a16:creationId xmlns:a16="http://schemas.microsoft.com/office/drawing/2014/main" id="{CC951DA7-C82D-4B59-BBF0-0FBC9A3ACA12}"/>
              </a:ext>
            </a:extLst>
          </p:cNvPr>
          <p:cNvSpPr>
            <a:spLocks noGrp="1"/>
          </p:cNvSpPr>
          <p:nvPr>
            <p:ph type="sldNum" sz="quarter" idx="12"/>
          </p:nvPr>
        </p:nvSpPr>
        <p:spPr/>
        <p:txBody>
          <a:bodyPr/>
          <a:lstStyle/>
          <a:p>
            <a:fld id="{77FBE95E-9360-4856-B5BA-33A9034977AE}" type="slidenum">
              <a:rPr lang="en-US" smtClean="0"/>
              <a:t>9</a:t>
            </a:fld>
            <a:endParaRPr lang="en-US"/>
          </a:p>
        </p:txBody>
      </p:sp>
    </p:spTree>
    <p:extLst>
      <p:ext uri="{BB962C8B-B14F-4D97-AF65-F5344CB8AC3E}">
        <p14:creationId xmlns:p14="http://schemas.microsoft.com/office/powerpoint/2010/main" val="2225474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WebF355</Template>
  <TotalTime>2038</TotalTime>
  <Words>1068</Words>
  <Application>Microsoft Office PowerPoint</Application>
  <PresentationFormat>Widescreen</PresentationFormat>
  <Paragraphs>191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Garamond</vt:lpstr>
      <vt:lpstr>Segoe UI Semilight</vt:lpstr>
      <vt:lpstr>Organic</vt:lpstr>
      <vt:lpstr>Financial Ratios</vt:lpstr>
      <vt:lpstr>What is a financial ratio? From Investopedia (Investopedia.com)</vt:lpstr>
      <vt:lpstr>Outline</vt:lpstr>
      <vt:lpstr>Disclaimer</vt:lpstr>
      <vt:lpstr>Ecolab </vt:lpstr>
      <vt:lpstr>Ecolab SSG</vt:lpstr>
      <vt:lpstr>Sustainability Statement</vt:lpstr>
      <vt:lpstr>Global Warming Efforts</vt:lpstr>
      <vt:lpstr>PowerPoint Presentation</vt:lpstr>
      <vt:lpstr>PowerPoint Presentation</vt:lpstr>
      <vt:lpstr>Stock Selection Guide Graph</vt:lpstr>
      <vt:lpstr>PowerPoint Presentation</vt:lpstr>
      <vt:lpstr>PowerPoint Presentation</vt:lpstr>
      <vt:lpstr>PowerPoint Presentation</vt:lpstr>
      <vt:lpstr>PowerPoint Presentation</vt:lpstr>
      <vt:lpstr>How Important is ROE</vt:lpstr>
      <vt:lpstr>What Does ROE Tell Us According to Investopedia</vt:lpstr>
      <vt:lpstr>Evaluating Management Section on the SSG for Ecolab</vt:lpstr>
      <vt:lpstr>PowerPoint Presentation</vt:lpstr>
      <vt:lpstr>The Three Components in ROE</vt:lpstr>
      <vt:lpstr>PowerPoint Presentation</vt:lpstr>
      <vt:lpstr>Net Profit Margin</vt:lpstr>
      <vt:lpstr>Asset Turnover Ratio</vt:lpstr>
      <vt:lpstr>Industry Dependent</vt:lpstr>
      <vt:lpstr>Improving Asset Turnover</vt:lpstr>
      <vt:lpstr>PowerPoint Presentation</vt:lpstr>
      <vt:lpstr>CVS Analysis of ROE</vt:lpstr>
      <vt:lpstr>CVS Analysis of ROE</vt:lpstr>
      <vt:lpstr>What caused this jump?</vt:lpstr>
      <vt:lpstr>Aetna’s Goodwill and Intangible Assets</vt:lpstr>
      <vt:lpstr>Financial Leverage (Debt)</vt:lpstr>
      <vt:lpstr>How debt works with ROE</vt:lpstr>
      <vt:lpstr>Financial Leverage (Debt)</vt:lpstr>
      <vt:lpstr>Considerations About Debt</vt:lpstr>
      <vt:lpstr>Apple  (AAPL)</vt:lpstr>
      <vt:lpstr>What has Apple been doing  with the additional debt?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Linda Hunt</dc:creator>
  <cp:lastModifiedBy>Linda Hunt</cp:lastModifiedBy>
  <cp:revision>134</cp:revision>
  <dcterms:created xsi:type="dcterms:W3CDTF">2019-12-07T20:10:42Z</dcterms:created>
  <dcterms:modified xsi:type="dcterms:W3CDTF">2019-12-11T14:47:23Z</dcterms:modified>
</cp:coreProperties>
</file>