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2" r:id="rId1"/>
  </p:sldMasterIdLst>
  <p:notesMasterIdLst>
    <p:notesMasterId r:id="rId47"/>
  </p:notesMasterIdLst>
  <p:handoutMasterIdLst>
    <p:handoutMasterId r:id="rId48"/>
  </p:handoutMasterIdLst>
  <p:sldIdLst>
    <p:sldId id="256" r:id="rId2"/>
    <p:sldId id="297" r:id="rId3"/>
    <p:sldId id="261" r:id="rId4"/>
    <p:sldId id="257" r:id="rId5"/>
    <p:sldId id="258" r:id="rId6"/>
    <p:sldId id="259" r:id="rId7"/>
    <p:sldId id="260" r:id="rId8"/>
    <p:sldId id="262" r:id="rId9"/>
    <p:sldId id="296" r:id="rId10"/>
    <p:sldId id="263" r:id="rId11"/>
    <p:sldId id="264" r:id="rId12"/>
    <p:sldId id="289" r:id="rId13"/>
    <p:sldId id="265" r:id="rId14"/>
    <p:sldId id="290" r:id="rId15"/>
    <p:sldId id="266" r:id="rId16"/>
    <p:sldId id="291" r:id="rId17"/>
    <p:sldId id="267" r:id="rId18"/>
    <p:sldId id="268" r:id="rId19"/>
    <p:sldId id="269" r:id="rId20"/>
    <p:sldId id="305" r:id="rId21"/>
    <p:sldId id="306" r:id="rId22"/>
    <p:sldId id="292" r:id="rId23"/>
    <p:sldId id="304" r:id="rId24"/>
    <p:sldId id="299" r:id="rId25"/>
    <p:sldId id="300" r:id="rId26"/>
    <p:sldId id="276" r:id="rId27"/>
    <p:sldId id="277" r:id="rId28"/>
    <p:sldId id="301" r:id="rId29"/>
    <p:sldId id="302" r:id="rId30"/>
    <p:sldId id="303" r:id="rId31"/>
    <p:sldId id="293" r:id="rId32"/>
    <p:sldId id="279" r:id="rId33"/>
    <p:sldId id="294" r:id="rId34"/>
    <p:sldId id="282" r:id="rId35"/>
    <p:sldId id="272" r:id="rId36"/>
    <p:sldId id="275" r:id="rId37"/>
    <p:sldId id="280" r:id="rId38"/>
    <p:sldId id="281" r:id="rId39"/>
    <p:sldId id="283" r:id="rId40"/>
    <p:sldId id="285" r:id="rId41"/>
    <p:sldId id="288" r:id="rId42"/>
    <p:sldId id="309" r:id="rId43"/>
    <p:sldId id="307" r:id="rId44"/>
    <p:sldId id="308" r:id="rId45"/>
    <p:sldId id="295"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5" d="100"/>
          <a:sy n="65" d="100"/>
        </p:scale>
        <p:origin x="-1600"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handoutMaster" Target="handoutMasters/handout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3D306E0-87B5-7E40-A5E5-37B4D7C9F0FE}" type="datetimeFigureOut">
              <a:rPr lang="en-US" smtClean="0"/>
              <a:t>4/10/18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D4A699E-7DFD-654C-B2E9-68E62DAE96D0}" type="slidenum">
              <a:rPr lang="en-US" smtClean="0"/>
              <a:t>‹#›</a:t>
            </a:fld>
            <a:endParaRPr lang="en-US"/>
          </a:p>
        </p:txBody>
      </p:sp>
    </p:spTree>
    <p:extLst>
      <p:ext uri="{BB962C8B-B14F-4D97-AF65-F5344CB8AC3E}">
        <p14:creationId xmlns:p14="http://schemas.microsoft.com/office/powerpoint/2010/main" val="3370452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D206BD-2ACA-DB4B-9519-432D9B44F805}" type="datetimeFigureOut">
              <a:rPr lang="en-US" smtClean="0"/>
              <a:t>4/10/18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62C391-E8A0-AC4E-8B29-51A7BB8A3F24}" type="slidenum">
              <a:rPr lang="en-US" smtClean="0"/>
              <a:t>‹#›</a:t>
            </a:fld>
            <a:endParaRPr lang="en-US"/>
          </a:p>
        </p:txBody>
      </p:sp>
    </p:spTree>
    <p:extLst>
      <p:ext uri="{BB962C8B-B14F-4D97-AF65-F5344CB8AC3E}">
        <p14:creationId xmlns:p14="http://schemas.microsoft.com/office/powerpoint/2010/main" val="13679222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62C391-E8A0-AC4E-8B29-51A7BB8A3F24}" type="slidenum">
              <a:rPr lang="en-US" smtClean="0"/>
              <a:t>1</a:t>
            </a:fld>
            <a:endParaRPr lang="en-US"/>
          </a:p>
        </p:txBody>
      </p:sp>
    </p:spTree>
    <p:extLst>
      <p:ext uri="{BB962C8B-B14F-4D97-AF65-F5344CB8AC3E}">
        <p14:creationId xmlns:p14="http://schemas.microsoft.com/office/powerpoint/2010/main" val="3333257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CTSH up ~</a:t>
            </a:r>
            <a:r>
              <a:rPr lang="en-US" baseline="0" dirty="0" smtClean="0"/>
              <a:t> 110% in 5 years, up over 120% recently</a:t>
            </a:r>
            <a:endParaRPr lang="en-US" dirty="0"/>
          </a:p>
        </p:txBody>
      </p:sp>
      <p:sp>
        <p:nvSpPr>
          <p:cNvPr id="4" name="Slide Number Placeholder 3"/>
          <p:cNvSpPr>
            <a:spLocks noGrp="1"/>
          </p:cNvSpPr>
          <p:nvPr>
            <p:ph type="sldNum" sz="quarter" idx="10"/>
          </p:nvPr>
        </p:nvSpPr>
        <p:spPr/>
        <p:txBody>
          <a:bodyPr/>
          <a:lstStyle/>
          <a:p>
            <a:fld id="{3E62C391-E8A0-AC4E-8B29-51A7BB8A3F24}" type="slidenum">
              <a:rPr lang="en-US" smtClean="0"/>
              <a:t>28</a:t>
            </a:fld>
            <a:endParaRPr lang="en-US"/>
          </a:p>
        </p:txBody>
      </p:sp>
    </p:spTree>
    <p:extLst>
      <p:ext uri="{BB962C8B-B14F-4D97-AF65-F5344CB8AC3E}">
        <p14:creationId xmlns:p14="http://schemas.microsoft.com/office/powerpoint/2010/main" val="2787887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LKQ up</a:t>
            </a:r>
            <a:r>
              <a:rPr lang="en-US" baseline="0" dirty="0" smtClean="0"/>
              <a:t> ~ 75% in 5 years, up over 95% recently</a:t>
            </a:r>
            <a:endParaRPr lang="en-US" dirty="0"/>
          </a:p>
        </p:txBody>
      </p:sp>
      <p:sp>
        <p:nvSpPr>
          <p:cNvPr id="4" name="Slide Number Placeholder 3"/>
          <p:cNvSpPr>
            <a:spLocks noGrp="1"/>
          </p:cNvSpPr>
          <p:nvPr>
            <p:ph type="sldNum" sz="quarter" idx="10"/>
          </p:nvPr>
        </p:nvSpPr>
        <p:spPr/>
        <p:txBody>
          <a:bodyPr/>
          <a:lstStyle/>
          <a:p>
            <a:fld id="{3E62C391-E8A0-AC4E-8B29-51A7BB8A3F24}" type="slidenum">
              <a:rPr lang="en-US" smtClean="0"/>
              <a:t>29</a:t>
            </a:fld>
            <a:endParaRPr lang="en-US"/>
          </a:p>
        </p:txBody>
      </p:sp>
    </p:spTree>
    <p:extLst>
      <p:ext uri="{BB962C8B-B14F-4D97-AF65-F5344CB8AC3E}">
        <p14:creationId xmlns:p14="http://schemas.microsoft.com/office/powerpoint/2010/main" val="2304559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TROW up ~ 35% in 5 years, up ~ 55% recently</a:t>
            </a:r>
            <a:endParaRPr lang="en-US" dirty="0"/>
          </a:p>
        </p:txBody>
      </p:sp>
      <p:sp>
        <p:nvSpPr>
          <p:cNvPr id="4" name="Slide Number Placeholder 3"/>
          <p:cNvSpPr>
            <a:spLocks noGrp="1"/>
          </p:cNvSpPr>
          <p:nvPr>
            <p:ph type="sldNum" sz="quarter" idx="10"/>
          </p:nvPr>
        </p:nvSpPr>
        <p:spPr/>
        <p:txBody>
          <a:bodyPr/>
          <a:lstStyle/>
          <a:p>
            <a:fld id="{3E62C391-E8A0-AC4E-8B29-51A7BB8A3F24}" type="slidenum">
              <a:rPr lang="en-US" smtClean="0"/>
              <a:t>30</a:t>
            </a:fld>
            <a:endParaRPr lang="en-US"/>
          </a:p>
        </p:txBody>
      </p:sp>
    </p:spTree>
    <p:extLst>
      <p:ext uri="{BB962C8B-B14F-4D97-AF65-F5344CB8AC3E}">
        <p14:creationId xmlns:p14="http://schemas.microsoft.com/office/powerpoint/2010/main" val="3374840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CVS up ~ 10% in 5 years; up only 5% recently; up ~ 95% April 2013 –August 2015</a:t>
            </a:r>
            <a:endParaRPr lang="en-US" dirty="0"/>
          </a:p>
        </p:txBody>
      </p:sp>
      <p:sp>
        <p:nvSpPr>
          <p:cNvPr id="4" name="Slide Number Placeholder 3"/>
          <p:cNvSpPr>
            <a:spLocks noGrp="1"/>
          </p:cNvSpPr>
          <p:nvPr>
            <p:ph type="sldNum" sz="quarter" idx="10"/>
          </p:nvPr>
        </p:nvSpPr>
        <p:spPr/>
        <p:txBody>
          <a:bodyPr/>
          <a:lstStyle/>
          <a:p>
            <a:fld id="{3E62C391-E8A0-AC4E-8B29-51A7BB8A3F24}" type="slidenum">
              <a:rPr lang="en-US" smtClean="0"/>
              <a:t>32</a:t>
            </a:fld>
            <a:endParaRPr lang="en-US"/>
          </a:p>
        </p:txBody>
      </p:sp>
    </p:spTree>
    <p:extLst>
      <p:ext uri="{BB962C8B-B14F-4D97-AF65-F5344CB8AC3E}">
        <p14:creationId xmlns:p14="http://schemas.microsoft.com/office/powerpoint/2010/main" val="926965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GOOG up ~ 80% in 4 years, up ~ 110% recently</a:t>
            </a:r>
            <a:endParaRPr lang="en-US" dirty="0"/>
          </a:p>
        </p:txBody>
      </p:sp>
      <p:sp>
        <p:nvSpPr>
          <p:cNvPr id="4" name="Slide Number Placeholder 3"/>
          <p:cNvSpPr>
            <a:spLocks noGrp="1"/>
          </p:cNvSpPr>
          <p:nvPr>
            <p:ph type="sldNum" sz="quarter" idx="10"/>
          </p:nvPr>
        </p:nvSpPr>
        <p:spPr/>
        <p:txBody>
          <a:bodyPr/>
          <a:lstStyle/>
          <a:p>
            <a:fld id="{3E62C391-E8A0-AC4E-8B29-51A7BB8A3F24}" type="slidenum">
              <a:rPr lang="en-US" smtClean="0"/>
              <a:t>34</a:t>
            </a:fld>
            <a:endParaRPr lang="en-US"/>
          </a:p>
        </p:txBody>
      </p:sp>
    </p:spTree>
    <p:extLst>
      <p:ext uri="{BB962C8B-B14F-4D97-AF65-F5344CB8AC3E}">
        <p14:creationId xmlns:p14="http://schemas.microsoft.com/office/powerpoint/2010/main" val="2248818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AAPL up ~ 170% in 5 years, up ~ 190% recently</a:t>
            </a:r>
            <a:endParaRPr lang="en-US" dirty="0"/>
          </a:p>
        </p:txBody>
      </p:sp>
      <p:sp>
        <p:nvSpPr>
          <p:cNvPr id="4" name="Slide Number Placeholder 3"/>
          <p:cNvSpPr>
            <a:spLocks noGrp="1"/>
          </p:cNvSpPr>
          <p:nvPr>
            <p:ph type="sldNum" sz="quarter" idx="10"/>
          </p:nvPr>
        </p:nvSpPr>
        <p:spPr/>
        <p:txBody>
          <a:bodyPr/>
          <a:lstStyle/>
          <a:p>
            <a:fld id="{3E62C391-E8A0-AC4E-8B29-51A7BB8A3F24}" type="slidenum">
              <a:rPr lang="en-US" smtClean="0"/>
              <a:t>35</a:t>
            </a:fld>
            <a:endParaRPr lang="en-US"/>
          </a:p>
        </p:txBody>
      </p:sp>
    </p:spTree>
    <p:extLst>
      <p:ext uri="{BB962C8B-B14F-4D97-AF65-F5344CB8AC3E}">
        <p14:creationId xmlns:p14="http://schemas.microsoft.com/office/powerpoint/2010/main" val="1212803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BRK.B up ~ 85% in 5 years, up over 100% recently</a:t>
            </a:r>
            <a:endParaRPr lang="en-US" dirty="0"/>
          </a:p>
        </p:txBody>
      </p:sp>
      <p:sp>
        <p:nvSpPr>
          <p:cNvPr id="4" name="Slide Number Placeholder 3"/>
          <p:cNvSpPr>
            <a:spLocks noGrp="1"/>
          </p:cNvSpPr>
          <p:nvPr>
            <p:ph type="sldNum" sz="quarter" idx="10"/>
          </p:nvPr>
        </p:nvSpPr>
        <p:spPr/>
        <p:txBody>
          <a:bodyPr/>
          <a:lstStyle/>
          <a:p>
            <a:fld id="{3E62C391-E8A0-AC4E-8B29-51A7BB8A3F24}" type="slidenum">
              <a:rPr lang="en-US" smtClean="0"/>
              <a:t>36</a:t>
            </a:fld>
            <a:endParaRPr lang="en-US"/>
          </a:p>
        </p:txBody>
      </p:sp>
    </p:spTree>
    <p:extLst>
      <p:ext uri="{BB962C8B-B14F-4D97-AF65-F5344CB8AC3E}">
        <p14:creationId xmlns:p14="http://schemas.microsoft.com/office/powerpoint/2010/main" val="14828871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DY up ~ 450% in 5 years, up over 525% recently</a:t>
            </a:r>
            <a:endParaRPr lang="en-US" dirty="0"/>
          </a:p>
        </p:txBody>
      </p:sp>
      <p:sp>
        <p:nvSpPr>
          <p:cNvPr id="4" name="Slide Number Placeholder 3"/>
          <p:cNvSpPr>
            <a:spLocks noGrp="1"/>
          </p:cNvSpPr>
          <p:nvPr>
            <p:ph type="sldNum" sz="quarter" idx="10"/>
          </p:nvPr>
        </p:nvSpPr>
        <p:spPr/>
        <p:txBody>
          <a:bodyPr/>
          <a:lstStyle/>
          <a:p>
            <a:fld id="{3E62C391-E8A0-AC4E-8B29-51A7BB8A3F24}" type="slidenum">
              <a:rPr lang="en-US" smtClean="0"/>
              <a:t>37</a:t>
            </a:fld>
            <a:endParaRPr lang="en-US"/>
          </a:p>
        </p:txBody>
      </p:sp>
    </p:spTree>
    <p:extLst>
      <p:ext uri="{BB962C8B-B14F-4D97-AF65-F5344CB8AC3E}">
        <p14:creationId xmlns:p14="http://schemas.microsoft.com/office/powerpoint/2010/main" val="11698717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GNTX up ~ 130%</a:t>
            </a:r>
            <a:r>
              <a:rPr lang="en-US" baseline="0" dirty="0" smtClean="0"/>
              <a:t> in 5 years</a:t>
            </a:r>
            <a:endParaRPr lang="en-US" dirty="0"/>
          </a:p>
        </p:txBody>
      </p:sp>
      <p:sp>
        <p:nvSpPr>
          <p:cNvPr id="4" name="Slide Number Placeholder 3"/>
          <p:cNvSpPr>
            <a:spLocks noGrp="1"/>
          </p:cNvSpPr>
          <p:nvPr>
            <p:ph type="sldNum" sz="quarter" idx="10"/>
          </p:nvPr>
        </p:nvSpPr>
        <p:spPr/>
        <p:txBody>
          <a:bodyPr/>
          <a:lstStyle/>
          <a:p>
            <a:fld id="{3E62C391-E8A0-AC4E-8B29-51A7BB8A3F24}" type="slidenum">
              <a:rPr lang="en-US" smtClean="0"/>
              <a:t>38</a:t>
            </a:fld>
            <a:endParaRPr lang="en-US"/>
          </a:p>
        </p:txBody>
      </p:sp>
    </p:spTree>
    <p:extLst>
      <p:ext uri="{BB962C8B-B14F-4D97-AF65-F5344CB8AC3E}">
        <p14:creationId xmlns:p14="http://schemas.microsoft.com/office/powerpoint/2010/main" val="29459666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IPGP up ~ 240% in 5 years, up over 300% recently</a:t>
            </a:r>
            <a:endParaRPr lang="en-US" dirty="0"/>
          </a:p>
        </p:txBody>
      </p:sp>
      <p:sp>
        <p:nvSpPr>
          <p:cNvPr id="4" name="Slide Number Placeholder 3"/>
          <p:cNvSpPr>
            <a:spLocks noGrp="1"/>
          </p:cNvSpPr>
          <p:nvPr>
            <p:ph type="sldNum" sz="quarter" idx="10"/>
          </p:nvPr>
        </p:nvSpPr>
        <p:spPr/>
        <p:txBody>
          <a:bodyPr/>
          <a:lstStyle/>
          <a:p>
            <a:fld id="{3E62C391-E8A0-AC4E-8B29-51A7BB8A3F24}" type="slidenum">
              <a:rPr lang="en-US" smtClean="0"/>
              <a:t>39</a:t>
            </a:fld>
            <a:endParaRPr lang="en-US"/>
          </a:p>
        </p:txBody>
      </p:sp>
    </p:spTree>
    <p:extLst>
      <p:ext uri="{BB962C8B-B14F-4D97-AF65-F5344CB8AC3E}">
        <p14:creationId xmlns:p14="http://schemas.microsoft.com/office/powerpoint/2010/main" val="1786416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62C391-E8A0-AC4E-8B29-51A7BB8A3F24}" type="slidenum">
              <a:rPr lang="en-US" smtClean="0"/>
              <a:t>9</a:t>
            </a:fld>
            <a:endParaRPr lang="en-US"/>
          </a:p>
        </p:txBody>
      </p:sp>
    </p:spTree>
    <p:extLst>
      <p:ext uri="{BB962C8B-B14F-4D97-AF65-F5344CB8AC3E}">
        <p14:creationId xmlns:p14="http://schemas.microsoft.com/office/powerpoint/2010/main" val="33154706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MSFT up ~ 210% in 5 years, up over 230% recently</a:t>
            </a:r>
            <a:endParaRPr lang="en-US" dirty="0"/>
          </a:p>
        </p:txBody>
      </p:sp>
      <p:sp>
        <p:nvSpPr>
          <p:cNvPr id="4" name="Slide Number Placeholder 3"/>
          <p:cNvSpPr>
            <a:spLocks noGrp="1"/>
          </p:cNvSpPr>
          <p:nvPr>
            <p:ph type="sldNum" sz="quarter" idx="10"/>
          </p:nvPr>
        </p:nvSpPr>
        <p:spPr/>
        <p:txBody>
          <a:bodyPr/>
          <a:lstStyle/>
          <a:p>
            <a:fld id="{3E62C391-E8A0-AC4E-8B29-51A7BB8A3F24}" type="slidenum">
              <a:rPr lang="en-US" smtClean="0"/>
              <a:t>40</a:t>
            </a:fld>
            <a:endParaRPr lang="en-US"/>
          </a:p>
        </p:txBody>
      </p:sp>
    </p:spTree>
    <p:extLst>
      <p:ext uri="{BB962C8B-B14F-4D97-AF65-F5344CB8AC3E}">
        <p14:creationId xmlns:p14="http://schemas.microsoft.com/office/powerpoint/2010/main" val="21706293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 up ~ 185% in 5 years, up over 200% recently</a:t>
            </a:r>
            <a:endParaRPr lang="en-US" dirty="0"/>
          </a:p>
        </p:txBody>
      </p:sp>
      <p:sp>
        <p:nvSpPr>
          <p:cNvPr id="4" name="Slide Number Placeholder 3"/>
          <p:cNvSpPr>
            <a:spLocks noGrp="1"/>
          </p:cNvSpPr>
          <p:nvPr>
            <p:ph type="sldNum" sz="quarter" idx="10"/>
          </p:nvPr>
        </p:nvSpPr>
        <p:spPr/>
        <p:txBody>
          <a:bodyPr/>
          <a:lstStyle/>
          <a:p>
            <a:fld id="{3E62C391-E8A0-AC4E-8B29-51A7BB8A3F24}" type="slidenum">
              <a:rPr lang="en-US" smtClean="0"/>
              <a:t>41</a:t>
            </a:fld>
            <a:endParaRPr lang="en-US"/>
          </a:p>
        </p:txBody>
      </p:sp>
    </p:spTree>
    <p:extLst>
      <p:ext uri="{BB962C8B-B14F-4D97-AF65-F5344CB8AC3E}">
        <p14:creationId xmlns:p14="http://schemas.microsoft.com/office/powerpoint/2010/main" val="397383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SPY up ~ 65% in 5 years, up ~ 80% recently</a:t>
            </a:r>
            <a:endParaRPr lang="en-US" dirty="0"/>
          </a:p>
        </p:txBody>
      </p:sp>
      <p:sp>
        <p:nvSpPr>
          <p:cNvPr id="4" name="Slide Number Placeholder 3"/>
          <p:cNvSpPr>
            <a:spLocks noGrp="1"/>
          </p:cNvSpPr>
          <p:nvPr>
            <p:ph type="sldNum" sz="quarter" idx="10"/>
          </p:nvPr>
        </p:nvSpPr>
        <p:spPr/>
        <p:txBody>
          <a:bodyPr/>
          <a:lstStyle/>
          <a:p>
            <a:fld id="{3E62C391-E8A0-AC4E-8B29-51A7BB8A3F24}" type="slidenum">
              <a:rPr lang="en-US" smtClean="0"/>
              <a:t>20</a:t>
            </a:fld>
            <a:endParaRPr lang="en-US"/>
          </a:p>
        </p:txBody>
      </p:sp>
    </p:spTree>
    <p:extLst>
      <p:ext uri="{BB962C8B-B14F-4D97-AF65-F5344CB8AC3E}">
        <p14:creationId xmlns:p14="http://schemas.microsoft.com/office/powerpoint/2010/main" val="1325170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QQQ up ~ 125% in 5 years, up ~ 145% recently</a:t>
            </a:r>
            <a:endParaRPr lang="en-US" dirty="0"/>
          </a:p>
        </p:txBody>
      </p:sp>
      <p:sp>
        <p:nvSpPr>
          <p:cNvPr id="4" name="Slide Number Placeholder 3"/>
          <p:cNvSpPr>
            <a:spLocks noGrp="1"/>
          </p:cNvSpPr>
          <p:nvPr>
            <p:ph type="sldNum" sz="quarter" idx="10"/>
          </p:nvPr>
        </p:nvSpPr>
        <p:spPr/>
        <p:txBody>
          <a:bodyPr/>
          <a:lstStyle/>
          <a:p>
            <a:fld id="{3E62C391-E8A0-AC4E-8B29-51A7BB8A3F24}" type="slidenum">
              <a:rPr lang="en-US" smtClean="0"/>
              <a:t>21</a:t>
            </a:fld>
            <a:endParaRPr lang="en-US"/>
          </a:p>
        </p:txBody>
      </p:sp>
    </p:spTree>
    <p:extLst>
      <p:ext uri="{BB962C8B-B14F-4D97-AF65-F5344CB8AC3E}">
        <p14:creationId xmlns:p14="http://schemas.microsoft.com/office/powerpoint/2010/main" val="1505282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ABBV up ~ 110% in 5 years, up nearly 190% recently</a:t>
            </a:r>
            <a:endParaRPr lang="en-US" dirty="0"/>
          </a:p>
        </p:txBody>
      </p:sp>
      <p:sp>
        <p:nvSpPr>
          <p:cNvPr id="4" name="Slide Number Placeholder 3"/>
          <p:cNvSpPr>
            <a:spLocks noGrp="1"/>
          </p:cNvSpPr>
          <p:nvPr>
            <p:ph type="sldNum" sz="quarter" idx="10"/>
          </p:nvPr>
        </p:nvSpPr>
        <p:spPr/>
        <p:txBody>
          <a:bodyPr/>
          <a:lstStyle/>
          <a:p>
            <a:fld id="{3E62C391-E8A0-AC4E-8B29-51A7BB8A3F24}" type="slidenum">
              <a:rPr lang="en-US" smtClean="0"/>
              <a:t>23</a:t>
            </a:fld>
            <a:endParaRPr lang="en-US"/>
          </a:p>
        </p:txBody>
      </p:sp>
    </p:spTree>
    <p:extLst>
      <p:ext uri="{BB962C8B-B14F-4D97-AF65-F5344CB8AC3E}">
        <p14:creationId xmlns:p14="http://schemas.microsoft.com/office/powerpoint/2010/main" val="2506626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 up ~ 45% in 5 years, up over 70% recently</a:t>
            </a:r>
            <a:endParaRPr lang="en-US" dirty="0"/>
          </a:p>
        </p:txBody>
      </p:sp>
      <p:sp>
        <p:nvSpPr>
          <p:cNvPr id="4" name="Slide Number Placeholder 3"/>
          <p:cNvSpPr>
            <a:spLocks noGrp="1"/>
          </p:cNvSpPr>
          <p:nvPr>
            <p:ph type="sldNum" sz="quarter" idx="10"/>
          </p:nvPr>
        </p:nvSpPr>
        <p:spPr/>
        <p:txBody>
          <a:bodyPr/>
          <a:lstStyle/>
          <a:p>
            <a:fld id="{3E62C391-E8A0-AC4E-8B29-51A7BB8A3F24}" type="slidenum">
              <a:rPr lang="en-US" smtClean="0"/>
              <a:t>24</a:t>
            </a:fld>
            <a:endParaRPr lang="en-US"/>
          </a:p>
        </p:txBody>
      </p:sp>
    </p:spTree>
    <p:extLst>
      <p:ext uri="{BB962C8B-B14F-4D97-AF65-F5344CB8AC3E}">
        <p14:creationId xmlns:p14="http://schemas.microsoft.com/office/powerpoint/2010/main" val="564346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OZRK up</a:t>
            </a:r>
            <a:r>
              <a:rPr lang="en-US" baseline="0" dirty="0" smtClean="0"/>
              <a:t> ~ 130% in 5 years, up nearly 180% recently (2017)</a:t>
            </a:r>
            <a:endParaRPr lang="en-US" dirty="0"/>
          </a:p>
        </p:txBody>
      </p:sp>
      <p:sp>
        <p:nvSpPr>
          <p:cNvPr id="4" name="Slide Number Placeholder 3"/>
          <p:cNvSpPr>
            <a:spLocks noGrp="1"/>
          </p:cNvSpPr>
          <p:nvPr>
            <p:ph type="sldNum" sz="quarter" idx="10"/>
          </p:nvPr>
        </p:nvSpPr>
        <p:spPr/>
        <p:txBody>
          <a:bodyPr/>
          <a:lstStyle/>
          <a:p>
            <a:fld id="{3E62C391-E8A0-AC4E-8B29-51A7BB8A3F24}" type="slidenum">
              <a:rPr lang="en-US" smtClean="0"/>
              <a:t>25</a:t>
            </a:fld>
            <a:endParaRPr lang="en-US"/>
          </a:p>
        </p:txBody>
      </p:sp>
    </p:spTree>
    <p:extLst>
      <p:ext uri="{BB962C8B-B14F-4D97-AF65-F5344CB8AC3E}">
        <p14:creationId xmlns:p14="http://schemas.microsoft.com/office/powerpoint/2010/main" val="1632898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CERN up ~ 20% in 5 years, up over 50% recently</a:t>
            </a:r>
            <a:endParaRPr lang="en-US" dirty="0"/>
          </a:p>
        </p:txBody>
      </p:sp>
      <p:sp>
        <p:nvSpPr>
          <p:cNvPr id="4" name="Slide Number Placeholder 3"/>
          <p:cNvSpPr>
            <a:spLocks noGrp="1"/>
          </p:cNvSpPr>
          <p:nvPr>
            <p:ph type="sldNum" sz="quarter" idx="10"/>
          </p:nvPr>
        </p:nvSpPr>
        <p:spPr/>
        <p:txBody>
          <a:bodyPr/>
          <a:lstStyle/>
          <a:p>
            <a:fld id="{3E62C391-E8A0-AC4E-8B29-51A7BB8A3F24}" type="slidenum">
              <a:rPr lang="en-US" smtClean="0"/>
              <a:t>26</a:t>
            </a:fld>
            <a:endParaRPr lang="en-US"/>
          </a:p>
        </p:txBody>
      </p:sp>
    </p:spTree>
    <p:extLst>
      <p:ext uri="{BB962C8B-B14F-4D97-AF65-F5344CB8AC3E}">
        <p14:creationId xmlns:p14="http://schemas.microsoft.com/office/powerpoint/2010/main" val="1380898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CHRW up ~ 55% in 5 years, up over 60% recently</a:t>
            </a:r>
            <a:endParaRPr lang="en-US" dirty="0"/>
          </a:p>
        </p:txBody>
      </p:sp>
      <p:sp>
        <p:nvSpPr>
          <p:cNvPr id="4" name="Slide Number Placeholder 3"/>
          <p:cNvSpPr>
            <a:spLocks noGrp="1"/>
          </p:cNvSpPr>
          <p:nvPr>
            <p:ph type="sldNum" sz="quarter" idx="10"/>
          </p:nvPr>
        </p:nvSpPr>
        <p:spPr/>
        <p:txBody>
          <a:bodyPr/>
          <a:lstStyle/>
          <a:p>
            <a:fld id="{3E62C391-E8A0-AC4E-8B29-51A7BB8A3F24}" type="slidenum">
              <a:rPr lang="en-US" smtClean="0"/>
              <a:t>27</a:t>
            </a:fld>
            <a:endParaRPr lang="en-US"/>
          </a:p>
        </p:txBody>
      </p:sp>
    </p:spTree>
    <p:extLst>
      <p:ext uri="{BB962C8B-B14F-4D97-AF65-F5344CB8AC3E}">
        <p14:creationId xmlns:p14="http://schemas.microsoft.com/office/powerpoint/2010/main" val="41696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CE0493BA-C616-5445-8D01-61504C4B6B65}" type="datetime4">
              <a:rPr lang="en-US" smtClean="0"/>
              <a:t>April 10, 2018</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8B37D5FE-740C-46F5-801A-FA5477D9711F}"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D91E66-2637-DF4B-9FA9-0B0F3247BAEE}" type="datetime4">
              <a:rPr lang="en-US" smtClean="0"/>
              <a:t>April 10,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6FDEBA-A821-3A4B-A489-67E085AB264F}" type="datetime4">
              <a:rPr lang="en-US" smtClean="0"/>
              <a:t>April 10,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464B8B0-41E3-5049-A20B-70724BFD1012}" type="datetime4">
              <a:rPr lang="en-US" smtClean="0"/>
              <a:t>April 10,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FCF42B-40D9-4043-8CFD-2AF279023F5F}" type="datetime4">
              <a:rPr lang="en-US" smtClean="0"/>
              <a:t>April 10,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E6DEC4B-DFCA-1C43-A447-D2E300C358C0}" type="datetime4">
              <a:rPr lang="en-US" smtClean="0"/>
              <a:t>April 10, 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0187631-531F-354B-8474-2365B9FCA1E6}" type="datetime4">
              <a:rPr lang="en-US" smtClean="0"/>
              <a:t>April 10, 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E74AF0-3DB0-9A44-B250-9ADA662E3F44}" type="datetime4">
              <a:rPr lang="en-US" smtClean="0"/>
              <a:t>April 10, 2018</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C6FA16-1E34-2D40-8E80-0C3A51E9A5F1}" type="datetime4">
              <a:rPr lang="en-US" smtClean="0"/>
              <a:t>April 10, 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7F07A96-1D0D-724D-BF33-66A38D104BC1}" type="datetime4">
              <a:rPr lang="en-US" smtClean="0"/>
              <a:t>April 10, 2018</a:t>
            </a:fld>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4ECB2D-7D36-AF47-8EA5-46FF8FB5C08D}" type="datetime4">
              <a:rPr lang="en-US" smtClean="0"/>
              <a:t>April 10, 2018</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6374FAD0-9541-5E47-8DF2-6E7D27E4C75E}" type="datetime4">
              <a:rPr lang="en-US" smtClean="0"/>
              <a:t>April 10, 2018</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8B37D5FE-740C-46F5-801A-FA5477D9711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5" Type="http://schemas.openxmlformats.org/officeDocument/2006/relationships/image" Target="../media/image48.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png"/><Relationship Id="rId5" Type="http://schemas.openxmlformats.org/officeDocument/2006/relationships/image" Target="../media/image51.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solidFill>
                  <a:srgbClr val="008000"/>
                </a:solidFill>
              </a:rPr>
              <a:t>Introduction to Technical Analysis</a:t>
            </a:r>
            <a:endParaRPr lang="en-US" dirty="0">
              <a:solidFill>
                <a:srgbClr val="008000"/>
              </a:solidFill>
            </a:endParaRPr>
          </a:p>
        </p:txBody>
      </p:sp>
      <p:sp>
        <p:nvSpPr>
          <p:cNvPr id="3" name="Subtitle 2"/>
          <p:cNvSpPr>
            <a:spLocks noGrp="1"/>
          </p:cNvSpPr>
          <p:nvPr>
            <p:ph type="subTitle" idx="1"/>
          </p:nvPr>
        </p:nvSpPr>
        <p:spPr/>
        <p:txBody>
          <a:bodyPr/>
          <a:lstStyle/>
          <a:p>
            <a:endParaRPr lang="en-US" dirty="0" smtClean="0"/>
          </a:p>
          <a:p>
            <a:r>
              <a:rPr lang="en-US" dirty="0" smtClean="0"/>
              <a:t>-- Wilbert Nixon, </a:t>
            </a:r>
            <a:r>
              <a:rPr lang="en-US" sz="1400" dirty="0" err="1" smtClean="0"/>
              <a:t>McNoVA</a:t>
            </a:r>
            <a:endParaRPr lang="en-US" sz="1400" dirty="0" smtClean="0"/>
          </a:p>
          <a:p>
            <a:r>
              <a:rPr lang="en-US" sz="1400" dirty="0"/>
              <a:t>	</a:t>
            </a:r>
            <a:r>
              <a:rPr lang="en-US" sz="1400" dirty="0" smtClean="0"/>
              <a:t>April 11, 2018</a:t>
            </a:r>
            <a:endParaRPr lang="en-US" sz="1400" dirty="0"/>
          </a:p>
        </p:txBody>
      </p:sp>
    </p:spTree>
    <p:extLst>
      <p:ext uri="{BB962C8B-B14F-4D97-AF65-F5344CB8AC3E}">
        <p14:creationId xmlns:p14="http://schemas.microsoft.com/office/powerpoint/2010/main" val="55005237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8000"/>
                </a:solidFill>
              </a:rPr>
              <a:t>The Trend is our friend</a:t>
            </a:r>
            <a:endParaRPr lang="en-US" dirty="0">
              <a:solidFill>
                <a:srgbClr val="008000"/>
              </a:solidFill>
            </a:endParaRPr>
          </a:p>
        </p:txBody>
      </p:sp>
      <p:sp>
        <p:nvSpPr>
          <p:cNvPr id="3" name="Content Placeholder 2"/>
          <p:cNvSpPr>
            <a:spLocks noGrp="1"/>
          </p:cNvSpPr>
          <p:nvPr>
            <p:ph idx="1"/>
          </p:nvPr>
        </p:nvSpPr>
        <p:spPr/>
        <p:txBody>
          <a:bodyPr/>
          <a:lstStyle/>
          <a:p>
            <a:r>
              <a:rPr lang="en-US" dirty="0" smtClean="0"/>
              <a:t>Most of us can look at most charts and see that in some time frame, securities prices tend to move in trends, and trends often persist for long periods of time</a:t>
            </a:r>
          </a:p>
          <a:p>
            <a:r>
              <a:rPr lang="en-US" dirty="0" smtClean="0"/>
              <a:t>A </a:t>
            </a:r>
            <a:r>
              <a:rPr lang="en-US" i="1" dirty="0" smtClean="0"/>
              <a:t>trend </a:t>
            </a:r>
            <a:r>
              <a:rPr lang="en-US" dirty="0" smtClean="0"/>
              <a:t>is a discernible directional bias in the price – upwards, downwards or </a:t>
            </a:r>
            <a:r>
              <a:rPr lang="en-US" i="1" dirty="0" smtClean="0"/>
              <a:t>sideways</a:t>
            </a:r>
            <a:endParaRPr lang="en-US" dirty="0" smtClean="0"/>
          </a:p>
          <a:p>
            <a:r>
              <a:rPr lang="en-US" dirty="0" smtClean="0"/>
              <a:t>Trends tend to persist, until they don’t</a:t>
            </a:r>
            <a:endParaRPr lang="en-US" dirty="0"/>
          </a:p>
        </p:txBody>
      </p:sp>
      <p:sp>
        <p:nvSpPr>
          <p:cNvPr id="4" name="Slide Number Placeholder 3"/>
          <p:cNvSpPr>
            <a:spLocks noGrp="1"/>
          </p:cNvSpPr>
          <p:nvPr>
            <p:ph type="sldNum" sz="quarter" idx="12"/>
          </p:nvPr>
        </p:nvSpPr>
        <p:spPr/>
        <p:txBody>
          <a:bodyPr/>
          <a:lstStyle/>
          <a:p>
            <a:fld id="{8B37D5FE-740C-46F5-801A-FA5477D9711F}" type="slidenum">
              <a:rPr lang="en-US" smtClean="0"/>
              <a:pPr/>
              <a:t>10</a:t>
            </a:fld>
            <a:endParaRPr lang="en-US"/>
          </a:p>
        </p:txBody>
      </p:sp>
    </p:spTree>
    <p:extLst>
      <p:ext uri="{BB962C8B-B14F-4D97-AF65-F5344CB8AC3E}">
        <p14:creationId xmlns:p14="http://schemas.microsoft.com/office/powerpoint/2010/main" val="176808604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8000"/>
                </a:solidFill>
              </a:rPr>
              <a:t>Support and Resistance (Support)</a:t>
            </a:r>
            <a:endParaRPr lang="en-US" dirty="0"/>
          </a:p>
        </p:txBody>
      </p:sp>
      <p:sp>
        <p:nvSpPr>
          <p:cNvPr id="3" name="Content Placeholder 2"/>
          <p:cNvSpPr>
            <a:spLocks noGrp="1"/>
          </p:cNvSpPr>
          <p:nvPr>
            <p:ph idx="1"/>
          </p:nvPr>
        </p:nvSpPr>
        <p:spPr/>
        <p:txBody>
          <a:bodyPr/>
          <a:lstStyle/>
          <a:p>
            <a:r>
              <a:rPr lang="en-US" dirty="0" smtClean="0"/>
              <a:t>Support is a price level that is difficult for a stock to move  below because there are so many investors and traders willing to buy at that level.</a:t>
            </a:r>
          </a:p>
          <a:p>
            <a:r>
              <a:rPr lang="en-US" dirty="0" smtClean="0"/>
              <a:t>It may be a horizontal or diagonal price level.</a:t>
            </a:r>
            <a:endParaRPr lang="en-US" dirty="0"/>
          </a:p>
        </p:txBody>
      </p:sp>
      <p:sp>
        <p:nvSpPr>
          <p:cNvPr id="4" name="Slide Number Placeholder 3"/>
          <p:cNvSpPr>
            <a:spLocks noGrp="1"/>
          </p:cNvSpPr>
          <p:nvPr>
            <p:ph type="sldNum" sz="quarter" idx="12"/>
          </p:nvPr>
        </p:nvSpPr>
        <p:spPr/>
        <p:txBody>
          <a:bodyPr/>
          <a:lstStyle/>
          <a:p>
            <a:fld id="{8B37D5FE-740C-46F5-801A-FA5477D9711F}" type="slidenum">
              <a:rPr lang="en-US" smtClean="0"/>
              <a:pPr/>
              <a:t>11</a:t>
            </a:fld>
            <a:endParaRPr lang="en-US"/>
          </a:p>
        </p:txBody>
      </p:sp>
    </p:spTree>
    <p:extLst>
      <p:ext uri="{BB962C8B-B14F-4D97-AF65-F5344CB8AC3E}">
        <p14:creationId xmlns:p14="http://schemas.microsoft.com/office/powerpoint/2010/main" val="243478790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a:t>
            </a:r>
            <a:endParaRPr lang="en-US" dirty="0"/>
          </a:p>
        </p:txBody>
      </p:sp>
      <p:pic>
        <p:nvPicPr>
          <p:cNvPr id="11266" name="Picture 2"/>
          <p:cNvPicPr>
            <a:picLocks noGrp="1" noChangeAspect="1" noChangeArrowheads="1"/>
          </p:cNvPicPr>
          <p:nvPr>
            <p:ph sz="quarter" idx="1"/>
          </p:nvPr>
        </p:nvPicPr>
        <p:blipFill>
          <a:blip r:embed="rId2"/>
          <a:srcRect/>
          <a:stretch>
            <a:fillRect/>
          </a:stretch>
        </p:blipFill>
        <p:spPr bwMode="auto">
          <a:xfrm>
            <a:off x="604486" y="2890384"/>
            <a:ext cx="3819456" cy="2568771"/>
          </a:xfrm>
          <a:prstGeom prst="rect">
            <a:avLst/>
          </a:prstGeom>
          <a:ln>
            <a:noFill/>
          </a:ln>
          <a:effectLst>
            <a:outerShdw blurRad="292100" dist="139700" dir="2700000" algn="tl" rotWithShape="0">
              <a:srgbClr val="333333">
                <a:alpha val="65000"/>
              </a:srgbClr>
            </a:outerShdw>
          </a:effectLst>
        </p:spPr>
      </p:pic>
      <p:pic>
        <p:nvPicPr>
          <p:cNvPr id="11267" name="Picture 3"/>
          <p:cNvPicPr>
            <a:picLocks noChangeAspect="1" noChangeArrowheads="1"/>
          </p:cNvPicPr>
          <p:nvPr/>
        </p:nvPicPr>
        <p:blipFill>
          <a:blip r:embed="rId3"/>
          <a:srcRect/>
          <a:stretch>
            <a:fillRect/>
          </a:stretch>
        </p:blipFill>
        <p:spPr bwMode="auto">
          <a:xfrm>
            <a:off x="4909896" y="2890384"/>
            <a:ext cx="3629082" cy="3146120"/>
          </a:xfrm>
          <a:prstGeom prst="rect">
            <a:avLst/>
          </a:prstGeom>
          <a:ln>
            <a:noFill/>
          </a:ln>
          <a:effectLst>
            <a:outerShdw blurRad="292100" dist="139700" dir="2700000" algn="tl" rotWithShape="0">
              <a:srgbClr val="333333">
                <a:alpha val="65000"/>
              </a:srgbClr>
            </a:outerShdw>
          </a:effectLst>
        </p:spPr>
      </p:pic>
      <p:sp>
        <p:nvSpPr>
          <p:cNvPr id="3" name="Slide Number Placeholder 2"/>
          <p:cNvSpPr>
            <a:spLocks noGrp="1"/>
          </p:cNvSpPr>
          <p:nvPr>
            <p:ph type="sldNum" sz="quarter" idx="12"/>
          </p:nvPr>
        </p:nvSpPr>
        <p:spPr/>
        <p:txBody>
          <a:bodyPr/>
          <a:lstStyle/>
          <a:p>
            <a:fld id="{8B37D5FE-740C-46F5-801A-FA5477D9711F}" type="slidenum">
              <a:rPr lang="en-US" smtClean="0"/>
              <a:pPr/>
              <a:t>12</a:t>
            </a:fld>
            <a:endParaRPr lang="en-US"/>
          </a:p>
        </p:txBody>
      </p:sp>
    </p:spTree>
    <p:extLst>
      <p:ext uri="{BB962C8B-B14F-4D97-AF65-F5344CB8AC3E}">
        <p14:creationId xmlns:p14="http://schemas.microsoft.com/office/powerpoint/2010/main" val="336382187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8000"/>
                </a:solidFill>
              </a:rPr>
              <a:t>Support and Resistance </a:t>
            </a:r>
            <a:r>
              <a:rPr lang="en-US" dirty="0" smtClean="0">
                <a:solidFill>
                  <a:srgbClr val="008000"/>
                </a:solidFill>
              </a:rPr>
              <a:t>(Resistance)</a:t>
            </a:r>
            <a:endParaRPr lang="en-US" dirty="0"/>
          </a:p>
        </p:txBody>
      </p:sp>
      <p:sp>
        <p:nvSpPr>
          <p:cNvPr id="3" name="Content Placeholder 2"/>
          <p:cNvSpPr>
            <a:spLocks noGrp="1"/>
          </p:cNvSpPr>
          <p:nvPr>
            <p:ph idx="1"/>
          </p:nvPr>
        </p:nvSpPr>
        <p:spPr/>
        <p:txBody>
          <a:bodyPr/>
          <a:lstStyle/>
          <a:p>
            <a:r>
              <a:rPr lang="en-US" dirty="0" smtClean="0"/>
              <a:t>Resistance is the opposite of support.  It is a price level that is difficult for a stock to penetrate on the upside.  It may be either a horizontal or diagonal price level.</a:t>
            </a:r>
          </a:p>
          <a:p>
            <a:r>
              <a:rPr lang="en-US" dirty="0" smtClean="0"/>
              <a:t>Resistance is created when the bears gain enough momentum to overwhelm the bulls and stop or reverse upward movement.</a:t>
            </a:r>
            <a:endParaRPr lang="en-US" dirty="0"/>
          </a:p>
        </p:txBody>
      </p:sp>
      <p:sp>
        <p:nvSpPr>
          <p:cNvPr id="4" name="Slide Number Placeholder 3"/>
          <p:cNvSpPr>
            <a:spLocks noGrp="1"/>
          </p:cNvSpPr>
          <p:nvPr>
            <p:ph type="sldNum" sz="quarter" idx="12"/>
          </p:nvPr>
        </p:nvSpPr>
        <p:spPr/>
        <p:txBody>
          <a:bodyPr/>
          <a:lstStyle/>
          <a:p>
            <a:fld id="{8B37D5FE-740C-46F5-801A-FA5477D9711F}" type="slidenum">
              <a:rPr lang="en-US" smtClean="0"/>
              <a:pPr/>
              <a:t>13</a:t>
            </a:fld>
            <a:endParaRPr lang="en-US"/>
          </a:p>
        </p:txBody>
      </p:sp>
    </p:spTree>
    <p:extLst>
      <p:ext uri="{BB962C8B-B14F-4D97-AF65-F5344CB8AC3E}">
        <p14:creationId xmlns:p14="http://schemas.microsoft.com/office/powerpoint/2010/main" val="410711421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Resistance</a:t>
            </a:r>
            <a:endParaRPr lang="en-US" dirty="0"/>
          </a:p>
        </p:txBody>
      </p:sp>
      <p:pic>
        <p:nvPicPr>
          <p:cNvPr id="12290" name="Picture 2"/>
          <p:cNvPicPr>
            <a:picLocks noGrp="1" noChangeAspect="1" noChangeArrowheads="1"/>
          </p:cNvPicPr>
          <p:nvPr>
            <p:ph sz="quarter" idx="1"/>
          </p:nvPr>
        </p:nvPicPr>
        <p:blipFill>
          <a:blip r:embed="rId2"/>
          <a:srcRect/>
          <a:stretch>
            <a:fillRect/>
          </a:stretch>
        </p:blipFill>
        <p:spPr bwMode="auto">
          <a:xfrm>
            <a:off x="670994" y="2175125"/>
            <a:ext cx="3572446" cy="2692607"/>
          </a:xfrm>
          <a:prstGeom prst="rect">
            <a:avLst/>
          </a:prstGeom>
          <a:ln>
            <a:noFill/>
          </a:ln>
          <a:effectLst>
            <a:outerShdw blurRad="292100" dist="139700" dir="2700000" algn="tl" rotWithShape="0">
              <a:srgbClr val="333333">
                <a:alpha val="65000"/>
              </a:srgbClr>
            </a:outerShdw>
          </a:effectLst>
        </p:spPr>
      </p:pic>
      <p:pic>
        <p:nvPicPr>
          <p:cNvPr id="12291" name="Picture 3"/>
          <p:cNvPicPr>
            <a:picLocks noChangeAspect="1" noChangeArrowheads="1"/>
          </p:cNvPicPr>
          <p:nvPr/>
        </p:nvPicPr>
        <p:blipFill>
          <a:blip r:embed="rId3"/>
          <a:srcRect/>
          <a:stretch>
            <a:fillRect/>
          </a:stretch>
        </p:blipFill>
        <p:spPr bwMode="auto">
          <a:xfrm>
            <a:off x="4453256" y="3229237"/>
            <a:ext cx="3829716" cy="2763712"/>
          </a:xfrm>
          <a:prstGeom prst="rect">
            <a:avLst/>
          </a:prstGeom>
          <a:ln>
            <a:noFill/>
          </a:ln>
          <a:effectLst>
            <a:outerShdw blurRad="292100" dist="139700" dir="2700000" algn="tl" rotWithShape="0">
              <a:srgbClr val="333333">
                <a:alpha val="65000"/>
              </a:srgbClr>
            </a:outerShdw>
          </a:effectLst>
        </p:spPr>
      </p:pic>
      <p:sp>
        <p:nvSpPr>
          <p:cNvPr id="3" name="Slide Number Placeholder 2"/>
          <p:cNvSpPr>
            <a:spLocks noGrp="1"/>
          </p:cNvSpPr>
          <p:nvPr>
            <p:ph type="sldNum" sz="quarter" idx="12"/>
          </p:nvPr>
        </p:nvSpPr>
        <p:spPr/>
        <p:txBody>
          <a:bodyPr/>
          <a:lstStyle/>
          <a:p>
            <a:fld id="{8B37D5FE-740C-46F5-801A-FA5477D9711F}" type="slidenum">
              <a:rPr lang="en-US" smtClean="0"/>
              <a:pPr/>
              <a:t>14</a:t>
            </a:fld>
            <a:endParaRPr lang="en-US"/>
          </a:p>
        </p:txBody>
      </p:sp>
    </p:spTree>
    <p:extLst>
      <p:ext uri="{BB962C8B-B14F-4D97-AF65-F5344CB8AC3E}">
        <p14:creationId xmlns:p14="http://schemas.microsoft.com/office/powerpoint/2010/main" val="338434680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solidFill>
                  <a:srgbClr val="008000"/>
                </a:solidFill>
              </a:rPr>
              <a:t>Trendlines</a:t>
            </a:r>
            <a:endParaRPr lang="en-US" dirty="0"/>
          </a:p>
        </p:txBody>
      </p:sp>
      <p:sp>
        <p:nvSpPr>
          <p:cNvPr id="3" name="Content Placeholder 2"/>
          <p:cNvSpPr>
            <a:spLocks noGrp="1"/>
          </p:cNvSpPr>
          <p:nvPr>
            <p:ph idx="1"/>
          </p:nvPr>
        </p:nvSpPr>
        <p:spPr/>
        <p:txBody>
          <a:bodyPr/>
          <a:lstStyle/>
          <a:p>
            <a:r>
              <a:rPr lang="en-US" dirty="0" smtClean="0"/>
              <a:t>Often we can see a trend with the unassisted eye, but to impose order on our visual impression, we can “connect the dots,” by actually drawing a line along the price bars</a:t>
            </a:r>
          </a:p>
          <a:p>
            <a:r>
              <a:rPr lang="en-US" dirty="0" smtClean="0"/>
              <a:t>A </a:t>
            </a:r>
            <a:r>
              <a:rPr lang="en-US" dirty="0" err="1" smtClean="0"/>
              <a:t>trendline</a:t>
            </a:r>
            <a:r>
              <a:rPr lang="en-US" dirty="0" smtClean="0"/>
              <a:t> is a straight line that starts at the beginning of the trend and stops at the end of the trend, whether up, down or sideways</a:t>
            </a:r>
            <a:endParaRPr lang="en-US" dirty="0"/>
          </a:p>
        </p:txBody>
      </p:sp>
      <p:sp>
        <p:nvSpPr>
          <p:cNvPr id="4" name="Slide Number Placeholder 3"/>
          <p:cNvSpPr>
            <a:spLocks noGrp="1"/>
          </p:cNvSpPr>
          <p:nvPr>
            <p:ph type="sldNum" sz="quarter" idx="12"/>
          </p:nvPr>
        </p:nvSpPr>
        <p:spPr/>
        <p:txBody>
          <a:bodyPr/>
          <a:lstStyle/>
          <a:p>
            <a:fld id="{8B37D5FE-740C-46F5-801A-FA5477D9711F}" type="slidenum">
              <a:rPr lang="en-US" smtClean="0"/>
              <a:pPr/>
              <a:t>15</a:t>
            </a:fld>
            <a:endParaRPr lang="en-US"/>
          </a:p>
        </p:txBody>
      </p:sp>
    </p:spTree>
    <p:extLst>
      <p:ext uri="{BB962C8B-B14F-4D97-AF65-F5344CB8AC3E}">
        <p14:creationId xmlns:p14="http://schemas.microsoft.com/office/powerpoint/2010/main" val="324581484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Channels </a:t>
            </a:r>
            <a:endParaRPr lang="en-US" dirty="0"/>
          </a:p>
        </p:txBody>
      </p:sp>
      <p:pic>
        <p:nvPicPr>
          <p:cNvPr id="13314" name="Picture 2"/>
          <p:cNvPicPr>
            <a:picLocks noGrp="1" noChangeAspect="1" noChangeArrowheads="1"/>
          </p:cNvPicPr>
          <p:nvPr>
            <p:ph sz="quarter" idx="1"/>
          </p:nvPr>
        </p:nvPicPr>
        <p:blipFill>
          <a:blip r:embed="rId2"/>
          <a:srcRect/>
          <a:stretch>
            <a:fillRect/>
          </a:stretch>
        </p:blipFill>
        <p:spPr bwMode="auto">
          <a:xfrm>
            <a:off x="2066557" y="2499439"/>
            <a:ext cx="5154887" cy="3614632"/>
          </a:xfrm>
          <a:prstGeom prst="rect">
            <a:avLst/>
          </a:prstGeom>
          <a:ln>
            <a:noFill/>
          </a:ln>
          <a:effectLst>
            <a:outerShdw blurRad="292100" dist="139700" dir="2700000" algn="tl" rotWithShape="0">
              <a:srgbClr val="333333">
                <a:alpha val="65000"/>
              </a:srgbClr>
            </a:outerShdw>
          </a:effectLst>
        </p:spPr>
      </p:pic>
      <p:sp>
        <p:nvSpPr>
          <p:cNvPr id="3" name="Slide Number Placeholder 2"/>
          <p:cNvSpPr>
            <a:spLocks noGrp="1"/>
          </p:cNvSpPr>
          <p:nvPr>
            <p:ph type="sldNum" sz="quarter" idx="12"/>
          </p:nvPr>
        </p:nvSpPr>
        <p:spPr/>
        <p:txBody>
          <a:bodyPr/>
          <a:lstStyle/>
          <a:p>
            <a:fld id="{8B37D5FE-740C-46F5-801A-FA5477D9711F}" type="slidenum">
              <a:rPr lang="en-US" smtClean="0"/>
              <a:pPr/>
              <a:t>16</a:t>
            </a:fld>
            <a:endParaRPr lang="en-US"/>
          </a:p>
        </p:txBody>
      </p:sp>
    </p:spTree>
    <p:extLst>
      <p:ext uri="{BB962C8B-B14F-4D97-AF65-F5344CB8AC3E}">
        <p14:creationId xmlns:p14="http://schemas.microsoft.com/office/powerpoint/2010/main" val="72415201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8000"/>
                </a:solidFill>
              </a:rPr>
              <a:t>Moving Averages </a:t>
            </a:r>
            <a:r>
              <a:rPr lang="en-US" sz="2800" dirty="0" smtClean="0">
                <a:solidFill>
                  <a:srgbClr val="008000"/>
                </a:solidFill>
              </a:rPr>
              <a:t>(Using Dynamic Lines)</a:t>
            </a:r>
            <a:endParaRPr lang="en-US" sz="2800" dirty="0"/>
          </a:p>
        </p:txBody>
      </p:sp>
      <p:sp>
        <p:nvSpPr>
          <p:cNvPr id="3" name="Content Placeholder 2"/>
          <p:cNvSpPr>
            <a:spLocks noGrp="1"/>
          </p:cNvSpPr>
          <p:nvPr>
            <p:ph idx="1"/>
          </p:nvPr>
        </p:nvSpPr>
        <p:spPr/>
        <p:txBody>
          <a:bodyPr>
            <a:normAutofit lnSpcReduction="10000"/>
          </a:bodyPr>
          <a:lstStyle/>
          <a:p>
            <a:r>
              <a:rPr lang="en-US" dirty="0" smtClean="0"/>
              <a:t>Moving averages are the workhorses of technical analysis</a:t>
            </a:r>
          </a:p>
          <a:p>
            <a:r>
              <a:rPr lang="en-US" dirty="0" smtClean="0"/>
              <a:t>A moving average </a:t>
            </a:r>
            <a:r>
              <a:rPr lang="en-US" smtClean="0"/>
              <a:t>is an </a:t>
            </a:r>
            <a:r>
              <a:rPr lang="en-US" dirty="0" smtClean="0"/>
              <a:t>arithmetic method of smoothing price numbers so that we can see and measure a trend</a:t>
            </a:r>
          </a:p>
          <a:p>
            <a:r>
              <a:rPr lang="en-US" dirty="0" smtClean="0"/>
              <a:t>A straight line is a good visual organizing device, but a dynamic line – the moving average – more accurately describes what’s really going on</a:t>
            </a:r>
            <a:endParaRPr lang="en-US" dirty="0"/>
          </a:p>
        </p:txBody>
      </p:sp>
      <p:sp>
        <p:nvSpPr>
          <p:cNvPr id="4" name="Slide Number Placeholder 3"/>
          <p:cNvSpPr>
            <a:spLocks noGrp="1"/>
          </p:cNvSpPr>
          <p:nvPr>
            <p:ph type="sldNum" sz="quarter" idx="12"/>
          </p:nvPr>
        </p:nvSpPr>
        <p:spPr/>
        <p:txBody>
          <a:bodyPr/>
          <a:lstStyle/>
          <a:p>
            <a:fld id="{8B37D5FE-740C-46F5-801A-FA5477D9711F}" type="slidenum">
              <a:rPr lang="en-US" smtClean="0"/>
              <a:pPr/>
              <a:t>17</a:t>
            </a:fld>
            <a:endParaRPr lang="en-US"/>
          </a:p>
        </p:txBody>
      </p:sp>
    </p:spTree>
    <p:extLst>
      <p:ext uri="{BB962C8B-B14F-4D97-AF65-F5344CB8AC3E}">
        <p14:creationId xmlns:p14="http://schemas.microsoft.com/office/powerpoint/2010/main" val="243032082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8000"/>
                </a:solidFill>
              </a:rPr>
              <a:t>The Simple Moving Average</a:t>
            </a:r>
            <a:endParaRPr lang="en-US" dirty="0"/>
          </a:p>
        </p:txBody>
      </p:sp>
      <p:sp>
        <p:nvSpPr>
          <p:cNvPr id="3" name="Content Placeholder 2"/>
          <p:cNvSpPr>
            <a:spLocks noGrp="1"/>
          </p:cNvSpPr>
          <p:nvPr>
            <p:ph idx="1"/>
          </p:nvPr>
        </p:nvSpPr>
        <p:spPr/>
        <p:txBody>
          <a:bodyPr>
            <a:normAutofit lnSpcReduction="10000"/>
          </a:bodyPr>
          <a:lstStyle/>
          <a:p>
            <a:r>
              <a:rPr lang="en-US" dirty="0" smtClean="0"/>
              <a:t>We all know what an average is – you measure ten of something, add up the measurements, and divide by ten</a:t>
            </a:r>
          </a:p>
          <a:p>
            <a:r>
              <a:rPr lang="en-US" dirty="0" smtClean="0"/>
              <a:t>You make it a moving average by adding today’s data and dropping the oldest day’s data to keep the day-count constant at ten</a:t>
            </a:r>
          </a:p>
          <a:p>
            <a:r>
              <a:rPr lang="en-US" dirty="0" smtClean="0"/>
              <a:t>(you can assume closing prices unless specified otherwise)</a:t>
            </a:r>
            <a:endParaRPr lang="en-US" dirty="0"/>
          </a:p>
        </p:txBody>
      </p:sp>
      <p:sp>
        <p:nvSpPr>
          <p:cNvPr id="4" name="Slide Number Placeholder 3"/>
          <p:cNvSpPr>
            <a:spLocks noGrp="1"/>
          </p:cNvSpPr>
          <p:nvPr>
            <p:ph type="sldNum" sz="quarter" idx="12"/>
          </p:nvPr>
        </p:nvSpPr>
        <p:spPr/>
        <p:txBody>
          <a:bodyPr/>
          <a:lstStyle/>
          <a:p>
            <a:fld id="{8B37D5FE-740C-46F5-801A-FA5477D9711F}" type="slidenum">
              <a:rPr lang="en-US" smtClean="0"/>
              <a:pPr/>
              <a:t>18</a:t>
            </a:fld>
            <a:endParaRPr lang="en-US"/>
          </a:p>
        </p:txBody>
      </p:sp>
    </p:spTree>
    <p:extLst>
      <p:ext uri="{BB962C8B-B14F-4D97-AF65-F5344CB8AC3E}">
        <p14:creationId xmlns:p14="http://schemas.microsoft.com/office/powerpoint/2010/main" val="351981644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8000"/>
                </a:solidFill>
              </a:rPr>
              <a:t>Our Stocks and our new tools</a:t>
            </a:r>
          </a:p>
        </p:txBody>
      </p:sp>
      <p:sp>
        <p:nvSpPr>
          <p:cNvPr id="3" name="Content Placeholder 2"/>
          <p:cNvSpPr>
            <a:spLocks noGrp="1"/>
          </p:cNvSpPr>
          <p:nvPr>
            <p:ph idx="1"/>
          </p:nvPr>
        </p:nvSpPr>
        <p:spPr/>
        <p:txBody>
          <a:bodyPr/>
          <a:lstStyle/>
          <a:p>
            <a:endParaRPr lang="en-US" dirty="0" smtClean="0"/>
          </a:p>
          <a:p>
            <a:r>
              <a:rPr lang="en-US" dirty="0" smtClean="0"/>
              <a:t>So what can we do with our new tools?</a:t>
            </a:r>
          </a:p>
          <a:p>
            <a:endParaRPr lang="en-US" dirty="0"/>
          </a:p>
          <a:p>
            <a:r>
              <a:rPr lang="is-IS" dirty="0" smtClean="0"/>
              <a:t>… and can our new tools be used with our stocks?</a:t>
            </a:r>
          </a:p>
          <a:p>
            <a:endParaRPr lang="is-IS" dirty="0"/>
          </a:p>
          <a:p>
            <a:r>
              <a:rPr lang="is-IS" dirty="0" smtClean="0"/>
              <a:t>Answer:  Plenty and Yes</a:t>
            </a:r>
            <a:endParaRPr lang="en-US" dirty="0"/>
          </a:p>
        </p:txBody>
      </p:sp>
      <p:sp>
        <p:nvSpPr>
          <p:cNvPr id="4" name="Slide Number Placeholder 3"/>
          <p:cNvSpPr>
            <a:spLocks noGrp="1"/>
          </p:cNvSpPr>
          <p:nvPr>
            <p:ph type="sldNum" sz="quarter" idx="12"/>
          </p:nvPr>
        </p:nvSpPr>
        <p:spPr/>
        <p:txBody>
          <a:bodyPr/>
          <a:lstStyle/>
          <a:p>
            <a:fld id="{8B37D5FE-740C-46F5-801A-FA5477D9711F}" type="slidenum">
              <a:rPr lang="en-US" smtClean="0"/>
              <a:pPr/>
              <a:t>19</a:t>
            </a:fld>
            <a:endParaRPr lang="en-US"/>
          </a:p>
        </p:txBody>
      </p:sp>
    </p:spTree>
    <p:extLst>
      <p:ext uri="{BB962C8B-B14F-4D97-AF65-F5344CB8AC3E}">
        <p14:creationId xmlns:p14="http://schemas.microsoft.com/office/powerpoint/2010/main" val="321837380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3335160"/>
          </a:xfrm>
        </p:spPr>
        <p:txBody>
          <a:bodyPr>
            <a:normAutofit/>
          </a:bodyPr>
          <a:lstStyle/>
          <a:p>
            <a:r>
              <a:rPr lang="en-US" dirty="0" smtClean="0"/>
              <a:t>“Gravity does not require our belief.”</a:t>
            </a:r>
            <a:endParaRPr lang="en-US" dirty="0"/>
          </a:p>
        </p:txBody>
      </p:sp>
      <p:sp>
        <p:nvSpPr>
          <p:cNvPr id="3" name="Content Placeholder 2"/>
          <p:cNvSpPr>
            <a:spLocks noGrp="1"/>
          </p:cNvSpPr>
          <p:nvPr>
            <p:ph idx="1"/>
          </p:nvPr>
        </p:nvSpPr>
        <p:spPr>
          <a:xfrm>
            <a:off x="1043492" y="4990353"/>
            <a:ext cx="6777317" cy="842276"/>
          </a:xfrm>
        </p:spPr>
        <p:txBody>
          <a:bodyPr/>
          <a:lstStyle/>
          <a:p>
            <a:endParaRPr lang="en-US" dirty="0"/>
          </a:p>
        </p:txBody>
      </p:sp>
      <p:sp>
        <p:nvSpPr>
          <p:cNvPr id="4" name="Slide Number Placeholder 3"/>
          <p:cNvSpPr>
            <a:spLocks noGrp="1"/>
          </p:cNvSpPr>
          <p:nvPr>
            <p:ph type="sldNum" sz="quarter" idx="12"/>
          </p:nvPr>
        </p:nvSpPr>
        <p:spPr/>
        <p:txBody>
          <a:bodyPr/>
          <a:lstStyle/>
          <a:p>
            <a:fld id="{8B37D5FE-740C-46F5-801A-FA5477D9711F}" type="slidenum">
              <a:rPr lang="en-US" smtClean="0"/>
              <a:pPr/>
              <a:t>2</a:t>
            </a:fld>
            <a:endParaRPr lang="en-US"/>
          </a:p>
        </p:txBody>
      </p:sp>
    </p:spTree>
    <p:extLst>
      <p:ext uri="{BB962C8B-B14F-4D97-AF65-F5344CB8AC3E}">
        <p14:creationId xmlns:p14="http://schemas.microsoft.com/office/powerpoint/2010/main" val="139542833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8B37D5FE-740C-46F5-801A-FA5477D9711F}" type="slidenum">
              <a:rPr lang="en-US" smtClean="0"/>
              <a:pPr/>
              <a:t>20</a:t>
            </a:fld>
            <a:endParaRPr lang="en-US"/>
          </a:p>
        </p:txBody>
      </p:sp>
      <p:sp>
        <p:nvSpPr>
          <p:cNvPr id="8" name="Content Placeholder 7"/>
          <p:cNvSpPr>
            <a:spLocks noGrp="1"/>
          </p:cNvSpPr>
          <p:nvPr>
            <p:ph idx="1"/>
          </p:nvPr>
        </p:nvSpPr>
        <p:spPr/>
        <p:txBody>
          <a:bodyPr/>
          <a:lstStyle/>
          <a:p>
            <a:endParaRPr lang="en-US"/>
          </a:p>
        </p:txBody>
      </p:sp>
      <p:pic>
        <p:nvPicPr>
          <p:cNvPr id="9" name="Picture 8" descr="SPY_Barchart_Interactive_Chart_04_07_201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9615"/>
            <a:ext cx="9144000" cy="6268385"/>
          </a:xfrm>
          <a:prstGeom prst="rect">
            <a:avLst/>
          </a:prstGeom>
        </p:spPr>
      </p:pic>
    </p:spTree>
    <p:extLst>
      <p:ext uri="{BB962C8B-B14F-4D97-AF65-F5344CB8AC3E}">
        <p14:creationId xmlns:p14="http://schemas.microsoft.com/office/powerpoint/2010/main" val="760542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QQQ_Barchart_Interactive_Chart_04_07_2018.png"/>
          <p:cNvPicPr>
            <a:picLocks noGrp="1" noChangeAspect="1"/>
          </p:cNvPicPr>
          <p:nvPr>
            <p:ph idx="1"/>
          </p:nvPr>
        </p:nvPicPr>
        <p:blipFill>
          <a:blip r:embed="rId3">
            <a:extLst>
              <a:ext uri="{28A0092B-C50C-407E-A947-70E740481C1C}">
                <a14:useLocalDpi xmlns:a14="http://schemas.microsoft.com/office/drawing/2010/main" val="0"/>
              </a:ext>
            </a:extLst>
          </a:blip>
          <a:srcRect t="12597" b="12597"/>
          <a:stretch>
            <a:fillRect/>
          </a:stretch>
        </p:blipFill>
        <p:spPr>
          <a:xfrm>
            <a:off x="390770" y="589617"/>
            <a:ext cx="8460154" cy="6154614"/>
          </a:xfrm>
        </p:spPr>
      </p:pic>
      <p:sp>
        <p:nvSpPr>
          <p:cNvPr id="4" name="Slide Number Placeholder 3"/>
          <p:cNvSpPr>
            <a:spLocks noGrp="1"/>
          </p:cNvSpPr>
          <p:nvPr>
            <p:ph type="sldNum" sz="quarter" idx="12"/>
          </p:nvPr>
        </p:nvSpPr>
        <p:spPr/>
        <p:txBody>
          <a:bodyPr/>
          <a:lstStyle/>
          <a:p>
            <a:fld id="{8B37D5FE-740C-46F5-801A-FA5477D9711F}" type="slidenum">
              <a:rPr lang="en-US" smtClean="0"/>
              <a:pPr/>
              <a:t>21</a:t>
            </a:fld>
            <a:endParaRPr lang="en-US"/>
          </a:p>
        </p:txBody>
      </p:sp>
    </p:spTree>
    <p:extLst>
      <p:ext uri="{BB962C8B-B14F-4D97-AF65-F5344CB8AC3E}">
        <p14:creationId xmlns:p14="http://schemas.microsoft.com/office/powerpoint/2010/main" val="20917019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Support and Resistance (Trading Range)</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8B37D5FE-740C-46F5-801A-FA5477D9711F}" type="slidenum">
              <a:rPr lang="en-US" smtClean="0"/>
              <a:pPr/>
              <a:t>22</a:t>
            </a:fld>
            <a:endParaRPr lang="en-US"/>
          </a:p>
        </p:txBody>
      </p:sp>
    </p:spTree>
    <p:extLst>
      <p:ext uri="{BB962C8B-B14F-4D97-AF65-F5344CB8AC3E}">
        <p14:creationId xmlns:p14="http://schemas.microsoft.com/office/powerpoint/2010/main" val="32503826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ABBV_Barchart_Interactive_Chart_04_07_2018.png"/>
          <p:cNvPicPr>
            <a:picLocks noGrp="1" noChangeAspect="1"/>
          </p:cNvPicPr>
          <p:nvPr>
            <p:ph idx="1"/>
          </p:nvPr>
        </p:nvPicPr>
        <p:blipFill>
          <a:blip r:embed="rId3">
            <a:extLst>
              <a:ext uri="{28A0092B-C50C-407E-A947-70E740481C1C}">
                <a14:useLocalDpi xmlns:a14="http://schemas.microsoft.com/office/drawing/2010/main" val="0"/>
              </a:ext>
            </a:extLst>
          </a:blip>
          <a:srcRect t="12597" b="12597"/>
          <a:stretch>
            <a:fillRect/>
          </a:stretch>
        </p:blipFill>
        <p:spPr>
          <a:xfrm>
            <a:off x="429846" y="589616"/>
            <a:ext cx="8225692" cy="5936230"/>
          </a:xfrm>
        </p:spPr>
      </p:pic>
      <p:sp>
        <p:nvSpPr>
          <p:cNvPr id="4" name="Slide Number Placeholder 3"/>
          <p:cNvSpPr>
            <a:spLocks noGrp="1"/>
          </p:cNvSpPr>
          <p:nvPr>
            <p:ph type="sldNum" sz="quarter" idx="12"/>
          </p:nvPr>
        </p:nvSpPr>
        <p:spPr/>
        <p:txBody>
          <a:bodyPr/>
          <a:lstStyle/>
          <a:p>
            <a:fld id="{8B37D5FE-740C-46F5-801A-FA5477D9711F}" type="slidenum">
              <a:rPr lang="en-US" smtClean="0"/>
              <a:pPr/>
              <a:t>23</a:t>
            </a:fld>
            <a:endParaRPr lang="en-US"/>
          </a:p>
        </p:txBody>
      </p:sp>
    </p:spTree>
    <p:extLst>
      <p:ext uri="{BB962C8B-B14F-4D97-AF65-F5344CB8AC3E}">
        <p14:creationId xmlns:p14="http://schemas.microsoft.com/office/powerpoint/2010/main" val="42549583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L_Barchart_Interactive_Chart_03_24_2018.png"/>
          <p:cNvPicPr>
            <a:picLocks noGrp="1" noChangeAspect="1"/>
          </p:cNvPicPr>
          <p:nvPr>
            <p:ph idx="1"/>
          </p:nvPr>
        </p:nvPicPr>
        <p:blipFill>
          <a:blip r:embed="rId3">
            <a:extLst>
              <a:ext uri="{28A0092B-C50C-407E-A947-70E740481C1C}">
                <a14:useLocalDpi xmlns:a14="http://schemas.microsoft.com/office/drawing/2010/main" val="0"/>
              </a:ext>
            </a:extLst>
          </a:blip>
          <a:srcRect t="2578" b="2578"/>
          <a:stretch>
            <a:fillRect/>
          </a:stretch>
        </p:blipFill>
        <p:spPr>
          <a:xfrm>
            <a:off x="1043492" y="1027664"/>
            <a:ext cx="6777317" cy="4804965"/>
          </a:xfrm>
        </p:spPr>
      </p:pic>
      <p:sp>
        <p:nvSpPr>
          <p:cNvPr id="5" name="Slide Number Placeholder 4"/>
          <p:cNvSpPr>
            <a:spLocks noGrp="1"/>
          </p:cNvSpPr>
          <p:nvPr>
            <p:ph type="sldNum" sz="quarter" idx="12"/>
          </p:nvPr>
        </p:nvSpPr>
        <p:spPr/>
        <p:txBody>
          <a:bodyPr/>
          <a:lstStyle/>
          <a:p>
            <a:fld id="{8B37D5FE-740C-46F5-801A-FA5477D9711F}" type="slidenum">
              <a:rPr lang="en-US" smtClean="0"/>
              <a:pPr/>
              <a:t>24</a:t>
            </a:fld>
            <a:endParaRPr lang="en-US"/>
          </a:p>
        </p:txBody>
      </p:sp>
      <p:pic>
        <p:nvPicPr>
          <p:cNvPr id="6" name="Picture 5" descr="AL_Barchart_Interactive_Chart_04_07_201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154" y="529972"/>
            <a:ext cx="8538308" cy="6074028"/>
          </a:xfrm>
          <a:prstGeom prst="rect">
            <a:avLst/>
          </a:prstGeom>
        </p:spPr>
      </p:pic>
    </p:spTree>
    <p:extLst>
      <p:ext uri="{BB962C8B-B14F-4D97-AF65-F5344CB8AC3E}">
        <p14:creationId xmlns:p14="http://schemas.microsoft.com/office/powerpoint/2010/main" val="3650085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OZRK_Barchart_Interactive_Chart_03_24_2018.png"/>
          <p:cNvPicPr>
            <a:picLocks noGrp="1" noChangeAspect="1"/>
          </p:cNvPicPr>
          <p:nvPr>
            <p:ph idx="1"/>
          </p:nvPr>
        </p:nvPicPr>
        <p:blipFill>
          <a:blip r:embed="rId3">
            <a:extLst>
              <a:ext uri="{28A0092B-C50C-407E-A947-70E740481C1C}">
                <a14:useLocalDpi xmlns:a14="http://schemas.microsoft.com/office/drawing/2010/main" val="0"/>
              </a:ext>
            </a:extLst>
          </a:blip>
          <a:srcRect t="2578" b="2578"/>
          <a:stretch>
            <a:fillRect/>
          </a:stretch>
        </p:blipFill>
        <p:spPr>
          <a:xfrm>
            <a:off x="1043492" y="1027664"/>
            <a:ext cx="6777317" cy="4804965"/>
          </a:xfrm>
        </p:spPr>
      </p:pic>
      <p:sp>
        <p:nvSpPr>
          <p:cNvPr id="5" name="Slide Number Placeholder 4"/>
          <p:cNvSpPr>
            <a:spLocks noGrp="1"/>
          </p:cNvSpPr>
          <p:nvPr>
            <p:ph type="sldNum" sz="quarter" idx="12"/>
          </p:nvPr>
        </p:nvSpPr>
        <p:spPr/>
        <p:txBody>
          <a:bodyPr/>
          <a:lstStyle/>
          <a:p>
            <a:fld id="{8B37D5FE-740C-46F5-801A-FA5477D9711F}" type="slidenum">
              <a:rPr lang="en-US" smtClean="0"/>
              <a:pPr/>
              <a:t>25</a:t>
            </a:fld>
            <a:endParaRPr lang="en-US"/>
          </a:p>
        </p:txBody>
      </p:sp>
      <p:pic>
        <p:nvPicPr>
          <p:cNvPr id="3" name="Picture 2" descr="OZRK_Barchart_Interactive_Chart_04_07_201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308" y="529972"/>
            <a:ext cx="8792307" cy="6132643"/>
          </a:xfrm>
          <a:prstGeom prst="rect">
            <a:avLst/>
          </a:prstGeom>
        </p:spPr>
      </p:pic>
    </p:spTree>
    <p:extLst>
      <p:ext uri="{BB962C8B-B14F-4D97-AF65-F5344CB8AC3E}">
        <p14:creationId xmlns:p14="http://schemas.microsoft.com/office/powerpoint/2010/main" val="23389540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Cerner Corp (CERN)</a:t>
            </a:r>
            <a:endParaRPr lang="en-US" dirty="0"/>
          </a:p>
        </p:txBody>
      </p:sp>
      <p:pic>
        <p:nvPicPr>
          <p:cNvPr id="4" name="Content Placeholder 3" descr="CERN_Barchart_Interactive_Chart_03_13_2018.png"/>
          <p:cNvPicPr>
            <a:picLocks noGrp="1" noChangeAspect="1"/>
          </p:cNvPicPr>
          <p:nvPr>
            <p:ph idx="1"/>
          </p:nvPr>
        </p:nvPicPr>
        <p:blipFill>
          <a:blip r:embed="rId3">
            <a:extLst>
              <a:ext uri="{28A0092B-C50C-407E-A947-70E740481C1C}">
                <a14:useLocalDpi xmlns:a14="http://schemas.microsoft.com/office/drawing/2010/main" val="0"/>
              </a:ext>
            </a:extLst>
          </a:blip>
          <a:srcRect t="2578" b="2578"/>
          <a:stretch>
            <a:fillRect/>
          </a:stretch>
        </p:blipFill>
        <p:spPr/>
      </p:pic>
      <p:pic>
        <p:nvPicPr>
          <p:cNvPr id="3" name="Picture 2" descr="CERN_Barchart_Interactive_Chart_03_24_201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4"/>
          <p:cNvSpPr>
            <a:spLocks noGrp="1"/>
          </p:cNvSpPr>
          <p:nvPr>
            <p:ph type="sldNum" sz="quarter" idx="12"/>
          </p:nvPr>
        </p:nvSpPr>
        <p:spPr/>
        <p:txBody>
          <a:bodyPr/>
          <a:lstStyle/>
          <a:p>
            <a:fld id="{8B37D5FE-740C-46F5-801A-FA5477D9711F}" type="slidenum">
              <a:rPr lang="en-US" smtClean="0"/>
              <a:pPr/>
              <a:t>26</a:t>
            </a:fld>
            <a:endParaRPr lang="en-US"/>
          </a:p>
        </p:txBody>
      </p:sp>
      <p:sp>
        <p:nvSpPr>
          <p:cNvPr id="6" name="TextBox 5"/>
          <p:cNvSpPr txBox="1"/>
          <p:nvPr/>
        </p:nvSpPr>
        <p:spPr>
          <a:xfrm>
            <a:off x="8446043" y="6429690"/>
            <a:ext cx="463626" cy="369332"/>
          </a:xfrm>
          <a:prstGeom prst="rect">
            <a:avLst/>
          </a:prstGeom>
          <a:noFill/>
        </p:spPr>
        <p:txBody>
          <a:bodyPr wrap="square" rtlCol="0">
            <a:spAutoFit/>
          </a:bodyPr>
          <a:lstStyle/>
          <a:p>
            <a:r>
              <a:rPr lang="en-US" dirty="0" smtClean="0"/>
              <a:t>24</a:t>
            </a:r>
            <a:endParaRPr lang="en-US" dirty="0"/>
          </a:p>
        </p:txBody>
      </p:sp>
      <p:pic>
        <p:nvPicPr>
          <p:cNvPr id="7" name="Picture 6" descr="CERN_Barchart_Interactive_Chart_04_07_2018.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096" y="0"/>
            <a:ext cx="9144000" cy="6858000"/>
          </a:xfrm>
          <a:prstGeom prst="rect">
            <a:avLst/>
          </a:prstGeom>
        </p:spPr>
      </p:pic>
      <p:sp>
        <p:nvSpPr>
          <p:cNvPr id="8" name="TextBox 7"/>
          <p:cNvSpPr txBox="1"/>
          <p:nvPr/>
        </p:nvSpPr>
        <p:spPr>
          <a:xfrm>
            <a:off x="8245231" y="6429690"/>
            <a:ext cx="664438" cy="369332"/>
          </a:xfrm>
          <a:prstGeom prst="rect">
            <a:avLst/>
          </a:prstGeom>
          <a:noFill/>
        </p:spPr>
        <p:txBody>
          <a:bodyPr wrap="square" rtlCol="0">
            <a:spAutoFit/>
          </a:bodyPr>
          <a:lstStyle/>
          <a:p>
            <a:r>
              <a:rPr lang="en-US" dirty="0" smtClean="0"/>
              <a:t>26</a:t>
            </a:r>
            <a:endParaRPr lang="en-US" dirty="0"/>
          </a:p>
        </p:txBody>
      </p:sp>
    </p:spTree>
    <p:extLst>
      <p:ext uri="{BB962C8B-B14F-4D97-AF65-F5344CB8AC3E}">
        <p14:creationId xmlns:p14="http://schemas.microsoft.com/office/powerpoint/2010/main" val="245361599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 Robinson Worldwide </a:t>
            </a:r>
            <a:r>
              <a:rPr lang="en-US" dirty="0" err="1" smtClean="0"/>
              <a:t>Inc</a:t>
            </a:r>
            <a:r>
              <a:rPr lang="en-US" dirty="0" smtClean="0"/>
              <a:t> (CHRW)</a:t>
            </a:r>
            <a:endParaRPr lang="en-US" dirty="0"/>
          </a:p>
        </p:txBody>
      </p:sp>
      <p:pic>
        <p:nvPicPr>
          <p:cNvPr id="4" name="Content Placeholder 3" descr="CHRW_Barchart_Interactive_Chart_03_13_2018.png"/>
          <p:cNvPicPr>
            <a:picLocks noGrp="1" noChangeAspect="1"/>
          </p:cNvPicPr>
          <p:nvPr>
            <p:ph idx="1"/>
          </p:nvPr>
        </p:nvPicPr>
        <p:blipFill>
          <a:blip r:embed="rId3">
            <a:extLst>
              <a:ext uri="{28A0092B-C50C-407E-A947-70E740481C1C}">
                <a14:useLocalDpi xmlns:a14="http://schemas.microsoft.com/office/drawing/2010/main" val="0"/>
              </a:ext>
            </a:extLst>
          </a:blip>
          <a:srcRect t="2578" b="2578"/>
          <a:stretch>
            <a:fillRect/>
          </a:stretch>
        </p:blipFill>
        <p:spPr/>
      </p:pic>
      <p:pic>
        <p:nvPicPr>
          <p:cNvPr id="3" name="Picture 2" descr="CHRW_Barchart_Interactive_Chart_03_24_201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4"/>
          <p:cNvSpPr>
            <a:spLocks noGrp="1"/>
          </p:cNvSpPr>
          <p:nvPr>
            <p:ph type="sldNum" sz="quarter" idx="12"/>
          </p:nvPr>
        </p:nvSpPr>
        <p:spPr/>
        <p:txBody>
          <a:bodyPr/>
          <a:lstStyle/>
          <a:p>
            <a:fld id="{8B37D5FE-740C-46F5-801A-FA5477D9711F}" type="slidenum">
              <a:rPr lang="en-US" smtClean="0"/>
              <a:pPr/>
              <a:t>27</a:t>
            </a:fld>
            <a:endParaRPr lang="en-US"/>
          </a:p>
        </p:txBody>
      </p:sp>
      <p:sp>
        <p:nvSpPr>
          <p:cNvPr id="6" name="TextBox 5"/>
          <p:cNvSpPr txBox="1"/>
          <p:nvPr/>
        </p:nvSpPr>
        <p:spPr>
          <a:xfrm>
            <a:off x="8466200" y="6409534"/>
            <a:ext cx="483783" cy="369332"/>
          </a:xfrm>
          <a:prstGeom prst="rect">
            <a:avLst/>
          </a:prstGeom>
          <a:noFill/>
        </p:spPr>
        <p:txBody>
          <a:bodyPr wrap="square" rtlCol="0">
            <a:spAutoFit/>
          </a:bodyPr>
          <a:lstStyle/>
          <a:p>
            <a:r>
              <a:rPr lang="en-US" dirty="0" smtClean="0"/>
              <a:t>25</a:t>
            </a:r>
            <a:endParaRPr lang="en-US" dirty="0"/>
          </a:p>
        </p:txBody>
      </p:sp>
      <p:pic>
        <p:nvPicPr>
          <p:cNvPr id="7" name="Picture 6" descr="CHRW_Barchart_Interactive_Chart_04_07_2018.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8466200" y="6409534"/>
            <a:ext cx="483783" cy="369332"/>
          </a:xfrm>
          <a:prstGeom prst="rect">
            <a:avLst/>
          </a:prstGeom>
          <a:noFill/>
        </p:spPr>
        <p:txBody>
          <a:bodyPr wrap="square" rtlCol="0">
            <a:spAutoFit/>
          </a:bodyPr>
          <a:lstStyle/>
          <a:p>
            <a:r>
              <a:rPr lang="en-US" dirty="0" smtClean="0"/>
              <a:t>27</a:t>
            </a:r>
            <a:endParaRPr lang="en-US" dirty="0"/>
          </a:p>
        </p:txBody>
      </p:sp>
    </p:spTree>
    <p:extLst>
      <p:ext uri="{BB962C8B-B14F-4D97-AF65-F5344CB8AC3E}">
        <p14:creationId xmlns:p14="http://schemas.microsoft.com/office/powerpoint/2010/main" val="311838827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TSH_Barchart_Interactive_Chart_03_24_2018.png"/>
          <p:cNvPicPr>
            <a:picLocks noGrp="1" noChangeAspect="1"/>
          </p:cNvPicPr>
          <p:nvPr>
            <p:ph idx="1"/>
          </p:nvPr>
        </p:nvPicPr>
        <p:blipFill>
          <a:blip r:embed="rId3">
            <a:extLst>
              <a:ext uri="{28A0092B-C50C-407E-A947-70E740481C1C}">
                <a14:useLocalDpi xmlns:a14="http://schemas.microsoft.com/office/drawing/2010/main" val="0"/>
              </a:ext>
            </a:extLst>
          </a:blip>
          <a:srcRect t="2578" b="2578"/>
          <a:stretch>
            <a:fillRect/>
          </a:stretch>
        </p:blipFill>
        <p:spPr>
          <a:xfrm>
            <a:off x="468923" y="589616"/>
            <a:ext cx="8167077" cy="5779922"/>
          </a:xfrm>
        </p:spPr>
      </p:pic>
      <p:sp>
        <p:nvSpPr>
          <p:cNvPr id="5" name="Slide Number Placeholder 4"/>
          <p:cNvSpPr>
            <a:spLocks noGrp="1"/>
          </p:cNvSpPr>
          <p:nvPr>
            <p:ph type="sldNum" sz="quarter" idx="12"/>
          </p:nvPr>
        </p:nvSpPr>
        <p:spPr>
          <a:xfrm>
            <a:off x="4649096" y="224491"/>
            <a:ext cx="3576596" cy="365125"/>
          </a:xfrm>
        </p:spPr>
        <p:txBody>
          <a:bodyPr/>
          <a:lstStyle/>
          <a:p>
            <a:fld id="{8B37D5FE-740C-46F5-801A-FA5477D9711F}" type="slidenum">
              <a:rPr lang="en-US" smtClean="0"/>
              <a:pPr/>
              <a:t>28</a:t>
            </a:fld>
            <a:endParaRPr lang="en-US"/>
          </a:p>
        </p:txBody>
      </p:sp>
      <p:pic>
        <p:nvPicPr>
          <p:cNvPr id="3" name="Picture 2" descr="CTSH_Barchart_Interactive_Chart_04_07_201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922" y="589616"/>
            <a:ext cx="8733693" cy="6171720"/>
          </a:xfrm>
          <a:prstGeom prst="rect">
            <a:avLst/>
          </a:prstGeom>
        </p:spPr>
      </p:pic>
    </p:spTree>
    <p:extLst>
      <p:ext uri="{BB962C8B-B14F-4D97-AF65-F5344CB8AC3E}">
        <p14:creationId xmlns:p14="http://schemas.microsoft.com/office/powerpoint/2010/main" val="21280819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LKQ_Barchart_Interactive_Chart_03_24_2018.png"/>
          <p:cNvPicPr>
            <a:picLocks noGrp="1" noChangeAspect="1"/>
          </p:cNvPicPr>
          <p:nvPr>
            <p:ph idx="1"/>
          </p:nvPr>
        </p:nvPicPr>
        <p:blipFill>
          <a:blip r:embed="rId3">
            <a:extLst>
              <a:ext uri="{28A0092B-C50C-407E-A947-70E740481C1C}">
                <a14:useLocalDpi xmlns:a14="http://schemas.microsoft.com/office/drawing/2010/main" val="0"/>
              </a:ext>
            </a:extLst>
          </a:blip>
          <a:srcRect t="2578" b="2578"/>
          <a:stretch>
            <a:fillRect/>
          </a:stretch>
        </p:blipFill>
        <p:spPr>
          <a:xfrm>
            <a:off x="508000" y="589616"/>
            <a:ext cx="8225692" cy="5877615"/>
          </a:xfrm>
        </p:spPr>
      </p:pic>
      <p:sp>
        <p:nvSpPr>
          <p:cNvPr id="5" name="Slide Number Placeholder 4"/>
          <p:cNvSpPr>
            <a:spLocks noGrp="1"/>
          </p:cNvSpPr>
          <p:nvPr>
            <p:ph type="sldNum" sz="quarter" idx="12"/>
          </p:nvPr>
        </p:nvSpPr>
        <p:spPr/>
        <p:txBody>
          <a:bodyPr/>
          <a:lstStyle/>
          <a:p>
            <a:fld id="{8B37D5FE-740C-46F5-801A-FA5477D9711F}" type="slidenum">
              <a:rPr lang="en-US" smtClean="0"/>
              <a:pPr/>
              <a:t>29</a:t>
            </a:fld>
            <a:endParaRPr lang="en-US"/>
          </a:p>
        </p:txBody>
      </p:sp>
      <p:pic>
        <p:nvPicPr>
          <p:cNvPr id="3" name="Picture 2" descr="LKQ_Barchart_Interactive_Chart_04_07_201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769" y="529971"/>
            <a:ext cx="8879173" cy="6191259"/>
          </a:xfrm>
          <a:prstGeom prst="rect">
            <a:avLst/>
          </a:prstGeom>
        </p:spPr>
      </p:pic>
    </p:spTree>
    <p:extLst>
      <p:ext uri="{BB962C8B-B14F-4D97-AF65-F5344CB8AC3E}">
        <p14:creationId xmlns:p14="http://schemas.microsoft.com/office/powerpoint/2010/main" val="2141304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8000"/>
                </a:solidFill>
              </a:rPr>
              <a:t>What we will cover:</a:t>
            </a:r>
            <a:endParaRPr lang="en-US" dirty="0">
              <a:solidFill>
                <a:srgbClr val="008000"/>
              </a:solidFill>
            </a:endParaRPr>
          </a:p>
        </p:txBody>
      </p:sp>
      <p:sp>
        <p:nvSpPr>
          <p:cNvPr id="3" name="Content Placeholder 2"/>
          <p:cNvSpPr>
            <a:spLocks noGrp="1"/>
          </p:cNvSpPr>
          <p:nvPr>
            <p:ph idx="1"/>
          </p:nvPr>
        </p:nvSpPr>
        <p:spPr/>
        <p:txBody>
          <a:bodyPr>
            <a:normAutofit lnSpcReduction="10000"/>
          </a:bodyPr>
          <a:lstStyle/>
          <a:p>
            <a:r>
              <a:rPr lang="en-US" dirty="0" smtClean="0"/>
              <a:t>What are Technical and Fundamental Analyses and how can the two forecasting tools be used to our advantage?</a:t>
            </a:r>
          </a:p>
          <a:p>
            <a:r>
              <a:rPr lang="en-US" dirty="0" smtClean="0"/>
              <a:t>The Trend is our friend</a:t>
            </a:r>
          </a:p>
          <a:p>
            <a:r>
              <a:rPr lang="en-US" dirty="0" smtClean="0"/>
              <a:t>Support &amp; Resistance</a:t>
            </a:r>
          </a:p>
          <a:p>
            <a:r>
              <a:rPr lang="en-US" dirty="0" err="1" smtClean="0"/>
              <a:t>Trendlines</a:t>
            </a:r>
            <a:endParaRPr lang="en-US" dirty="0" smtClean="0"/>
          </a:p>
          <a:p>
            <a:r>
              <a:rPr lang="en-US" dirty="0" smtClean="0"/>
              <a:t>Moving Averages</a:t>
            </a:r>
          </a:p>
          <a:p>
            <a:r>
              <a:rPr lang="en-US" dirty="0" smtClean="0"/>
              <a:t>Our Stocks and our new tools</a:t>
            </a:r>
          </a:p>
          <a:p>
            <a:endParaRPr lang="en-US" dirty="0"/>
          </a:p>
        </p:txBody>
      </p:sp>
      <p:sp>
        <p:nvSpPr>
          <p:cNvPr id="4" name="Slide Number Placeholder 3"/>
          <p:cNvSpPr>
            <a:spLocks noGrp="1"/>
          </p:cNvSpPr>
          <p:nvPr>
            <p:ph type="sldNum" sz="quarter" idx="12"/>
          </p:nvPr>
        </p:nvSpPr>
        <p:spPr/>
        <p:txBody>
          <a:bodyPr/>
          <a:lstStyle/>
          <a:p>
            <a:fld id="{8B37D5FE-740C-46F5-801A-FA5477D9711F}" type="slidenum">
              <a:rPr lang="en-US" smtClean="0"/>
              <a:pPr/>
              <a:t>3</a:t>
            </a:fld>
            <a:endParaRPr lang="en-US"/>
          </a:p>
        </p:txBody>
      </p:sp>
    </p:spTree>
    <p:extLst>
      <p:ext uri="{BB962C8B-B14F-4D97-AF65-F5344CB8AC3E}">
        <p14:creationId xmlns:p14="http://schemas.microsoft.com/office/powerpoint/2010/main" val="170108636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ROW_Barchart_Interactive_Chart_03_24_2018.png"/>
          <p:cNvPicPr>
            <a:picLocks noGrp="1" noChangeAspect="1"/>
          </p:cNvPicPr>
          <p:nvPr>
            <p:ph idx="1"/>
          </p:nvPr>
        </p:nvPicPr>
        <p:blipFill>
          <a:blip r:embed="rId3">
            <a:extLst>
              <a:ext uri="{28A0092B-C50C-407E-A947-70E740481C1C}">
                <a14:useLocalDpi xmlns:a14="http://schemas.microsoft.com/office/drawing/2010/main" val="0"/>
              </a:ext>
            </a:extLst>
          </a:blip>
          <a:srcRect t="2578" b="2578"/>
          <a:stretch>
            <a:fillRect/>
          </a:stretch>
        </p:blipFill>
        <p:spPr>
          <a:xfrm>
            <a:off x="468923" y="589616"/>
            <a:ext cx="8225691" cy="5818998"/>
          </a:xfrm>
        </p:spPr>
      </p:pic>
      <p:sp>
        <p:nvSpPr>
          <p:cNvPr id="5" name="Slide Number Placeholder 4"/>
          <p:cNvSpPr>
            <a:spLocks noGrp="1"/>
          </p:cNvSpPr>
          <p:nvPr>
            <p:ph type="sldNum" sz="quarter" idx="12"/>
          </p:nvPr>
        </p:nvSpPr>
        <p:spPr/>
        <p:txBody>
          <a:bodyPr/>
          <a:lstStyle/>
          <a:p>
            <a:fld id="{8B37D5FE-740C-46F5-801A-FA5477D9711F}" type="slidenum">
              <a:rPr lang="en-US" smtClean="0"/>
              <a:pPr/>
              <a:t>30</a:t>
            </a:fld>
            <a:endParaRPr lang="en-US"/>
          </a:p>
        </p:txBody>
      </p:sp>
      <p:pic>
        <p:nvPicPr>
          <p:cNvPr id="3" name="Picture 2" descr="TROW_Barchart_Interactive_Chart_04_07_201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922" y="529972"/>
            <a:ext cx="8753231" cy="6152182"/>
          </a:xfrm>
          <a:prstGeom prst="rect">
            <a:avLst/>
          </a:prstGeom>
        </p:spPr>
      </p:pic>
    </p:spTree>
    <p:extLst>
      <p:ext uri="{BB962C8B-B14F-4D97-AF65-F5344CB8AC3E}">
        <p14:creationId xmlns:p14="http://schemas.microsoft.com/office/powerpoint/2010/main" val="17463927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 Trend</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8B37D5FE-740C-46F5-801A-FA5477D9711F}" type="slidenum">
              <a:rPr lang="en-US" smtClean="0"/>
              <a:pPr/>
              <a:t>31</a:t>
            </a:fld>
            <a:endParaRPr lang="en-US"/>
          </a:p>
        </p:txBody>
      </p:sp>
    </p:spTree>
    <p:extLst>
      <p:ext uri="{BB962C8B-B14F-4D97-AF65-F5344CB8AC3E}">
        <p14:creationId xmlns:p14="http://schemas.microsoft.com/office/powerpoint/2010/main" val="376374916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CVS Health Corp (CVS)</a:t>
            </a:r>
            <a:endParaRPr lang="en-US" dirty="0"/>
          </a:p>
        </p:txBody>
      </p:sp>
      <p:pic>
        <p:nvPicPr>
          <p:cNvPr id="4" name="Content Placeholder 3" descr="CVS_Barchart_Interactive_Chart_03_13_2018.png"/>
          <p:cNvPicPr>
            <a:picLocks noGrp="1" noChangeAspect="1"/>
          </p:cNvPicPr>
          <p:nvPr>
            <p:ph idx="1"/>
          </p:nvPr>
        </p:nvPicPr>
        <p:blipFill>
          <a:blip r:embed="rId3">
            <a:extLst>
              <a:ext uri="{28A0092B-C50C-407E-A947-70E740481C1C}">
                <a14:useLocalDpi xmlns:a14="http://schemas.microsoft.com/office/drawing/2010/main" val="0"/>
              </a:ext>
            </a:extLst>
          </a:blip>
          <a:srcRect t="2578" b="2578"/>
          <a:stretch>
            <a:fillRect/>
          </a:stretch>
        </p:blipFill>
        <p:spPr/>
      </p:pic>
      <p:pic>
        <p:nvPicPr>
          <p:cNvPr id="3" name="Picture 2" descr="CVS_Barchart_Interactive_Chart_03_24_201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4"/>
          <p:cNvSpPr>
            <a:spLocks noGrp="1"/>
          </p:cNvSpPr>
          <p:nvPr>
            <p:ph type="sldNum" sz="quarter" idx="12"/>
          </p:nvPr>
        </p:nvSpPr>
        <p:spPr/>
        <p:txBody>
          <a:bodyPr/>
          <a:lstStyle/>
          <a:p>
            <a:fld id="{8B37D5FE-740C-46F5-801A-FA5477D9711F}" type="slidenum">
              <a:rPr lang="en-US" smtClean="0"/>
              <a:pPr/>
              <a:t>32</a:t>
            </a:fld>
            <a:endParaRPr lang="en-US"/>
          </a:p>
        </p:txBody>
      </p:sp>
      <p:sp>
        <p:nvSpPr>
          <p:cNvPr id="6" name="TextBox 5"/>
          <p:cNvSpPr txBox="1"/>
          <p:nvPr/>
        </p:nvSpPr>
        <p:spPr>
          <a:xfrm>
            <a:off x="8486358" y="6409534"/>
            <a:ext cx="463625" cy="369332"/>
          </a:xfrm>
          <a:prstGeom prst="rect">
            <a:avLst/>
          </a:prstGeom>
          <a:noFill/>
        </p:spPr>
        <p:txBody>
          <a:bodyPr wrap="square" rtlCol="0">
            <a:spAutoFit/>
          </a:bodyPr>
          <a:lstStyle/>
          <a:p>
            <a:r>
              <a:rPr lang="en-US" dirty="0" smtClean="0"/>
              <a:t>30</a:t>
            </a:r>
            <a:endParaRPr lang="en-US" dirty="0"/>
          </a:p>
        </p:txBody>
      </p:sp>
      <p:pic>
        <p:nvPicPr>
          <p:cNvPr id="7" name="Picture 6" descr="CVS_Barchart_Interactive_Chart_04_07_2018.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81506"/>
            <a:ext cx="9144000" cy="6697360"/>
          </a:xfrm>
          <a:prstGeom prst="rect">
            <a:avLst/>
          </a:prstGeom>
        </p:spPr>
      </p:pic>
      <p:sp>
        <p:nvSpPr>
          <p:cNvPr id="8" name="TextBox 7"/>
          <p:cNvSpPr txBox="1"/>
          <p:nvPr/>
        </p:nvSpPr>
        <p:spPr>
          <a:xfrm>
            <a:off x="8486358" y="6409534"/>
            <a:ext cx="463625" cy="369332"/>
          </a:xfrm>
          <a:prstGeom prst="rect">
            <a:avLst/>
          </a:prstGeom>
          <a:noFill/>
        </p:spPr>
        <p:txBody>
          <a:bodyPr wrap="square" rtlCol="0">
            <a:spAutoFit/>
          </a:bodyPr>
          <a:lstStyle/>
          <a:p>
            <a:r>
              <a:rPr lang="en-US" dirty="0" smtClean="0"/>
              <a:t>32</a:t>
            </a:r>
            <a:endParaRPr lang="en-US" dirty="0"/>
          </a:p>
        </p:txBody>
      </p:sp>
    </p:spTree>
    <p:extLst>
      <p:ext uri="{BB962C8B-B14F-4D97-AF65-F5344CB8AC3E}">
        <p14:creationId xmlns:p14="http://schemas.microsoft.com/office/powerpoint/2010/main" val="248125545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 Trend</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8B37D5FE-740C-46F5-801A-FA5477D9711F}" type="slidenum">
              <a:rPr lang="en-US" smtClean="0"/>
              <a:pPr/>
              <a:t>33</a:t>
            </a:fld>
            <a:endParaRPr lang="en-US"/>
          </a:p>
        </p:txBody>
      </p:sp>
    </p:spTree>
    <p:extLst>
      <p:ext uri="{BB962C8B-B14F-4D97-AF65-F5344CB8AC3E}">
        <p14:creationId xmlns:p14="http://schemas.microsoft.com/office/powerpoint/2010/main" val="241228242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Alphabet </a:t>
            </a:r>
            <a:r>
              <a:rPr lang="en-US" dirty="0" err="1" smtClean="0"/>
              <a:t>Inc</a:t>
            </a:r>
            <a:r>
              <a:rPr lang="en-US" dirty="0" smtClean="0"/>
              <a:t> (GOOG)</a:t>
            </a:r>
            <a:endParaRPr lang="en-US" dirty="0"/>
          </a:p>
        </p:txBody>
      </p:sp>
      <p:pic>
        <p:nvPicPr>
          <p:cNvPr id="4" name="Content Placeholder 3" descr="GOOG_Barchart_Interactive_Chart_03_13_2018.png"/>
          <p:cNvPicPr>
            <a:picLocks noGrp="1" noChangeAspect="1"/>
          </p:cNvPicPr>
          <p:nvPr>
            <p:ph idx="1"/>
          </p:nvPr>
        </p:nvPicPr>
        <p:blipFill>
          <a:blip r:embed="rId3">
            <a:extLst>
              <a:ext uri="{28A0092B-C50C-407E-A947-70E740481C1C}">
                <a14:useLocalDpi xmlns:a14="http://schemas.microsoft.com/office/drawing/2010/main" val="0"/>
              </a:ext>
            </a:extLst>
          </a:blip>
          <a:srcRect t="2578" b="2578"/>
          <a:stretch>
            <a:fillRect/>
          </a:stretch>
        </p:blipFill>
        <p:spPr/>
      </p:pic>
      <p:pic>
        <p:nvPicPr>
          <p:cNvPr id="3" name="Picture 2" descr="GOOG_Barchart_Interactive_Chart_03_24_201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4"/>
          <p:cNvSpPr>
            <a:spLocks noGrp="1"/>
          </p:cNvSpPr>
          <p:nvPr>
            <p:ph type="sldNum" sz="quarter" idx="12"/>
          </p:nvPr>
        </p:nvSpPr>
        <p:spPr/>
        <p:txBody>
          <a:bodyPr/>
          <a:lstStyle/>
          <a:p>
            <a:fld id="{8B37D5FE-740C-46F5-801A-FA5477D9711F}" type="slidenum">
              <a:rPr lang="en-US" smtClean="0"/>
              <a:pPr/>
              <a:t>34</a:t>
            </a:fld>
            <a:endParaRPr lang="en-US"/>
          </a:p>
        </p:txBody>
      </p:sp>
      <p:sp>
        <p:nvSpPr>
          <p:cNvPr id="6" name="TextBox 5"/>
          <p:cNvSpPr txBox="1"/>
          <p:nvPr/>
        </p:nvSpPr>
        <p:spPr>
          <a:xfrm>
            <a:off x="8365412" y="6369223"/>
            <a:ext cx="624886" cy="369332"/>
          </a:xfrm>
          <a:prstGeom prst="rect">
            <a:avLst/>
          </a:prstGeom>
          <a:noFill/>
        </p:spPr>
        <p:txBody>
          <a:bodyPr wrap="square" rtlCol="0">
            <a:spAutoFit/>
          </a:bodyPr>
          <a:lstStyle/>
          <a:p>
            <a:r>
              <a:rPr lang="en-US" dirty="0" smtClean="0"/>
              <a:t>32</a:t>
            </a:r>
            <a:endParaRPr lang="en-US" dirty="0"/>
          </a:p>
        </p:txBody>
      </p:sp>
      <p:pic>
        <p:nvPicPr>
          <p:cNvPr id="7" name="Picture 6" descr="GOOG_Barchart_Interactive_Chart_04_07_2018.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8557846" y="6369223"/>
            <a:ext cx="432452" cy="369332"/>
          </a:xfrm>
          <a:prstGeom prst="rect">
            <a:avLst/>
          </a:prstGeom>
          <a:noFill/>
        </p:spPr>
        <p:txBody>
          <a:bodyPr wrap="square" rtlCol="0">
            <a:spAutoFit/>
          </a:bodyPr>
          <a:lstStyle/>
          <a:p>
            <a:r>
              <a:rPr lang="en-US" dirty="0" smtClean="0"/>
              <a:t>34</a:t>
            </a:r>
            <a:endParaRPr lang="en-US" dirty="0"/>
          </a:p>
        </p:txBody>
      </p:sp>
    </p:spTree>
    <p:extLst>
      <p:ext uri="{BB962C8B-B14F-4D97-AF65-F5344CB8AC3E}">
        <p14:creationId xmlns:p14="http://schemas.microsoft.com/office/powerpoint/2010/main" val="206116859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Apple </a:t>
            </a:r>
            <a:r>
              <a:rPr lang="en-US" dirty="0" err="1" smtClean="0"/>
              <a:t>Inc</a:t>
            </a:r>
            <a:r>
              <a:rPr lang="en-US" dirty="0" smtClean="0"/>
              <a:t> (AAPL)</a:t>
            </a:r>
            <a:endParaRPr lang="en-US" dirty="0"/>
          </a:p>
        </p:txBody>
      </p:sp>
      <p:pic>
        <p:nvPicPr>
          <p:cNvPr id="4" name="Content Placeholder 3" descr="AAPL_Barchart_Interactive_Chart_03_13_2018.png"/>
          <p:cNvPicPr>
            <a:picLocks noGrp="1" noChangeAspect="1"/>
          </p:cNvPicPr>
          <p:nvPr>
            <p:ph idx="1"/>
          </p:nvPr>
        </p:nvPicPr>
        <p:blipFill>
          <a:blip r:embed="rId3">
            <a:extLst>
              <a:ext uri="{28A0092B-C50C-407E-A947-70E740481C1C}">
                <a14:useLocalDpi xmlns:a14="http://schemas.microsoft.com/office/drawing/2010/main" val="0"/>
              </a:ext>
            </a:extLst>
          </a:blip>
          <a:srcRect t="2578" b="2578"/>
          <a:stretch>
            <a:fillRect/>
          </a:stretch>
        </p:blipFill>
        <p:spPr/>
      </p:pic>
      <p:pic>
        <p:nvPicPr>
          <p:cNvPr id="3" name="Picture 2" descr="AAPL_Barchart_Interactive_Chart_03_24_201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4"/>
          <p:cNvSpPr>
            <a:spLocks noGrp="1"/>
          </p:cNvSpPr>
          <p:nvPr>
            <p:ph type="sldNum" sz="quarter" idx="12"/>
          </p:nvPr>
        </p:nvSpPr>
        <p:spPr/>
        <p:txBody>
          <a:bodyPr/>
          <a:lstStyle/>
          <a:p>
            <a:fld id="{8B37D5FE-740C-46F5-801A-FA5477D9711F}" type="slidenum">
              <a:rPr lang="en-US" smtClean="0"/>
              <a:pPr/>
              <a:t>35</a:t>
            </a:fld>
            <a:endParaRPr lang="en-US"/>
          </a:p>
        </p:txBody>
      </p:sp>
      <p:sp>
        <p:nvSpPr>
          <p:cNvPr id="6" name="TextBox 5"/>
          <p:cNvSpPr txBox="1"/>
          <p:nvPr/>
        </p:nvSpPr>
        <p:spPr>
          <a:xfrm>
            <a:off x="8068234" y="6369223"/>
            <a:ext cx="841434" cy="369332"/>
          </a:xfrm>
          <a:prstGeom prst="rect">
            <a:avLst/>
          </a:prstGeom>
          <a:noFill/>
        </p:spPr>
        <p:txBody>
          <a:bodyPr wrap="square" rtlCol="0">
            <a:spAutoFit/>
          </a:bodyPr>
          <a:lstStyle/>
          <a:p>
            <a:r>
              <a:rPr lang="en-US" dirty="0" smtClean="0"/>
              <a:t>33</a:t>
            </a:r>
            <a:endParaRPr lang="en-US" dirty="0"/>
          </a:p>
        </p:txBody>
      </p:sp>
      <p:pic>
        <p:nvPicPr>
          <p:cNvPr id="7" name="Picture 6" descr="AAPL_Barchart_Interactive_Chart_04_07_2018.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8421077" y="6525846"/>
            <a:ext cx="488591" cy="369332"/>
          </a:xfrm>
          <a:prstGeom prst="rect">
            <a:avLst/>
          </a:prstGeom>
          <a:noFill/>
        </p:spPr>
        <p:txBody>
          <a:bodyPr wrap="square" rtlCol="0">
            <a:spAutoFit/>
          </a:bodyPr>
          <a:lstStyle/>
          <a:p>
            <a:r>
              <a:rPr lang="en-US" dirty="0" smtClean="0"/>
              <a:t>35</a:t>
            </a:r>
            <a:endParaRPr lang="en-US" dirty="0"/>
          </a:p>
        </p:txBody>
      </p:sp>
    </p:spTree>
    <p:extLst>
      <p:ext uri="{BB962C8B-B14F-4D97-AF65-F5344CB8AC3E}">
        <p14:creationId xmlns:p14="http://schemas.microsoft.com/office/powerpoint/2010/main" val="170289683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Berkshire Hathaway </a:t>
            </a:r>
            <a:r>
              <a:rPr lang="en-US" dirty="0" err="1" smtClean="0"/>
              <a:t>Inc</a:t>
            </a:r>
            <a:r>
              <a:rPr lang="en-US" dirty="0" smtClean="0"/>
              <a:t> Class B (BRK.B)</a:t>
            </a:r>
            <a:endParaRPr lang="en-US" dirty="0"/>
          </a:p>
        </p:txBody>
      </p:sp>
      <p:pic>
        <p:nvPicPr>
          <p:cNvPr id="4" name="Content Placeholder 3" descr="BRK.B_Barchart_Interactive_Chart_03_13_2018.png"/>
          <p:cNvPicPr>
            <a:picLocks noGrp="1" noChangeAspect="1"/>
          </p:cNvPicPr>
          <p:nvPr>
            <p:ph idx="1"/>
          </p:nvPr>
        </p:nvPicPr>
        <p:blipFill>
          <a:blip r:embed="rId3">
            <a:extLst>
              <a:ext uri="{28A0092B-C50C-407E-A947-70E740481C1C}">
                <a14:useLocalDpi xmlns:a14="http://schemas.microsoft.com/office/drawing/2010/main" val="0"/>
              </a:ext>
            </a:extLst>
          </a:blip>
          <a:srcRect t="2578" b="2578"/>
          <a:stretch>
            <a:fillRect/>
          </a:stretch>
        </p:blipFill>
        <p:spPr/>
      </p:pic>
      <p:pic>
        <p:nvPicPr>
          <p:cNvPr id="3" name="Picture 2" descr="BRK.B_Barchart_Interactive_Chart_03_24_201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4"/>
          <p:cNvSpPr>
            <a:spLocks noGrp="1"/>
          </p:cNvSpPr>
          <p:nvPr>
            <p:ph type="sldNum" sz="quarter" idx="12"/>
          </p:nvPr>
        </p:nvSpPr>
        <p:spPr/>
        <p:txBody>
          <a:bodyPr/>
          <a:lstStyle/>
          <a:p>
            <a:fld id="{8B37D5FE-740C-46F5-801A-FA5477D9711F}" type="slidenum">
              <a:rPr lang="en-US" smtClean="0"/>
              <a:pPr/>
              <a:t>36</a:t>
            </a:fld>
            <a:endParaRPr lang="en-US"/>
          </a:p>
        </p:txBody>
      </p:sp>
      <p:sp>
        <p:nvSpPr>
          <p:cNvPr id="6" name="TextBox 5"/>
          <p:cNvSpPr txBox="1"/>
          <p:nvPr/>
        </p:nvSpPr>
        <p:spPr>
          <a:xfrm>
            <a:off x="8304939" y="6328911"/>
            <a:ext cx="645044" cy="369332"/>
          </a:xfrm>
          <a:prstGeom prst="rect">
            <a:avLst/>
          </a:prstGeom>
          <a:noFill/>
        </p:spPr>
        <p:txBody>
          <a:bodyPr wrap="square" rtlCol="0">
            <a:spAutoFit/>
          </a:bodyPr>
          <a:lstStyle/>
          <a:p>
            <a:r>
              <a:rPr lang="en-US" dirty="0" smtClean="0"/>
              <a:t>36</a:t>
            </a:r>
          </a:p>
        </p:txBody>
      </p:sp>
    </p:spTree>
    <p:extLst>
      <p:ext uri="{BB962C8B-B14F-4D97-AF65-F5344CB8AC3E}">
        <p14:creationId xmlns:p14="http://schemas.microsoft.com/office/powerpoint/2010/main" val="242651317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Dycom</a:t>
            </a:r>
            <a:r>
              <a:rPr lang="en-US" dirty="0" smtClean="0"/>
              <a:t> Industries </a:t>
            </a:r>
            <a:r>
              <a:rPr lang="en-US" dirty="0" err="1" smtClean="0"/>
              <a:t>Inc</a:t>
            </a:r>
            <a:r>
              <a:rPr lang="en-US" dirty="0" smtClean="0"/>
              <a:t> (DY)</a:t>
            </a:r>
            <a:endParaRPr lang="en-US" dirty="0"/>
          </a:p>
        </p:txBody>
      </p:sp>
      <p:pic>
        <p:nvPicPr>
          <p:cNvPr id="4" name="Content Placeholder 3" descr="DY_Barchart_Interactive_Chart_03_13_2018.png"/>
          <p:cNvPicPr>
            <a:picLocks noGrp="1" noChangeAspect="1"/>
          </p:cNvPicPr>
          <p:nvPr>
            <p:ph idx="1"/>
          </p:nvPr>
        </p:nvPicPr>
        <p:blipFill>
          <a:blip r:embed="rId3">
            <a:extLst>
              <a:ext uri="{28A0092B-C50C-407E-A947-70E740481C1C}">
                <a14:useLocalDpi xmlns:a14="http://schemas.microsoft.com/office/drawing/2010/main" val="0"/>
              </a:ext>
            </a:extLst>
          </a:blip>
          <a:srcRect t="2578" b="2578"/>
          <a:stretch>
            <a:fillRect/>
          </a:stretch>
        </p:blipFill>
        <p:spPr/>
      </p:pic>
      <p:pic>
        <p:nvPicPr>
          <p:cNvPr id="3" name="Picture 2" descr="DY_Barchart_Interactive_Chart_03_24_201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4"/>
          <p:cNvSpPr>
            <a:spLocks noGrp="1"/>
          </p:cNvSpPr>
          <p:nvPr>
            <p:ph type="sldNum" sz="quarter" idx="12"/>
          </p:nvPr>
        </p:nvSpPr>
        <p:spPr/>
        <p:txBody>
          <a:bodyPr/>
          <a:lstStyle/>
          <a:p>
            <a:fld id="{8B37D5FE-740C-46F5-801A-FA5477D9711F}" type="slidenum">
              <a:rPr lang="en-US" smtClean="0"/>
              <a:pPr/>
              <a:t>37</a:t>
            </a:fld>
            <a:endParaRPr lang="en-US"/>
          </a:p>
        </p:txBody>
      </p:sp>
      <p:sp>
        <p:nvSpPr>
          <p:cNvPr id="6" name="TextBox 5"/>
          <p:cNvSpPr txBox="1"/>
          <p:nvPr/>
        </p:nvSpPr>
        <p:spPr>
          <a:xfrm>
            <a:off x="8068234" y="6349067"/>
            <a:ext cx="760803" cy="369332"/>
          </a:xfrm>
          <a:prstGeom prst="rect">
            <a:avLst/>
          </a:prstGeom>
          <a:noFill/>
        </p:spPr>
        <p:txBody>
          <a:bodyPr wrap="square" rtlCol="0">
            <a:spAutoFit/>
          </a:bodyPr>
          <a:lstStyle/>
          <a:p>
            <a:r>
              <a:rPr lang="en-US" dirty="0" smtClean="0"/>
              <a:t>35</a:t>
            </a:r>
          </a:p>
        </p:txBody>
      </p:sp>
      <p:pic>
        <p:nvPicPr>
          <p:cNvPr id="7" name="Picture 6" descr="DY_Barchart_Interactive_Chart_04_07_2018.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8616462" y="6349067"/>
            <a:ext cx="527538" cy="369332"/>
          </a:xfrm>
          <a:prstGeom prst="rect">
            <a:avLst/>
          </a:prstGeom>
          <a:noFill/>
        </p:spPr>
        <p:txBody>
          <a:bodyPr wrap="square" rtlCol="0">
            <a:spAutoFit/>
          </a:bodyPr>
          <a:lstStyle/>
          <a:p>
            <a:r>
              <a:rPr lang="en-US" dirty="0" smtClean="0"/>
              <a:t>37</a:t>
            </a:r>
            <a:endParaRPr lang="en-US" dirty="0"/>
          </a:p>
        </p:txBody>
      </p:sp>
    </p:spTree>
    <p:extLst>
      <p:ext uri="{BB962C8B-B14F-4D97-AF65-F5344CB8AC3E}">
        <p14:creationId xmlns:p14="http://schemas.microsoft.com/office/powerpoint/2010/main" val="299743168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Gentex</a:t>
            </a:r>
            <a:r>
              <a:rPr lang="en-US" dirty="0" smtClean="0"/>
              <a:t> Corp (GNTX)</a:t>
            </a:r>
            <a:endParaRPr lang="en-US" dirty="0"/>
          </a:p>
        </p:txBody>
      </p:sp>
      <p:pic>
        <p:nvPicPr>
          <p:cNvPr id="4" name="Content Placeholder 3" descr="GNTX_Barchart_Interactive_Chart_03_13_2018.png"/>
          <p:cNvPicPr>
            <a:picLocks noGrp="1" noChangeAspect="1"/>
          </p:cNvPicPr>
          <p:nvPr>
            <p:ph idx="1"/>
          </p:nvPr>
        </p:nvPicPr>
        <p:blipFill>
          <a:blip r:embed="rId3">
            <a:extLst>
              <a:ext uri="{28A0092B-C50C-407E-A947-70E740481C1C}">
                <a14:useLocalDpi xmlns:a14="http://schemas.microsoft.com/office/drawing/2010/main" val="0"/>
              </a:ext>
            </a:extLst>
          </a:blip>
          <a:srcRect t="2578" b="2578"/>
          <a:stretch>
            <a:fillRect/>
          </a:stretch>
        </p:blipFill>
        <p:spPr/>
      </p:pic>
      <p:pic>
        <p:nvPicPr>
          <p:cNvPr id="3" name="Picture 2" descr="GNTX_Barchart_Interactive_Chart_03_24_201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4"/>
          <p:cNvSpPr>
            <a:spLocks noGrp="1"/>
          </p:cNvSpPr>
          <p:nvPr>
            <p:ph type="sldNum" sz="quarter" idx="12"/>
          </p:nvPr>
        </p:nvSpPr>
        <p:spPr/>
        <p:txBody>
          <a:bodyPr/>
          <a:lstStyle/>
          <a:p>
            <a:fld id="{8B37D5FE-740C-46F5-801A-FA5477D9711F}" type="slidenum">
              <a:rPr lang="en-US" smtClean="0"/>
              <a:pPr/>
              <a:t>38</a:t>
            </a:fld>
            <a:endParaRPr lang="en-US"/>
          </a:p>
        </p:txBody>
      </p:sp>
      <p:sp>
        <p:nvSpPr>
          <p:cNvPr id="6" name="TextBox 5"/>
          <p:cNvSpPr txBox="1"/>
          <p:nvPr/>
        </p:nvSpPr>
        <p:spPr>
          <a:xfrm>
            <a:off x="8068234" y="6308755"/>
            <a:ext cx="861591" cy="369332"/>
          </a:xfrm>
          <a:prstGeom prst="rect">
            <a:avLst/>
          </a:prstGeom>
          <a:noFill/>
        </p:spPr>
        <p:txBody>
          <a:bodyPr wrap="square" rtlCol="0">
            <a:spAutoFit/>
          </a:bodyPr>
          <a:lstStyle/>
          <a:p>
            <a:r>
              <a:rPr lang="en-US" dirty="0" smtClean="0"/>
              <a:t>36</a:t>
            </a:r>
            <a:endParaRPr lang="en-US" dirty="0"/>
          </a:p>
        </p:txBody>
      </p:sp>
      <p:pic>
        <p:nvPicPr>
          <p:cNvPr id="7" name="Picture 6" descr="GNTX_Barchart_Interactive_Chart_04_07_2018.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8479692" y="6308755"/>
            <a:ext cx="664308" cy="369332"/>
          </a:xfrm>
          <a:prstGeom prst="rect">
            <a:avLst/>
          </a:prstGeom>
          <a:noFill/>
        </p:spPr>
        <p:txBody>
          <a:bodyPr wrap="square" rtlCol="0">
            <a:spAutoFit/>
          </a:bodyPr>
          <a:lstStyle/>
          <a:p>
            <a:r>
              <a:rPr lang="en-US" dirty="0" smtClean="0"/>
              <a:t>38</a:t>
            </a:r>
            <a:endParaRPr lang="en-US" dirty="0"/>
          </a:p>
        </p:txBody>
      </p:sp>
    </p:spTree>
    <p:extLst>
      <p:ext uri="{BB962C8B-B14F-4D97-AF65-F5344CB8AC3E}">
        <p14:creationId xmlns:p14="http://schemas.microsoft.com/office/powerpoint/2010/main" val="423839700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IPG Photonics (IPGP)</a:t>
            </a:r>
            <a:endParaRPr lang="en-US" dirty="0"/>
          </a:p>
        </p:txBody>
      </p:sp>
      <p:pic>
        <p:nvPicPr>
          <p:cNvPr id="4" name="Content Placeholder 3" descr="IPGP_Barchart_Interactive_Chart_03_13_2018.png"/>
          <p:cNvPicPr>
            <a:picLocks noGrp="1" noChangeAspect="1"/>
          </p:cNvPicPr>
          <p:nvPr>
            <p:ph idx="1"/>
          </p:nvPr>
        </p:nvPicPr>
        <p:blipFill>
          <a:blip r:embed="rId3">
            <a:extLst>
              <a:ext uri="{28A0092B-C50C-407E-A947-70E740481C1C}">
                <a14:useLocalDpi xmlns:a14="http://schemas.microsoft.com/office/drawing/2010/main" val="0"/>
              </a:ext>
            </a:extLst>
          </a:blip>
          <a:srcRect t="2578" b="2578"/>
          <a:stretch>
            <a:fillRect/>
          </a:stretch>
        </p:blipFill>
        <p:spPr/>
      </p:pic>
      <p:pic>
        <p:nvPicPr>
          <p:cNvPr id="3" name="Picture 2" descr="IPGP_Barchart_Interactive_Chart_03_24_201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4"/>
          <p:cNvSpPr>
            <a:spLocks noGrp="1"/>
          </p:cNvSpPr>
          <p:nvPr>
            <p:ph type="sldNum" sz="quarter" idx="12"/>
          </p:nvPr>
        </p:nvSpPr>
        <p:spPr/>
        <p:txBody>
          <a:bodyPr/>
          <a:lstStyle/>
          <a:p>
            <a:fld id="{8B37D5FE-740C-46F5-801A-FA5477D9711F}" type="slidenum">
              <a:rPr lang="en-US" smtClean="0"/>
              <a:pPr/>
              <a:t>39</a:t>
            </a:fld>
            <a:endParaRPr lang="en-US"/>
          </a:p>
        </p:txBody>
      </p:sp>
      <p:sp>
        <p:nvSpPr>
          <p:cNvPr id="6" name="TextBox 5"/>
          <p:cNvSpPr txBox="1"/>
          <p:nvPr/>
        </p:nvSpPr>
        <p:spPr>
          <a:xfrm>
            <a:off x="8068234" y="6308755"/>
            <a:ext cx="881749" cy="369332"/>
          </a:xfrm>
          <a:prstGeom prst="rect">
            <a:avLst/>
          </a:prstGeom>
          <a:noFill/>
        </p:spPr>
        <p:txBody>
          <a:bodyPr wrap="square" rtlCol="0">
            <a:spAutoFit/>
          </a:bodyPr>
          <a:lstStyle/>
          <a:p>
            <a:r>
              <a:rPr lang="en-US" dirty="0" smtClean="0"/>
              <a:t>37</a:t>
            </a:r>
            <a:endParaRPr lang="en-US" dirty="0"/>
          </a:p>
        </p:txBody>
      </p:sp>
      <p:pic>
        <p:nvPicPr>
          <p:cNvPr id="7" name="Picture 6" descr="IPGP_Barchart_Interactive_Chart_04_07_2018.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8577385" y="6447692"/>
            <a:ext cx="566615" cy="369332"/>
          </a:xfrm>
          <a:prstGeom prst="rect">
            <a:avLst/>
          </a:prstGeom>
          <a:noFill/>
        </p:spPr>
        <p:txBody>
          <a:bodyPr wrap="square" rtlCol="0">
            <a:spAutoFit/>
          </a:bodyPr>
          <a:lstStyle/>
          <a:p>
            <a:r>
              <a:rPr lang="en-US" dirty="0" smtClean="0"/>
              <a:t>39</a:t>
            </a:r>
            <a:endParaRPr lang="en-US" dirty="0"/>
          </a:p>
        </p:txBody>
      </p:sp>
    </p:spTree>
    <p:extLst>
      <p:ext uri="{BB962C8B-B14F-4D97-AF65-F5344CB8AC3E}">
        <p14:creationId xmlns:p14="http://schemas.microsoft.com/office/powerpoint/2010/main" val="340228064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8000"/>
                </a:solidFill>
              </a:rPr>
              <a:t>What is Technical Analysis?</a:t>
            </a:r>
            <a:endParaRPr lang="en-US" dirty="0">
              <a:solidFill>
                <a:srgbClr val="008000"/>
              </a:solidFill>
            </a:endParaRPr>
          </a:p>
        </p:txBody>
      </p:sp>
      <p:sp>
        <p:nvSpPr>
          <p:cNvPr id="3" name="Content Placeholder 2"/>
          <p:cNvSpPr>
            <a:spLocks noGrp="1"/>
          </p:cNvSpPr>
          <p:nvPr>
            <p:ph idx="1"/>
          </p:nvPr>
        </p:nvSpPr>
        <p:spPr/>
        <p:txBody>
          <a:bodyPr/>
          <a:lstStyle/>
          <a:p>
            <a:endParaRPr lang="en-US" dirty="0" smtClean="0"/>
          </a:p>
          <a:p>
            <a:r>
              <a:rPr lang="en-US" dirty="0" smtClean="0"/>
              <a:t>Technical Analysis is the study of market action, primarily through the use of charts, for the purpose of forecasting future price trends.</a:t>
            </a:r>
            <a:endParaRPr lang="en-US" dirty="0"/>
          </a:p>
        </p:txBody>
      </p:sp>
      <p:sp>
        <p:nvSpPr>
          <p:cNvPr id="4" name="Slide Number Placeholder 3"/>
          <p:cNvSpPr>
            <a:spLocks noGrp="1"/>
          </p:cNvSpPr>
          <p:nvPr>
            <p:ph type="sldNum" sz="quarter" idx="12"/>
          </p:nvPr>
        </p:nvSpPr>
        <p:spPr/>
        <p:txBody>
          <a:bodyPr/>
          <a:lstStyle/>
          <a:p>
            <a:fld id="{8B37D5FE-740C-46F5-801A-FA5477D9711F}" type="slidenum">
              <a:rPr lang="en-US" smtClean="0"/>
              <a:pPr/>
              <a:t>4</a:t>
            </a:fld>
            <a:endParaRPr lang="en-US"/>
          </a:p>
        </p:txBody>
      </p:sp>
    </p:spTree>
    <p:extLst>
      <p:ext uri="{BB962C8B-B14F-4D97-AF65-F5344CB8AC3E}">
        <p14:creationId xmlns:p14="http://schemas.microsoft.com/office/powerpoint/2010/main" val="94914535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Microsoft Corp (MSFT)</a:t>
            </a:r>
            <a:endParaRPr lang="en-US" dirty="0"/>
          </a:p>
        </p:txBody>
      </p:sp>
      <p:pic>
        <p:nvPicPr>
          <p:cNvPr id="4" name="Content Placeholder 3" descr="MSFT_Barchart_Interactive_Chart_03_13_2018.png"/>
          <p:cNvPicPr>
            <a:picLocks noGrp="1" noChangeAspect="1"/>
          </p:cNvPicPr>
          <p:nvPr>
            <p:ph idx="1"/>
          </p:nvPr>
        </p:nvPicPr>
        <p:blipFill>
          <a:blip r:embed="rId3">
            <a:extLst>
              <a:ext uri="{28A0092B-C50C-407E-A947-70E740481C1C}">
                <a14:useLocalDpi xmlns:a14="http://schemas.microsoft.com/office/drawing/2010/main" val="0"/>
              </a:ext>
            </a:extLst>
          </a:blip>
          <a:srcRect t="2578" b="2578"/>
          <a:stretch>
            <a:fillRect/>
          </a:stretch>
        </p:blipFill>
        <p:spPr/>
      </p:pic>
      <p:pic>
        <p:nvPicPr>
          <p:cNvPr id="3" name="Picture 2" descr="MSFT_Barchart_Interactive_Chart_03_24_201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4"/>
          <p:cNvSpPr>
            <a:spLocks noGrp="1"/>
          </p:cNvSpPr>
          <p:nvPr>
            <p:ph type="sldNum" sz="quarter" idx="12"/>
          </p:nvPr>
        </p:nvSpPr>
        <p:spPr/>
        <p:txBody>
          <a:bodyPr/>
          <a:lstStyle/>
          <a:p>
            <a:fld id="{8B37D5FE-740C-46F5-801A-FA5477D9711F}" type="slidenum">
              <a:rPr lang="en-US" smtClean="0"/>
              <a:pPr/>
              <a:t>40</a:t>
            </a:fld>
            <a:endParaRPr lang="en-US"/>
          </a:p>
        </p:txBody>
      </p:sp>
      <p:sp>
        <p:nvSpPr>
          <p:cNvPr id="6" name="TextBox 5"/>
          <p:cNvSpPr txBox="1"/>
          <p:nvPr/>
        </p:nvSpPr>
        <p:spPr>
          <a:xfrm>
            <a:off x="8068234" y="6369223"/>
            <a:ext cx="861591" cy="369332"/>
          </a:xfrm>
          <a:prstGeom prst="rect">
            <a:avLst/>
          </a:prstGeom>
          <a:noFill/>
        </p:spPr>
        <p:txBody>
          <a:bodyPr wrap="square" rtlCol="0">
            <a:spAutoFit/>
          </a:bodyPr>
          <a:lstStyle/>
          <a:p>
            <a:r>
              <a:rPr lang="en-US" dirty="0" smtClean="0"/>
              <a:t>38</a:t>
            </a:r>
            <a:endParaRPr lang="en-US" dirty="0"/>
          </a:p>
        </p:txBody>
      </p:sp>
      <p:pic>
        <p:nvPicPr>
          <p:cNvPr id="7" name="Picture 6" descr="MSFT_Barchart_Interactive_Chart_04_07_2018.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8342923" y="6369223"/>
            <a:ext cx="586902" cy="369332"/>
          </a:xfrm>
          <a:prstGeom prst="rect">
            <a:avLst/>
          </a:prstGeom>
          <a:noFill/>
        </p:spPr>
        <p:txBody>
          <a:bodyPr wrap="square" rtlCol="0">
            <a:spAutoFit/>
          </a:bodyPr>
          <a:lstStyle/>
          <a:p>
            <a:r>
              <a:rPr lang="en-US" dirty="0" smtClean="0"/>
              <a:t>40</a:t>
            </a:r>
            <a:endParaRPr lang="en-US" dirty="0"/>
          </a:p>
        </p:txBody>
      </p:sp>
    </p:spTree>
    <p:extLst>
      <p:ext uri="{BB962C8B-B14F-4D97-AF65-F5344CB8AC3E}">
        <p14:creationId xmlns:p14="http://schemas.microsoft.com/office/powerpoint/2010/main" val="426277237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Visa </a:t>
            </a:r>
            <a:r>
              <a:rPr lang="en-US" dirty="0" err="1" smtClean="0"/>
              <a:t>Inc</a:t>
            </a:r>
            <a:r>
              <a:rPr lang="en-US" dirty="0" smtClean="0"/>
              <a:t> (V)</a:t>
            </a:r>
            <a:endParaRPr lang="en-US" dirty="0"/>
          </a:p>
        </p:txBody>
      </p:sp>
      <p:pic>
        <p:nvPicPr>
          <p:cNvPr id="4" name="Content Placeholder 3" descr="V_Barchart_Interactive_Chart_03_13_2018.png"/>
          <p:cNvPicPr>
            <a:picLocks noGrp="1" noChangeAspect="1"/>
          </p:cNvPicPr>
          <p:nvPr>
            <p:ph idx="1"/>
          </p:nvPr>
        </p:nvPicPr>
        <p:blipFill>
          <a:blip r:embed="rId3">
            <a:extLst>
              <a:ext uri="{28A0092B-C50C-407E-A947-70E740481C1C}">
                <a14:useLocalDpi xmlns:a14="http://schemas.microsoft.com/office/drawing/2010/main" val="0"/>
              </a:ext>
            </a:extLst>
          </a:blip>
          <a:srcRect t="2578" b="2578"/>
          <a:stretch>
            <a:fillRect/>
          </a:stretch>
        </p:blipFill>
        <p:spPr/>
      </p:pic>
      <p:pic>
        <p:nvPicPr>
          <p:cNvPr id="3" name="Picture 2" descr="V_Barchart_Interactive_Chart_03_24_201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4"/>
          <p:cNvSpPr>
            <a:spLocks noGrp="1"/>
          </p:cNvSpPr>
          <p:nvPr>
            <p:ph type="sldNum" sz="quarter" idx="12"/>
          </p:nvPr>
        </p:nvSpPr>
        <p:spPr/>
        <p:txBody>
          <a:bodyPr/>
          <a:lstStyle/>
          <a:p>
            <a:fld id="{8B37D5FE-740C-46F5-801A-FA5477D9711F}" type="slidenum">
              <a:rPr lang="en-US" smtClean="0"/>
              <a:pPr/>
              <a:t>41</a:t>
            </a:fld>
            <a:endParaRPr lang="en-US"/>
          </a:p>
        </p:txBody>
      </p:sp>
      <p:sp>
        <p:nvSpPr>
          <p:cNvPr id="6" name="TextBox 5"/>
          <p:cNvSpPr txBox="1"/>
          <p:nvPr/>
        </p:nvSpPr>
        <p:spPr>
          <a:xfrm>
            <a:off x="8068234" y="6490157"/>
            <a:ext cx="841434" cy="369332"/>
          </a:xfrm>
          <a:prstGeom prst="rect">
            <a:avLst/>
          </a:prstGeom>
          <a:noFill/>
        </p:spPr>
        <p:txBody>
          <a:bodyPr wrap="square" rtlCol="0">
            <a:spAutoFit/>
          </a:bodyPr>
          <a:lstStyle/>
          <a:p>
            <a:r>
              <a:rPr lang="en-US" dirty="0" smtClean="0"/>
              <a:t>39</a:t>
            </a:r>
            <a:endParaRPr lang="en-US" dirty="0"/>
          </a:p>
        </p:txBody>
      </p:sp>
      <p:pic>
        <p:nvPicPr>
          <p:cNvPr id="7" name="Picture 6" descr="V_Barchart_Interactive_Chart_04_07_2018.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8303846" y="6490157"/>
            <a:ext cx="605822" cy="367843"/>
          </a:xfrm>
          <a:prstGeom prst="rect">
            <a:avLst/>
          </a:prstGeom>
          <a:noFill/>
        </p:spPr>
        <p:txBody>
          <a:bodyPr wrap="square" rtlCol="0">
            <a:spAutoFit/>
          </a:bodyPr>
          <a:lstStyle/>
          <a:p>
            <a:r>
              <a:rPr lang="en-US" dirty="0" smtClean="0"/>
              <a:t>41</a:t>
            </a:r>
            <a:endParaRPr lang="en-US" dirty="0"/>
          </a:p>
        </p:txBody>
      </p:sp>
    </p:spTree>
    <p:extLst>
      <p:ext uri="{BB962C8B-B14F-4D97-AF65-F5344CB8AC3E}">
        <p14:creationId xmlns:p14="http://schemas.microsoft.com/office/powerpoint/2010/main" val="328992912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Where do we go from here?</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8B37D5FE-740C-46F5-801A-FA5477D9711F}" type="slidenum">
              <a:rPr lang="en-US" smtClean="0"/>
              <a:pPr/>
              <a:t>42</a:t>
            </a:fld>
            <a:endParaRPr lang="en-US"/>
          </a:p>
        </p:txBody>
      </p:sp>
    </p:spTree>
    <p:extLst>
      <p:ext uri="{BB962C8B-B14F-4D97-AF65-F5344CB8AC3E}">
        <p14:creationId xmlns:p14="http://schemas.microsoft.com/office/powerpoint/2010/main" val="168482859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8B37D5FE-740C-46F5-801A-FA5477D9711F}" type="slidenum">
              <a:rPr lang="en-US" smtClean="0"/>
              <a:pPr/>
              <a:t>43</a:t>
            </a:fld>
            <a:endParaRPr lang="en-US"/>
          </a:p>
        </p:txBody>
      </p:sp>
      <p:pic>
        <p:nvPicPr>
          <p:cNvPr id="7" name="Content Placeholder 6" descr="SPY_Barchart_Interactive_Chart_04_10_2018 (2).png"/>
          <p:cNvPicPr>
            <a:picLocks noGrp="1" noChangeAspect="1"/>
          </p:cNvPicPr>
          <p:nvPr>
            <p:ph idx="1"/>
          </p:nvPr>
        </p:nvPicPr>
        <p:blipFill>
          <a:blip r:embed="rId2">
            <a:extLst>
              <a:ext uri="{28A0092B-C50C-407E-A947-70E740481C1C}">
                <a14:useLocalDpi xmlns:a14="http://schemas.microsoft.com/office/drawing/2010/main" val="0"/>
              </a:ext>
            </a:extLst>
          </a:blip>
          <a:srcRect t="2819" b="2819"/>
          <a:stretch>
            <a:fillRect/>
          </a:stretch>
        </p:blipFill>
        <p:spPr>
          <a:xfrm>
            <a:off x="136769" y="589616"/>
            <a:ext cx="8870461" cy="6112076"/>
          </a:xfrm>
        </p:spPr>
      </p:pic>
    </p:spTree>
    <p:extLst>
      <p:ext uri="{BB962C8B-B14F-4D97-AF65-F5344CB8AC3E}">
        <p14:creationId xmlns:p14="http://schemas.microsoft.com/office/powerpoint/2010/main" val="1817952553"/>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QQQ_Barchart_Interactive_Chart_04_10_2018 (1).png"/>
          <p:cNvPicPr>
            <a:picLocks noGrp="1" noChangeAspect="1"/>
          </p:cNvPicPr>
          <p:nvPr>
            <p:ph idx="1"/>
          </p:nvPr>
        </p:nvPicPr>
        <p:blipFill>
          <a:blip r:embed="rId2">
            <a:extLst>
              <a:ext uri="{28A0092B-C50C-407E-A947-70E740481C1C}">
                <a14:useLocalDpi xmlns:a14="http://schemas.microsoft.com/office/drawing/2010/main" val="0"/>
              </a:ext>
            </a:extLst>
          </a:blip>
          <a:srcRect t="2819" b="2819"/>
          <a:stretch>
            <a:fillRect/>
          </a:stretch>
        </p:blipFill>
        <p:spPr>
          <a:xfrm>
            <a:off x="136770" y="589616"/>
            <a:ext cx="8870462" cy="6112076"/>
          </a:xfrm>
        </p:spPr>
      </p:pic>
      <p:sp>
        <p:nvSpPr>
          <p:cNvPr id="4" name="Slide Number Placeholder 3"/>
          <p:cNvSpPr>
            <a:spLocks noGrp="1"/>
          </p:cNvSpPr>
          <p:nvPr>
            <p:ph type="sldNum" sz="quarter" idx="12"/>
          </p:nvPr>
        </p:nvSpPr>
        <p:spPr/>
        <p:txBody>
          <a:bodyPr/>
          <a:lstStyle/>
          <a:p>
            <a:fld id="{8B37D5FE-740C-46F5-801A-FA5477D9711F}" type="slidenum">
              <a:rPr lang="en-US" smtClean="0"/>
              <a:pPr/>
              <a:t>44</a:t>
            </a:fld>
            <a:endParaRPr lang="en-US"/>
          </a:p>
        </p:txBody>
      </p:sp>
    </p:spTree>
    <p:extLst>
      <p:ext uri="{BB962C8B-B14F-4D97-AF65-F5344CB8AC3E}">
        <p14:creationId xmlns:p14="http://schemas.microsoft.com/office/powerpoint/2010/main" val="195797578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3"/>
            <a:ext cx="7024744" cy="3439749"/>
          </a:xfrm>
        </p:spPr>
        <p:txBody>
          <a:bodyPr>
            <a:normAutofit/>
          </a:bodyPr>
          <a:lstStyle/>
          <a:p>
            <a:pPr algn="ctr"/>
            <a:r>
              <a:rPr lang="en-US" dirty="0" smtClean="0"/>
              <a:t>Thank You!</a:t>
            </a:r>
            <a:br>
              <a:rPr lang="en-US" dirty="0" smtClean="0"/>
            </a:br>
            <a:r>
              <a:rPr lang="en-US" dirty="0"/>
              <a:t/>
            </a:r>
            <a:br>
              <a:rPr lang="en-US" dirty="0"/>
            </a:br>
            <a:r>
              <a:rPr lang="en-US" dirty="0" smtClean="0"/>
              <a:t/>
            </a:r>
            <a:br>
              <a:rPr lang="en-US" dirty="0" smtClean="0"/>
            </a:br>
            <a:r>
              <a:rPr lang="en-US" dirty="0" smtClean="0"/>
              <a:t>Questions?</a:t>
            </a:r>
            <a:endParaRPr lang="en-US" dirty="0"/>
          </a:p>
        </p:txBody>
      </p:sp>
      <p:sp>
        <p:nvSpPr>
          <p:cNvPr id="3" name="Content Placeholder 2"/>
          <p:cNvSpPr>
            <a:spLocks noGrp="1"/>
          </p:cNvSpPr>
          <p:nvPr>
            <p:ph idx="1"/>
          </p:nvPr>
        </p:nvSpPr>
        <p:spPr>
          <a:xfrm>
            <a:off x="1043492" y="4960471"/>
            <a:ext cx="6777317" cy="872158"/>
          </a:xfrm>
        </p:spPr>
        <p:txBody>
          <a:bodyPr/>
          <a:lstStyle/>
          <a:p>
            <a:endParaRPr lang="en-US" dirty="0"/>
          </a:p>
        </p:txBody>
      </p:sp>
      <p:sp>
        <p:nvSpPr>
          <p:cNvPr id="4" name="Slide Number Placeholder 3"/>
          <p:cNvSpPr>
            <a:spLocks noGrp="1"/>
          </p:cNvSpPr>
          <p:nvPr>
            <p:ph type="sldNum" sz="quarter" idx="12"/>
          </p:nvPr>
        </p:nvSpPr>
        <p:spPr/>
        <p:txBody>
          <a:bodyPr/>
          <a:lstStyle/>
          <a:p>
            <a:fld id="{8B37D5FE-740C-46F5-801A-FA5477D9711F}" type="slidenum">
              <a:rPr lang="en-US" smtClean="0"/>
              <a:pPr/>
              <a:t>45</a:t>
            </a:fld>
            <a:endParaRPr lang="en-US"/>
          </a:p>
        </p:txBody>
      </p:sp>
    </p:spTree>
    <p:extLst>
      <p:ext uri="{BB962C8B-B14F-4D97-AF65-F5344CB8AC3E}">
        <p14:creationId xmlns:p14="http://schemas.microsoft.com/office/powerpoint/2010/main" val="334597680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8000"/>
                </a:solidFill>
              </a:rPr>
              <a:t>What is Fundamental Analysis?</a:t>
            </a:r>
            <a:endParaRPr lang="en-US" dirty="0">
              <a:solidFill>
                <a:srgbClr val="008000"/>
              </a:solidFill>
            </a:endParaRPr>
          </a:p>
        </p:txBody>
      </p:sp>
      <p:sp>
        <p:nvSpPr>
          <p:cNvPr id="3" name="Content Placeholder 2"/>
          <p:cNvSpPr>
            <a:spLocks noGrp="1"/>
          </p:cNvSpPr>
          <p:nvPr>
            <p:ph idx="1"/>
          </p:nvPr>
        </p:nvSpPr>
        <p:spPr/>
        <p:txBody>
          <a:bodyPr/>
          <a:lstStyle/>
          <a:p>
            <a:endParaRPr lang="en-US" dirty="0" smtClean="0"/>
          </a:p>
          <a:p>
            <a:r>
              <a:rPr lang="en-US" dirty="0" smtClean="0"/>
              <a:t>Fundamental Analysis is the study of economic, industry and company data as well as conditions in an effort to determine the value of a company’s stock.  Fundamental analysis typically focuses on key statistics in a company’s financial statements to determine if the stock price is correctly valued.</a:t>
            </a:r>
            <a:endParaRPr lang="en-US" dirty="0"/>
          </a:p>
        </p:txBody>
      </p:sp>
      <p:sp>
        <p:nvSpPr>
          <p:cNvPr id="4" name="Slide Number Placeholder 3"/>
          <p:cNvSpPr>
            <a:spLocks noGrp="1"/>
          </p:cNvSpPr>
          <p:nvPr>
            <p:ph type="sldNum" sz="quarter" idx="12"/>
          </p:nvPr>
        </p:nvSpPr>
        <p:spPr/>
        <p:txBody>
          <a:bodyPr/>
          <a:lstStyle/>
          <a:p>
            <a:fld id="{8B37D5FE-740C-46F5-801A-FA5477D9711F}" type="slidenum">
              <a:rPr lang="en-US" smtClean="0"/>
              <a:pPr/>
              <a:t>5</a:t>
            </a:fld>
            <a:endParaRPr lang="en-US"/>
          </a:p>
        </p:txBody>
      </p:sp>
    </p:spTree>
    <p:extLst>
      <p:ext uri="{BB962C8B-B14F-4D97-AF65-F5344CB8AC3E}">
        <p14:creationId xmlns:p14="http://schemas.microsoft.com/office/powerpoint/2010/main" val="338147679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8000"/>
                </a:solidFill>
              </a:rPr>
              <a:t>Fundamental vs. Technical Analysis?</a:t>
            </a:r>
            <a:endParaRPr lang="en-US" dirty="0">
              <a:solidFill>
                <a:srgbClr val="008000"/>
              </a:solidFill>
            </a:endParaRPr>
          </a:p>
        </p:txBody>
      </p:sp>
      <p:sp>
        <p:nvSpPr>
          <p:cNvPr id="3" name="Content Placeholder 2"/>
          <p:cNvSpPr>
            <a:spLocks noGrp="1"/>
          </p:cNvSpPr>
          <p:nvPr>
            <p:ph idx="1"/>
          </p:nvPr>
        </p:nvSpPr>
        <p:spPr/>
        <p:txBody>
          <a:bodyPr>
            <a:normAutofit lnSpcReduction="10000"/>
          </a:bodyPr>
          <a:lstStyle/>
          <a:p>
            <a:r>
              <a:rPr lang="en-US" dirty="0" smtClean="0"/>
              <a:t>Both Fundamental and Technical Analyses are forecasting tools that ultimately purport to predict stock price</a:t>
            </a:r>
          </a:p>
          <a:p>
            <a:r>
              <a:rPr lang="en-US" dirty="0" smtClean="0"/>
              <a:t>Fundamental Analysis offers a reasoned “estimation” of what the company value should be</a:t>
            </a:r>
          </a:p>
          <a:p>
            <a:r>
              <a:rPr lang="en-US" dirty="0" smtClean="0"/>
              <a:t>Technical Analysis yields a depiction of what the past and current prices, and price patterns are</a:t>
            </a:r>
            <a:endParaRPr lang="en-US" dirty="0"/>
          </a:p>
        </p:txBody>
      </p:sp>
      <p:sp>
        <p:nvSpPr>
          <p:cNvPr id="4" name="Slide Number Placeholder 3"/>
          <p:cNvSpPr>
            <a:spLocks noGrp="1"/>
          </p:cNvSpPr>
          <p:nvPr>
            <p:ph type="sldNum" sz="quarter" idx="12"/>
          </p:nvPr>
        </p:nvSpPr>
        <p:spPr/>
        <p:txBody>
          <a:bodyPr/>
          <a:lstStyle/>
          <a:p>
            <a:fld id="{8B37D5FE-740C-46F5-801A-FA5477D9711F}" type="slidenum">
              <a:rPr lang="en-US" smtClean="0"/>
              <a:pPr/>
              <a:t>6</a:t>
            </a:fld>
            <a:endParaRPr lang="en-US"/>
          </a:p>
        </p:txBody>
      </p:sp>
    </p:spTree>
    <p:extLst>
      <p:ext uri="{BB962C8B-B14F-4D97-AF65-F5344CB8AC3E}">
        <p14:creationId xmlns:p14="http://schemas.microsoft.com/office/powerpoint/2010/main" val="399623874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8000"/>
                </a:solidFill>
              </a:rPr>
              <a:t>Fundamental vs. Technical Analysis</a:t>
            </a:r>
            <a:r>
              <a:rPr lang="en-US" dirty="0" smtClean="0">
                <a:solidFill>
                  <a:srgbClr val="008000"/>
                </a:solidFill>
              </a:rPr>
              <a:t>?  Part 2</a:t>
            </a:r>
            <a:endParaRPr lang="en-US" dirty="0">
              <a:solidFill>
                <a:srgbClr val="008000"/>
              </a:solidFill>
            </a:endParaRPr>
          </a:p>
        </p:txBody>
      </p:sp>
      <p:sp>
        <p:nvSpPr>
          <p:cNvPr id="3" name="Content Placeholder 2"/>
          <p:cNvSpPr>
            <a:spLocks noGrp="1"/>
          </p:cNvSpPr>
          <p:nvPr>
            <p:ph idx="1"/>
          </p:nvPr>
        </p:nvSpPr>
        <p:spPr/>
        <p:txBody>
          <a:bodyPr/>
          <a:lstStyle/>
          <a:p>
            <a:r>
              <a:rPr lang="en-US" dirty="0" smtClean="0"/>
              <a:t>Technical Analysis isn’t antithetical to fundamental analysis, as some critics think</a:t>
            </a:r>
          </a:p>
          <a:p>
            <a:r>
              <a:rPr lang="en-US" dirty="0" smtClean="0"/>
              <a:t>The two are compatible and can be used together</a:t>
            </a:r>
          </a:p>
          <a:p>
            <a:r>
              <a:rPr lang="en-US" dirty="0" smtClean="0"/>
              <a:t>Although many “Fundamental” traders claim not to use technical analysis, most technical traders use both forms of analysis</a:t>
            </a:r>
          </a:p>
        </p:txBody>
      </p:sp>
      <p:sp>
        <p:nvSpPr>
          <p:cNvPr id="4" name="Slide Number Placeholder 3"/>
          <p:cNvSpPr>
            <a:spLocks noGrp="1"/>
          </p:cNvSpPr>
          <p:nvPr>
            <p:ph type="sldNum" sz="quarter" idx="12"/>
          </p:nvPr>
        </p:nvSpPr>
        <p:spPr/>
        <p:txBody>
          <a:bodyPr/>
          <a:lstStyle/>
          <a:p>
            <a:fld id="{8B37D5FE-740C-46F5-801A-FA5477D9711F}" type="slidenum">
              <a:rPr lang="en-US" smtClean="0"/>
              <a:pPr/>
              <a:t>7</a:t>
            </a:fld>
            <a:endParaRPr lang="en-US"/>
          </a:p>
        </p:txBody>
      </p:sp>
    </p:spTree>
    <p:extLst>
      <p:ext uri="{BB962C8B-B14F-4D97-AF65-F5344CB8AC3E}">
        <p14:creationId xmlns:p14="http://schemas.microsoft.com/office/powerpoint/2010/main" val="258117141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8000"/>
                </a:solidFill>
              </a:rPr>
              <a:t>Fundamental vs. Technical Analysis?  Part </a:t>
            </a:r>
            <a:r>
              <a:rPr lang="en-US" dirty="0" smtClean="0">
                <a:solidFill>
                  <a:srgbClr val="008000"/>
                </a:solidFill>
              </a:rPr>
              <a:t>3</a:t>
            </a:r>
            <a:endParaRPr lang="en-US" dirty="0"/>
          </a:p>
        </p:txBody>
      </p:sp>
      <p:sp>
        <p:nvSpPr>
          <p:cNvPr id="3" name="Content Placeholder 2"/>
          <p:cNvSpPr>
            <a:spLocks noGrp="1"/>
          </p:cNvSpPr>
          <p:nvPr>
            <p:ph idx="1"/>
          </p:nvPr>
        </p:nvSpPr>
        <p:spPr/>
        <p:txBody>
          <a:bodyPr/>
          <a:lstStyle/>
          <a:p>
            <a:endParaRPr lang="en-US" dirty="0" smtClean="0"/>
          </a:p>
          <a:p>
            <a:r>
              <a:rPr lang="en-US" dirty="0" smtClean="0"/>
              <a:t>Many analysts choose to trade or invest in only the highest-quality securities on a fundamental basis, but time purchases and sales according to technical criteria</a:t>
            </a:r>
            <a:endParaRPr lang="en-US" dirty="0"/>
          </a:p>
        </p:txBody>
      </p:sp>
      <p:sp>
        <p:nvSpPr>
          <p:cNvPr id="4" name="Slide Number Placeholder 3"/>
          <p:cNvSpPr>
            <a:spLocks noGrp="1"/>
          </p:cNvSpPr>
          <p:nvPr>
            <p:ph type="sldNum" sz="quarter" idx="12"/>
          </p:nvPr>
        </p:nvSpPr>
        <p:spPr/>
        <p:txBody>
          <a:bodyPr/>
          <a:lstStyle/>
          <a:p>
            <a:fld id="{8B37D5FE-740C-46F5-801A-FA5477D9711F}" type="slidenum">
              <a:rPr lang="en-US" smtClean="0"/>
              <a:pPr/>
              <a:t>8</a:t>
            </a:fld>
            <a:endParaRPr lang="en-US"/>
          </a:p>
        </p:txBody>
      </p:sp>
    </p:spTree>
    <p:extLst>
      <p:ext uri="{BB962C8B-B14F-4D97-AF65-F5344CB8AC3E}">
        <p14:creationId xmlns:p14="http://schemas.microsoft.com/office/powerpoint/2010/main" val="405505170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8000"/>
                </a:solidFill>
              </a:rPr>
              <a:t>Fundamental vs. Technical Analysis?  Part 4</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We use Fundamental Analysis to identify companies whose value (and therefore stock price) may double in 5 years.  We can use Technical Analysis to confirm this.</a:t>
            </a:r>
            <a:endParaRPr lang="en-US" dirty="0"/>
          </a:p>
        </p:txBody>
      </p:sp>
      <p:sp>
        <p:nvSpPr>
          <p:cNvPr id="4" name="Slide Number Placeholder 3"/>
          <p:cNvSpPr>
            <a:spLocks noGrp="1"/>
          </p:cNvSpPr>
          <p:nvPr>
            <p:ph type="sldNum" sz="quarter" idx="12"/>
          </p:nvPr>
        </p:nvSpPr>
        <p:spPr/>
        <p:txBody>
          <a:bodyPr/>
          <a:lstStyle/>
          <a:p>
            <a:fld id="{8B37D5FE-740C-46F5-801A-FA5477D9711F}" type="slidenum">
              <a:rPr lang="en-US" smtClean="0"/>
              <a:pPr/>
              <a:t>9</a:t>
            </a:fld>
            <a:endParaRPr lang="en-US"/>
          </a:p>
        </p:txBody>
      </p:sp>
    </p:spTree>
    <p:extLst>
      <p:ext uri="{BB962C8B-B14F-4D97-AF65-F5344CB8AC3E}">
        <p14:creationId xmlns:p14="http://schemas.microsoft.com/office/powerpoint/2010/main" val="376919496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Austin.thmx</Template>
  <TotalTime>730</TotalTime>
  <Words>1159</Words>
  <Application>Microsoft Macintosh PowerPoint</Application>
  <PresentationFormat>On-screen Show (4:3)</PresentationFormat>
  <Paragraphs>184</Paragraphs>
  <Slides>45</Slides>
  <Notes>21</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Austin</vt:lpstr>
      <vt:lpstr>Introduction to Technical Analysis</vt:lpstr>
      <vt:lpstr>“Gravity does not require our belief.”</vt:lpstr>
      <vt:lpstr>What we will cover:</vt:lpstr>
      <vt:lpstr>What is Technical Analysis?</vt:lpstr>
      <vt:lpstr>What is Fundamental Analysis?</vt:lpstr>
      <vt:lpstr>Fundamental vs. Technical Analysis?</vt:lpstr>
      <vt:lpstr>Fundamental vs. Technical Analysis?  Part 2</vt:lpstr>
      <vt:lpstr>Fundamental vs. Technical Analysis?  Part 3</vt:lpstr>
      <vt:lpstr>Fundamental vs. Technical Analysis?  Part 4</vt:lpstr>
      <vt:lpstr>The Trend is our friend</vt:lpstr>
      <vt:lpstr>Support and Resistance (Support)</vt:lpstr>
      <vt:lpstr>Support</vt:lpstr>
      <vt:lpstr>Support and Resistance (Resistance)</vt:lpstr>
      <vt:lpstr>Resistance</vt:lpstr>
      <vt:lpstr>Trendlines</vt:lpstr>
      <vt:lpstr>Channels </vt:lpstr>
      <vt:lpstr>Moving Averages (Using Dynamic Lines)</vt:lpstr>
      <vt:lpstr>The Simple Moving Average</vt:lpstr>
      <vt:lpstr>Our Stocks and our new tools</vt:lpstr>
      <vt:lpstr>PowerPoint Presentation</vt:lpstr>
      <vt:lpstr>PowerPoint Presentation</vt:lpstr>
      <vt:lpstr>Support and Resistance (Trading Range)</vt:lpstr>
      <vt:lpstr>PowerPoint Presentation</vt:lpstr>
      <vt:lpstr>PowerPoint Presentation</vt:lpstr>
      <vt:lpstr>PowerPoint Presentation</vt:lpstr>
      <vt:lpstr>Cerner Corp (CERN)</vt:lpstr>
      <vt:lpstr>C.H. Robinson Worldwide Inc (CHRW)</vt:lpstr>
      <vt:lpstr>PowerPoint Presentation</vt:lpstr>
      <vt:lpstr>PowerPoint Presentation</vt:lpstr>
      <vt:lpstr>PowerPoint Presentation</vt:lpstr>
      <vt:lpstr>Down Trend</vt:lpstr>
      <vt:lpstr>CVS Health Corp (CVS)</vt:lpstr>
      <vt:lpstr>Up Trend</vt:lpstr>
      <vt:lpstr>Alphabet Inc (GOOG)</vt:lpstr>
      <vt:lpstr>Apple Inc (AAPL)</vt:lpstr>
      <vt:lpstr>Berkshire Hathaway Inc Class B (BRK.B)</vt:lpstr>
      <vt:lpstr>Dycom Industries Inc (DY)</vt:lpstr>
      <vt:lpstr>Gentex Corp (GNTX)</vt:lpstr>
      <vt:lpstr>IPG Photonics (IPGP)</vt:lpstr>
      <vt:lpstr>Microsoft Corp (MSFT)</vt:lpstr>
      <vt:lpstr>Visa Inc (V)</vt:lpstr>
      <vt:lpstr>Where do we go from here?</vt:lpstr>
      <vt:lpstr>PowerPoint Presentation</vt:lpstr>
      <vt:lpstr>PowerPoint Presentation</vt:lpstr>
      <vt:lpstr>Thank You!   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Technical Analysis</dc:title>
  <dc:creator>Star Child</dc:creator>
  <cp:lastModifiedBy>Star Child</cp:lastModifiedBy>
  <cp:revision>48</cp:revision>
  <dcterms:created xsi:type="dcterms:W3CDTF">2018-03-13T20:56:07Z</dcterms:created>
  <dcterms:modified xsi:type="dcterms:W3CDTF">2018-04-11T03:41:24Z</dcterms:modified>
</cp:coreProperties>
</file>